
<file path=[Content_Types].xml><?xml version="1.0" encoding="utf-8"?>
<Types xmlns="http://schemas.openxmlformats.org/package/2006/content-types">
  <Default Extension="PNG" ContentType="image/png"/>
  <Default Extension="jpeg" ContentType="image/jpeg"/>
  <Default Extension="webp"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9"/>
  </p:notesMasterIdLst>
  <p:sldIdLst>
    <p:sldId id="256" r:id="rId2"/>
    <p:sldId id="609" r:id="rId3"/>
    <p:sldId id="604" r:id="rId4"/>
    <p:sldId id="602" r:id="rId5"/>
    <p:sldId id="606" r:id="rId6"/>
    <p:sldId id="607" r:id="rId7"/>
    <p:sldId id="599" r:id="rId8"/>
    <p:sldId id="600" r:id="rId9"/>
    <p:sldId id="506" r:id="rId10"/>
    <p:sldId id="373" r:id="rId11"/>
    <p:sldId id="370" r:id="rId12"/>
    <p:sldId id="371" r:id="rId13"/>
    <p:sldId id="372" r:id="rId14"/>
    <p:sldId id="552" r:id="rId15"/>
    <p:sldId id="326" r:id="rId16"/>
    <p:sldId id="594" r:id="rId17"/>
    <p:sldId id="406" r:id="rId18"/>
    <p:sldId id="407" r:id="rId19"/>
    <p:sldId id="408" r:id="rId20"/>
    <p:sldId id="558" r:id="rId21"/>
    <p:sldId id="332" r:id="rId22"/>
    <p:sldId id="316" r:id="rId23"/>
    <p:sldId id="331" r:id="rId24"/>
    <p:sldId id="559" r:id="rId25"/>
    <p:sldId id="340" r:id="rId26"/>
    <p:sldId id="341" r:id="rId27"/>
    <p:sldId id="350" r:id="rId28"/>
    <p:sldId id="351" r:id="rId29"/>
    <p:sldId id="560" r:id="rId30"/>
    <p:sldId id="391" r:id="rId31"/>
    <p:sldId id="392" r:id="rId32"/>
    <p:sldId id="394" r:id="rId33"/>
    <p:sldId id="393" r:id="rId34"/>
    <p:sldId id="395" r:id="rId35"/>
    <p:sldId id="396" r:id="rId36"/>
    <p:sldId id="398" r:id="rId37"/>
    <p:sldId id="400" r:id="rId38"/>
    <p:sldId id="399" r:id="rId39"/>
    <p:sldId id="401" r:id="rId40"/>
    <p:sldId id="402" r:id="rId41"/>
    <p:sldId id="403" r:id="rId42"/>
    <p:sldId id="404" r:id="rId43"/>
    <p:sldId id="564" r:id="rId44"/>
    <p:sldId id="487" r:id="rId45"/>
    <p:sldId id="426" r:id="rId46"/>
    <p:sldId id="328" r:id="rId47"/>
    <p:sldId id="349" r:id="rId48"/>
    <p:sldId id="343" r:id="rId49"/>
    <p:sldId id="554" r:id="rId50"/>
    <p:sldId id="555" r:id="rId51"/>
    <p:sldId id="556" r:id="rId52"/>
    <p:sldId id="557" r:id="rId53"/>
    <p:sldId id="346" r:id="rId54"/>
    <p:sldId id="345" r:id="rId55"/>
    <p:sldId id="344" r:id="rId56"/>
    <p:sldId id="348" r:id="rId57"/>
    <p:sldId id="310" r:id="rId58"/>
    <p:sldId id="327" r:id="rId59"/>
    <p:sldId id="562" r:id="rId60"/>
    <p:sldId id="488" r:id="rId61"/>
    <p:sldId id="338" r:id="rId62"/>
    <p:sldId id="312" r:id="rId63"/>
    <p:sldId id="339" r:id="rId64"/>
    <p:sldId id="313" r:id="rId65"/>
    <p:sldId id="335" r:id="rId66"/>
    <p:sldId id="336" r:id="rId67"/>
    <p:sldId id="535" r:id="rId68"/>
    <p:sldId id="536" r:id="rId69"/>
    <p:sldId id="592" r:id="rId70"/>
    <p:sldId id="597" r:id="rId71"/>
    <p:sldId id="610" r:id="rId72"/>
    <p:sldId id="537" r:id="rId73"/>
    <p:sldId id="538" r:id="rId74"/>
    <p:sldId id="543" r:id="rId75"/>
    <p:sldId id="544" r:id="rId76"/>
    <p:sldId id="311" r:id="rId77"/>
    <p:sldId id="539" r:id="rId78"/>
    <p:sldId id="258" r:id="rId79"/>
    <p:sldId id="474" r:id="rId80"/>
    <p:sldId id="259" r:id="rId81"/>
    <p:sldId id="490" r:id="rId82"/>
    <p:sldId id="299" r:id="rId83"/>
    <p:sldId id="352" r:id="rId84"/>
    <p:sldId id="300" r:id="rId85"/>
    <p:sldId id="329" r:id="rId86"/>
    <p:sldId id="517" r:id="rId87"/>
    <p:sldId id="513" r:id="rId88"/>
    <p:sldId id="302" r:id="rId89"/>
    <p:sldId id="319" r:id="rId90"/>
    <p:sldId id="320" r:id="rId91"/>
    <p:sldId id="321" r:id="rId92"/>
    <p:sldId id="470" r:id="rId93"/>
    <p:sldId id="322" r:id="rId94"/>
    <p:sldId id="323" r:id="rId95"/>
    <p:sldId id="324" r:id="rId96"/>
    <p:sldId id="325" r:id="rId97"/>
    <p:sldId id="523" r:id="rId98"/>
    <p:sldId id="524" r:id="rId99"/>
    <p:sldId id="525" r:id="rId100"/>
    <p:sldId id="526" r:id="rId101"/>
    <p:sldId id="527" r:id="rId102"/>
    <p:sldId id="528" r:id="rId103"/>
    <p:sldId id="529" r:id="rId104"/>
    <p:sldId id="532" r:id="rId105"/>
    <p:sldId id="533" r:id="rId106"/>
    <p:sldId id="489" r:id="rId107"/>
    <p:sldId id="503" r:id="rId108"/>
    <p:sldId id="504" r:id="rId109"/>
    <p:sldId id="505" r:id="rId110"/>
    <p:sldId id="260" r:id="rId111"/>
    <p:sldId id="508" r:id="rId112"/>
    <p:sldId id="509" r:id="rId113"/>
    <p:sldId id="510" r:id="rId114"/>
    <p:sldId id="511" r:id="rId115"/>
    <p:sldId id="261" r:id="rId116"/>
    <p:sldId id="262" r:id="rId117"/>
    <p:sldId id="263" r:id="rId118"/>
    <p:sldId id="582" r:id="rId119"/>
    <p:sldId id="584" r:id="rId120"/>
    <p:sldId id="585" r:id="rId121"/>
    <p:sldId id="586" r:id="rId122"/>
    <p:sldId id="587" r:id="rId123"/>
    <p:sldId id="588" r:id="rId124"/>
    <p:sldId id="589" r:id="rId125"/>
    <p:sldId id="590" r:id="rId126"/>
    <p:sldId id="591" r:id="rId127"/>
    <p:sldId id="515" r:id="rId128"/>
    <p:sldId id="264" r:id="rId129"/>
    <p:sldId id="268" r:id="rId130"/>
    <p:sldId id="303" r:id="rId131"/>
    <p:sldId id="304" r:id="rId132"/>
    <p:sldId id="305" r:id="rId133"/>
    <p:sldId id="306" r:id="rId134"/>
    <p:sldId id="307" r:id="rId135"/>
    <p:sldId id="308" r:id="rId136"/>
    <p:sldId id="309" r:id="rId137"/>
    <p:sldId id="269" r:id="rId138"/>
    <p:sldId id="273" r:id="rId139"/>
    <p:sldId id="464" r:id="rId140"/>
    <p:sldId id="276" r:id="rId141"/>
    <p:sldId id="277" r:id="rId142"/>
    <p:sldId id="279" r:id="rId143"/>
    <p:sldId id="280" r:id="rId144"/>
    <p:sldId id="281" r:id="rId145"/>
    <p:sldId id="282" r:id="rId146"/>
    <p:sldId id="292" r:id="rId147"/>
    <p:sldId id="293" r:id="rId148"/>
    <p:sldId id="386" r:id="rId149"/>
    <p:sldId id="387" r:id="rId150"/>
    <p:sldId id="294" r:id="rId151"/>
    <p:sldId id="295" r:id="rId152"/>
    <p:sldId id="495" r:id="rId153"/>
    <p:sldId id="496" r:id="rId154"/>
    <p:sldId id="519" r:id="rId155"/>
    <p:sldId id="520" r:id="rId156"/>
    <p:sldId id="521" r:id="rId157"/>
    <p:sldId id="546" r:id="rId158"/>
    <p:sldId id="547" r:id="rId159"/>
    <p:sldId id="548" r:id="rId160"/>
    <p:sldId id="549" r:id="rId161"/>
    <p:sldId id="550" r:id="rId162"/>
    <p:sldId id="551" r:id="rId163"/>
    <p:sldId id="571" r:id="rId164"/>
    <p:sldId id="572" r:id="rId165"/>
    <p:sldId id="573" r:id="rId166"/>
    <p:sldId id="574" r:id="rId167"/>
    <p:sldId id="575" r:id="rId168"/>
    <p:sldId id="576" r:id="rId169"/>
    <p:sldId id="577" r:id="rId170"/>
    <p:sldId id="578" r:id="rId171"/>
    <p:sldId id="579" r:id="rId172"/>
    <p:sldId id="580" r:id="rId173"/>
    <p:sldId id="491" r:id="rId174"/>
    <p:sldId id="297" r:id="rId175"/>
    <p:sldId id="296" r:id="rId176"/>
    <p:sldId id="492" r:id="rId177"/>
    <p:sldId id="493" r:id="rId178"/>
    <p:sldId id="356" r:id="rId179"/>
    <p:sldId id="357" r:id="rId180"/>
    <p:sldId id="358" r:id="rId181"/>
    <p:sldId id="360" r:id="rId182"/>
    <p:sldId id="359" r:id="rId183"/>
    <p:sldId id="361" r:id="rId184"/>
    <p:sldId id="362" r:id="rId185"/>
    <p:sldId id="363" r:id="rId186"/>
    <p:sldId id="411" r:id="rId187"/>
    <p:sldId id="541" r:id="rId188"/>
    <p:sldId id="542" r:id="rId189"/>
    <p:sldId id="540" r:id="rId190"/>
    <p:sldId id="500" r:id="rId191"/>
    <p:sldId id="430" r:id="rId192"/>
    <p:sldId id="429" r:id="rId193"/>
    <p:sldId id="428" r:id="rId194"/>
    <p:sldId id="431" r:id="rId195"/>
    <p:sldId id="432" r:id="rId196"/>
    <p:sldId id="433" r:id="rId197"/>
    <p:sldId id="434" r:id="rId198"/>
    <p:sldId id="435" r:id="rId199"/>
    <p:sldId id="436" r:id="rId200"/>
    <p:sldId id="437" r:id="rId201"/>
    <p:sldId id="438" r:id="rId202"/>
    <p:sldId id="439" r:id="rId203"/>
    <p:sldId id="440" r:id="rId204"/>
    <p:sldId id="441" r:id="rId205"/>
    <p:sldId id="442" r:id="rId206"/>
    <p:sldId id="466" r:id="rId207"/>
    <p:sldId id="467" r:id="rId208"/>
    <p:sldId id="468" r:id="rId209"/>
    <p:sldId id="565" r:id="rId210"/>
    <p:sldId id="473" r:id="rId211"/>
    <p:sldId id="443" r:id="rId212"/>
    <p:sldId id="450" r:id="rId213"/>
    <p:sldId id="451" r:id="rId214"/>
    <p:sldId id="463" r:id="rId215"/>
    <p:sldId id="501" r:id="rId216"/>
    <p:sldId id="477" r:id="rId217"/>
    <p:sldId id="478" r:id="rId218"/>
    <p:sldId id="569" r:id="rId219"/>
    <p:sldId id="479" r:id="rId220"/>
    <p:sldId id="480" r:id="rId221"/>
    <p:sldId id="481" r:id="rId222"/>
    <p:sldId id="482" r:id="rId223"/>
    <p:sldId id="566" r:id="rId224"/>
    <p:sldId id="483" r:id="rId225"/>
    <p:sldId id="484" r:id="rId226"/>
    <p:sldId id="568" r:id="rId227"/>
    <p:sldId id="567" r:id="rId2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52" autoAdjust="0"/>
  </p:normalViewPr>
  <p:slideViewPr>
    <p:cSldViewPr>
      <p:cViewPr varScale="1">
        <p:scale>
          <a:sx n="82" d="100"/>
          <a:sy n="82" d="100"/>
        </p:scale>
        <p:origin x="1474" y="29"/>
      </p:cViewPr>
      <p:guideLst>
        <p:guide orient="horz" pos="2160"/>
        <p:guide pos="2880"/>
      </p:guideLst>
    </p:cSldViewPr>
  </p:slideViewPr>
  <p:outlineViewPr>
    <p:cViewPr>
      <p:scale>
        <a:sx n="33" d="100"/>
        <a:sy n="33" d="100"/>
      </p:scale>
      <p:origin x="0" y="-38"/>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notesMaster" Target="notesMasters/notesMaster1.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presProps" Target="pres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231" Type="http://schemas.openxmlformats.org/officeDocument/2006/relationships/viewProps" Target="view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tableStyles" Target="tableStyles.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39C122-A27A-4C13-A8BB-5E2E3911ED52}" type="datetimeFigureOut">
              <a:rPr lang="tr-TR" smtClean="0"/>
              <a:t>27.09.2024</a:t>
            </a:fld>
            <a:endParaRPr lang="tr-TR"/>
          </a:p>
        </p:txBody>
      </p:sp>
      <p:sp>
        <p:nvSpPr>
          <p:cNvPr id="4" name="Slayt Görüntüsü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050A13-E30D-4796-A048-86C5EA3B930B}" type="slidenum">
              <a:rPr lang="tr-TR" smtClean="0"/>
              <a:t>‹#›</a:t>
            </a:fld>
            <a:endParaRPr lang="tr-TR"/>
          </a:p>
        </p:txBody>
      </p:sp>
    </p:spTree>
    <p:extLst>
      <p:ext uri="{BB962C8B-B14F-4D97-AF65-F5344CB8AC3E}">
        <p14:creationId xmlns:p14="http://schemas.microsoft.com/office/powerpoint/2010/main" val="4162297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050A13-E30D-4796-A048-86C5EA3B930B}" type="slidenum">
              <a:rPr lang="tr-TR" smtClean="0"/>
              <a:t>39</a:t>
            </a:fld>
            <a:endParaRPr lang="tr-TR"/>
          </a:p>
        </p:txBody>
      </p:sp>
    </p:spTree>
    <p:extLst>
      <p:ext uri="{BB962C8B-B14F-4D97-AF65-F5344CB8AC3E}">
        <p14:creationId xmlns:p14="http://schemas.microsoft.com/office/powerpoint/2010/main" val="5695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050A13-E30D-4796-A048-86C5EA3B930B}" type="slidenum">
              <a:rPr lang="tr-TR" smtClean="0"/>
              <a:t>75</a:t>
            </a:fld>
            <a:endParaRPr lang="tr-TR"/>
          </a:p>
        </p:txBody>
      </p:sp>
    </p:spTree>
    <p:extLst>
      <p:ext uri="{BB962C8B-B14F-4D97-AF65-F5344CB8AC3E}">
        <p14:creationId xmlns:p14="http://schemas.microsoft.com/office/powerpoint/2010/main" val="689404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050A13-E30D-4796-A048-86C5EA3B930B}" type="slidenum">
              <a:rPr lang="tr-TR" smtClean="0"/>
              <a:t>80</a:t>
            </a:fld>
            <a:endParaRPr lang="tr-TR"/>
          </a:p>
        </p:txBody>
      </p:sp>
    </p:spTree>
    <p:extLst>
      <p:ext uri="{BB962C8B-B14F-4D97-AF65-F5344CB8AC3E}">
        <p14:creationId xmlns:p14="http://schemas.microsoft.com/office/powerpoint/2010/main" val="2810121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050A13-E30D-4796-A048-86C5EA3B930B}" type="slidenum">
              <a:rPr lang="tr-TR" smtClean="0"/>
              <a:t>217</a:t>
            </a:fld>
            <a:endParaRPr lang="tr-TR"/>
          </a:p>
        </p:txBody>
      </p:sp>
    </p:spTree>
    <p:extLst>
      <p:ext uri="{BB962C8B-B14F-4D97-AF65-F5344CB8AC3E}">
        <p14:creationId xmlns:p14="http://schemas.microsoft.com/office/powerpoint/2010/main" val="2995984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en-US"/>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a:p>
        </p:txBody>
      </p:sp>
      <p:sp>
        <p:nvSpPr>
          <p:cNvPr id="4" name="Veri Yer Tutucusu 3"/>
          <p:cNvSpPr>
            <a:spLocks noGrp="1"/>
          </p:cNvSpPr>
          <p:nvPr>
            <p:ph type="dt" sz="half" idx="10"/>
          </p:nvPr>
        </p:nvSpPr>
        <p:spPr/>
        <p:txBody>
          <a:bodyPr/>
          <a:lstStyle/>
          <a:p>
            <a:fld id="{B2775D60-A7E9-4538-B1B8-021663F5F328}" type="datetimeFigureOut">
              <a:rPr lang="en-US" smtClean="0"/>
              <a:t>9/27/2024</a:t>
            </a:fld>
            <a:endParaRPr lang="en-US"/>
          </a:p>
        </p:txBody>
      </p:sp>
      <p:sp>
        <p:nvSpPr>
          <p:cNvPr id="5" name="Altbilgi Yer Tutucusu 4"/>
          <p:cNvSpPr>
            <a:spLocks noGrp="1"/>
          </p:cNvSpPr>
          <p:nvPr>
            <p:ph type="ftr" sz="quarter" idx="11"/>
          </p:nvPr>
        </p:nvSpPr>
        <p:spPr/>
        <p:txBody>
          <a:bodyPr/>
          <a:lstStyle/>
          <a:p>
            <a:endParaRPr lang="en-US"/>
          </a:p>
        </p:txBody>
      </p:sp>
      <p:sp>
        <p:nvSpPr>
          <p:cNvPr id="6" name="Slayt Numarası Yer Tutucusu 5"/>
          <p:cNvSpPr>
            <a:spLocks noGrp="1"/>
          </p:cNvSpPr>
          <p:nvPr>
            <p:ph type="sldNum" sz="quarter" idx="12"/>
          </p:nvPr>
        </p:nvSpPr>
        <p:spPr/>
        <p:txBody>
          <a:bodyPr/>
          <a:lstStyle/>
          <a:p>
            <a:fld id="{423A21D8-CDB4-474F-9130-2BADF0640E59}" type="slidenum">
              <a:rPr lang="en-US" smtClean="0"/>
              <a:t>‹#›</a:t>
            </a:fld>
            <a:endParaRPr lang="en-US"/>
          </a:p>
        </p:txBody>
      </p:sp>
    </p:spTree>
    <p:extLst>
      <p:ext uri="{BB962C8B-B14F-4D97-AF65-F5344CB8AC3E}">
        <p14:creationId xmlns:p14="http://schemas.microsoft.com/office/powerpoint/2010/main" val="3034061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en-US"/>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Veri Yer Tutucusu 3"/>
          <p:cNvSpPr>
            <a:spLocks noGrp="1"/>
          </p:cNvSpPr>
          <p:nvPr>
            <p:ph type="dt" sz="half" idx="10"/>
          </p:nvPr>
        </p:nvSpPr>
        <p:spPr/>
        <p:txBody>
          <a:bodyPr/>
          <a:lstStyle/>
          <a:p>
            <a:fld id="{B2775D60-A7E9-4538-B1B8-021663F5F328}" type="datetimeFigureOut">
              <a:rPr lang="en-US" smtClean="0"/>
              <a:t>9/27/2024</a:t>
            </a:fld>
            <a:endParaRPr lang="en-US"/>
          </a:p>
        </p:txBody>
      </p:sp>
      <p:sp>
        <p:nvSpPr>
          <p:cNvPr id="5" name="Altbilgi Yer Tutucusu 4"/>
          <p:cNvSpPr>
            <a:spLocks noGrp="1"/>
          </p:cNvSpPr>
          <p:nvPr>
            <p:ph type="ftr" sz="quarter" idx="11"/>
          </p:nvPr>
        </p:nvSpPr>
        <p:spPr/>
        <p:txBody>
          <a:bodyPr/>
          <a:lstStyle/>
          <a:p>
            <a:endParaRPr lang="en-US"/>
          </a:p>
        </p:txBody>
      </p:sp>
      <p:sp>
        <p:nvSpPr>
          <p:cNvPr id="6" name="Slayt Numarası Yer Tutucusu 5"/>
          <p:cNvSpPr>
            <a:spLocks noGrp="1"/>
          </p:cNvSpPr>
          <p:nvPr>
            <p:ph type="sldNum" sz="quarter" idx="12"/>
          </p:nvPr>
        </p:nvSpPr>
        <p:spPr/>
        <p:txBody>
          <a:bodyPr/>
          <a:lstStyle/>
          <a:p>
            <a:fld id="{423A21D8-CDB4-474F-9130-2BADF0640E59}" type="slidenum">
              <a:rPr lang="en-US" smtClean="0"/>
              <a:t>‹#›</a:t>
            </a:fld>
            <a:endParaRPr lang="en-US"/>
          </a:p>
        </p:txBody>
      </p:sp>
    </p:spTree>
    <p:extLst>
      <p:ext uri="{BB962C8B-B14F-4D97-AF65-F5344CB8AC3E}">
        <p14:creationId xmlns:p14="http://schemas.microsoft.com/office/powerpoint/2010/main" val="1757198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en-US"/>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Veri Yer Tutucusu 3"/>
          <p:cNvSpPr>
            <a:spLocks noGrp="1"/>
          </p:cNvSpPr>
          <p:nvPr>
            <p:ph type="dt" sz="half" idx="10"/>
          </p:nvPr>
        </p:nvSpPr>
        <p:spPr/>
        <p:txBody>
          <a:bodyPr/>
          <a:lstStyle/>
          <a:p>
            <a:fld id="{B2775D60-A7E9-4538-B1B8-021663F5F328}" type="datetimeFigureOut">
              <a:rPr lang="en-US" smtClean="0"/>
              <a:t>9/27/2024</a:t>
            </a:fld>
            <a:endParaRPr lang="en-US"/>
          </a:p>
        </p:txBody>
      </p:sp>
      <p:sp>
        <p:nvSpPr>
          <p:cNvPr id="5" name="Altbilgi Yer Tutucusu 4"/>
          <p:cNvSpPr>
            <a:spLocks noGrp="1"/>
          </p:cNvSpPr>
          <p:nvPr>
            <p:ph type="ftr" sz="quarter" idx="11"/>
          </p:nvPr>
        </p:nvSpPr>
        <p:spPr/>
        <p:txBody>
          <a:bodyPr/>
          <a:lstStyle/>
          <a:p>
            <a:endParaRPr lang="en-US"/>
          </a:p>
        </p:txBody>
      </p:sp>
      <p:sp>
        <p:nvSpPr>
          <p:cNvPr id="6" name="Slayt Numarası Yer Tutucusu 5"/>
          <p:cNvSpPr>
            <a:spLocks noGrp="1"/>
          </p:cNvSpPr>
          <p:nvPr>
            <p:ph type="sldNum" sz="quarter" idx="12"/>
          </p:nvPr>
        </p:nvSpPr>
        <p:spPr/>
        <p:txBody>
          <a:bodyPr/>
          <a:lstStyle/>
          <a:p>
            <a:fld id="{423A21D8-CDB4-474F-9130-2BADF0640E59}" type="slidenum">
              <a:rPr lang="en-US" smtClean="0"/>
              <a:t>‹#›</a:t>
            </a:fld>
            <a:endParaRPr lang="en-US"/>
          </a:p>
        </p:txBody>
      </p:sp>
    </p:spTree>
    <p:extLst>
      <p:ext uri="{BB962C8B-B14F-4D97-AF65-F5344CB8AC3E}">
        <p14:creationId xmlns:p14="http://schemas.microsoft.com/office/powerpoint/2010/main" val="166017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en-US"/>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Veri Yer Tutucusu 3"/>
          <p:cNvSpPr>
            <a:spLocks noGrp="1"/>
          </p:cNvSpPr>
          <p:nvPr>
            <p:ph type="dt" sz="half" idx="10"/>
          </p:nvPr>
        </p:nvSpPr>
        <p:spPr/>
        <p:txBody>
          <a:bodyPr/>
          <a:lstStyle/>
          <a:p>
            <a:fld id="{B2775D60-A7E9-4538-B1B8-021663F5F328}" type="datetimeFigureOut">
              <a:rPr lang="en-US" smtClean="0"/>
              <a:t>9/27/2024</a:t>
            </a:fld>
            <a:endParaRPr lang="en-US"/>
          </a:p>
        </p:txBody>
      </p:sp>
      <p:sp>
        <p:nvSpPr>
          <p:cNvPr id="5" name="Altbilgi Yer Tutucusu 4"/>
          <p:cNvSpPr>
            <a:spLocks noGrp="1"/>
          </p:cNvSpPr>
          <p:nvPr>
            <p:ph type="ftr" sz="quarter" idx="11"/>
          </p:nvPr>
        </p:nvSpPr>
        <p:spPr/>
        <p:txBody>
          <a:bodyPr/>
          <a:lstStyle/>
          <a:p>
            <a:endParaRPr lang="en-US"/>
          </a:p>
        </p:txBody>
      </p:sp>
      <p:sp>
        <p:nvSpPr>
          <p:cNvPr id="6" name="Slayt Numarası Yer Tutucusu 5"/>
          <p:cNvSpPr>
            <a:spLocks noGrp="1"/>
          </p:cNvSpPr>
          <p:nvPr>
            <p:ph type="sldNum" sz="quarter" idx="12"/>
          </p:nvPr>
        </p:nvSpPr>
        <p:spPr/>
        <p:txBody>
          <a:bodyPr/>
          <a:lstStyle/>
          <a:p>
            <a:fld id="{423A21D8-CDB4-474F-9130-2BADF0640E59}" type="slidenum">
              <a:rPr lang="en-US" smtClean="0"/>
              <a:t>‹#›</a:t>
            </a:fld>
            <a:endParaRPr lang="en-US"/>
          </a:p>
        </p:txBody>
      </p:sp>
    </p:spTree>
    <p:extLst>
      <p:ext uri="{BB962C8B-B14F-4D97-AF65-F5344CB8AC3E}">
        <p14:creationId xmlns:p14="http://schemas.microsoft.com/office/powerpoint/2010/main" val="2728719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en-US"/>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B2775D60-A7E9-4538-B1B8-021663F5F328}" type="datetimeFigureOut">
              <a:rPr lang="en-US" smtClean="0"/>
              <a:t>9/27/2024</a:t>
            </a:fld>
            <a:endParaRPr lang="en-US"/>
          </a:p>
        </p:txBody>
      </p:sp>
      <p:sp>
        <p:nvSpPr>
          <p:cNvPr id="5" name="Altbilgi Yer Tutucusu 4"/>
          <p:cNvSpPr>
            <a:spLocks noGrp="1"/>
          </p:cNvSpPr>
          <p:nvPr>
            <p:ph type="ftr" sz="quarter" idx="11"/>
          </p:nvPr>
        </p:nvSpPr>
        <p:spPr/>
        <p:txBody>
          <a:bodyPr/>
          <a:lstStyle/>
          <a:p>
            <a:endParaRPr lang="en-US"/>
          </a:p>
        </p:txBody>
      </p:sp>
      <p:sp>
        <p:nvSpPr>
          <p:cNvPr id="6" name="Slayt Numarası Yer Tutucusu 5"/>
          <p:cNvSpPr>
            <a:spLocks noGrp="1"/>
          </p:cNvSpPr>
          <p:nvPr>
            <p:ph type="sldNum" sz="quarter" idx="12"/>
          </p:nvPr>
        </p:nvSpPr>
        <p:spPr/>
        <p:txBody>
          <a:bodyPr/>
          <a:lstStyle/>
          <a:p>
            <a:fld id="{423A21D8-CDB4-474F-9130-2BADF0640E59}" type="slidenum">
              <a:rPr lang="en-US" smtClean="0"/>
              <a:t>‹#›</a:t>
            </a:fld>
            <a:endParaRPr lang="en-US"/>
          </a:p>
        </p:txBody>
      </p:sp>
    </p:spTree>
    <p:extLst>
      <p:ext uri="{BB962C8B-B14F-4D97-AF65-F5344CB8AC3E}">
        <p14:creationId xmlns:p14="http://schemas.microsoft.com/office/powerpoint/2010/main" val="1564065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en-US"/>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Veri Yer Tutucusu 4"/>
          <p:cNvSpPr>
            <a:spLocks noGrp="1"/>
          </p:cNvSpPr>
          <p:nvPr>
            <p:ph type="dt" sz="half" idx="10"/>
          </p:nvPr>
        </p:nvSpPr>
        <p:spPr/>
        <p:txBody>
          <a:bodyPr/>
          <a:lstStyle/>
          <a:p>
            <a:fld id="{B2775D60-A7E9-4538-B1B8-021663F5F328}" type="datetimeFigureOut">
              <a:rPr lang="en-US" smtClean="0"/>
              <a:t>9/27/2024</a:t>
            </a:fld>
            <a:endParaRPr lang="en-US"/>
          </a:p>
        </p:txBody>
      </p:sp>
      <p:sp>
        <p:nvSpPr>
          <p:cNvPr id="6" name="Altbilgi Yer Tutucusu 5"/>
          <p:cNvSpPr>
            <a:spLocks noGrp="1"/>
          </p:cNvSpPr>
          <p:nvPr>
            <p:ph type="ftr" sz="quarter" idx="11"/>
          </p:nvPr>
        </p:nvSpPr>
        <p:spPr/>
        <p:txBody>
          <a:bodyPr/>
          <a:lstStyle/>
          <a:p>
            <a:endParaRPr lang="en-US"/>
          </a:p>
        </p:txBody>
      </p:sp>
      <p:sp>
        <p:nvSpPr>
          <p:cNvPr id="7" name="Slayt Numarası Yer Tutucusu 6"/>
          <p:cNvSpPr>
            <a:spLocks noGrp="1"/>
          </p:cNvSpPr>
          <p:nvPr>
            <p:ph type="sldNum" sz="quarter" idx="12"/>
          </p:nvPr>
        </p:nvSpPr>
        <p:spPr/>
        <p:txBody>
          <a:bodyPr/>
          <a:lstStyle/>
          <a:p>
            <a:fld id="{423A21D8-CDB4-474F-9130-2BADF0640E59}" type="slidenum">
              <a:rPr lang="en-US" smtClean="0"/>
              <a:t>‹#›</a:t>
            </a:fld>
            <a:endParaRPr lang="en-US"/>
          </a:p>
        </p:txBody>
      </p:sp>
    </p:spTree>
    <p:extLst>
      <p:ext uri="{BB962C8B-B14F-4D97-AF65-F5344CB8AC3E}">
        <p14:creationId xmlns:p14="http://schemas.microsoft.com/office/powerpoint/2010/main" val="1124013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en-US"/>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7" name="Veri Yer Tutucusu 6"/>
          <p:cNvSpPr>
            <a:spLocks noGrp="1"/>
          </p:cNvSpPr>
          <p:nvPr>
            <p:ph type="dt" sz="half" idx="10"/>
          </p:nvPr>
        </p:nvSpPr>
        <p:spPr/>
        <p:txBody>
          <a:bodyPr/>
          <a:lstStyle/>
          <a:p>
            <a:fld id="{B2775D60-A7E9-4538-B1B8-021663F5F328}" type="datetimeFigureOut">
              <a:rPr lang="en-US" smtClean="0"/>
              <a:t>9/27/2024</a:t>
            </a:fld>
            <a:endParaRPr lang="en-US"/>
          </a:p>
        </p:txBody>
      </p:sp>
      <p:sp>
        <p:nvSpPr>
          <p:cNvPr id="8" name="Altbilgi Yer Tutucusu 7"/>
          <p:cNvSpPr>
            <a:spLocks noGrp="1"/>
          </p:cNvSpPr>
          <p:nvPr>
            <p:ph type="ftr" sz="quarter" idx="11"/>
          </p:nvPr>
        </p:nvSpPr>
        <p:spPr/>
        <p:txBody>
          <a:bodyPr/>
          <a:lstStyle/>
          <a:p>
            <a:endParaRPr lang="en-US"/>
          </a:p>
        </p:txBody>
      </p:sp>
      <p:sp>
        <p:nvSpPr>
          <p:cNvPr id="9" name="Slayt Numarası Yer Tutucusu 8"/>
          <p:cNvSpPr>
            <a:spLocks noGrp="1"/>
          </p:cNvSpPr>
          <p:nvPr>
            <p:ph type="sldNum" sz="quarter" idx="12"/>
          </p:nvPr>
        </p:nvSpPr>
        <p:spPr/>
        <p:txBody>
          <a:bodyPr/>
          <a:lstStyle/>
          <a:p>
            <a:fld id="{423A21D8-CDB4-474F-9130-2BADF0640E59}" type="slidenum">
              <a:rPr lang="en-US" smtClean="0"/>
              <a:t>‹#›</a:t>
            </a:fld>
            <a:endParaRPr lang="en-US"/>
          </a:p>
        </p:txBody>
      </p:sp>
    </p:spTree>
    <p:extLst>
      <p:ext uri="{BB962C8B-B14F-4D97-AF65-F5344CB8AC3E}">
        <p14:creationId xmlns:p14="http://schemas.microsoft.com/office/powerpoint/2010/main" val="610696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en-US"/>
          </a:p>
        </p:txBody>
      </p:sp>
      <p:sp>
        <p:nvSpPr>
          <p:cNvPr id="3" name="Veri Yer Tutucusu 2"/>
          <p:cNvSpPr>
            <a:spLocks noGrp="1"/>
          </p:cNvSpPr>
          <p:nvPr>
            <p:ph type="dt" sz="half" idx="10"/>
          </p:nvPr>
        </p:nvSpPr>
        <p:spPr/>
        <p:txBody>
          <a:bodyPr/>
          <a:lstStyle/>
          <a:p>
            <a:fld id="{B2775D60-A7E9-4538-B1B8-021663F5F328}" type="datetimeFigureOut">
              <a:rPr lang="en-US" smtClean="0"/>
              <a:t>9/27/2024</a:t>
            </a:fld>
            <a:endParaRPr lang="en-US"/>
          </a:p>
        </p:txBody>
      </p:sp>
      <p:sp>
        <p:nvSpPr>
          <p:cNvPr id="4" name="Altbilgi Yer Tutucusu 3"/>
          <p:cNvSpPr>
            <a:spLocks noGrp="1"/>
          </p:cNvSpPr>
          <p:nvPr>
            <p:ph type="ftr" sz="quarter" idx="11"/>
          </p:nvPr>
        </p:nvSpPr>
        <p:spPr/>
        <p:txBody>
          <a:bodyPr/>
          <a:lstStyle/>
          <a:p>
            <a:endParaRPr lang="en-US"/>
          </a:p>
        </p:txBody>
      </p:sp>
      <p:sp>
        <p:nvSpPr>
          <p:cNvPr id="5" name="Slayt Numarası Yer Tutucusu 4"/>
          <p:cNvSpPr>
            <a:spLocks noGrp="1"/>
          </p:cNvSpPr>
          <p:nvPr>
            <p:ph type="sldNum" sz="quarter" idx="12"/>
          </p:nvPr>
        </p:nvSpPr>
        <p:spPr/>
        <p:txBody>
          <a:bodyPr/>
          <a:lstStyle/>
          <a:p>
            <a:fld id="{423A21D8-CDB4-474F-9130-2BADF0640E59}" type="slidenum">
              <a:rPr lang="en-US" smtClean="0"/>
              <a:t>‹#›</a:t>
            </a:fld>
            <a:endParaRPr lang="en-US"/>
          </a:p>
        </p:txBody>
      </p:sp>
    </p:spTree>
    <p:extLst>
      <p:ext uri="{BB962C8B-B14F-4D97-AF65-F5344CB8AC3E}">
        <p14:creationId xmlns:p14="http://schemas.microsoft.com/office/powerpoint/2010/main" val="2858159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B2775D60-A7E9-4538-B1B8-021663F5F328}" type="datetimeFigureOut">
              <a:rPr lang="en-US" smtClean="0"/>
              <a:t>9/27/2024</a:t>
            </a:fld>
            <a:endParaRPr lang="en-US"/>
          </a:p>
        </p:txBody>
      </p:sp>
      <p:sp>
        <p:nvSpPr>
          <p:cNvPr id="3" name="Altbilgi Yer Tutucusu 2"/>
          <p:cNvSpPr>
            <a:spLocks noGrp="1"/>
          </p:cNvSpPr>
          <p:nvPr>
            <p:ph type="ftr" sz="quarter" idx="11"/>
          </p:nvPr>
        </p:nvSpPr>
        <p:spPr/>
        <p:txBody>
          <a:bodyPr/>
          <a:lstStyle/>
          <a:p>
            <a:endParaRPr lang="en-US"/>
          </a:p>
        </p:txBody>
      </p:sp>
      <p:sp>
        <p:nvSpPr>
          <p:cNvPr id="4" name="Slayt Numarası Yer Tutucusu 3"/>
          <p:cNvSpPr>
            <a:spLocks noGrp="1"/>
          </p:cNvSpPr>
          <p:nvPr>
            <p:ph type="sldNum" sz="quarter" idx="12"/>
          </p:nvPr>
        </p:nvSpPr>
        <p:spPr/>
        <p:txBody>
          <a:bodyPr/>
          <a:lstStyle/>
          <a:p>
            <a:fld id="{423A21D8-CDB4-474F-9130-2BADF0640E59}" type="slidenum">
              <a:rPr lang="en-US" smtClean="0"/>
              <a:t>‹#›</a:t>
            </a:fld>
            <a:endParaRPr lang="en-US"/>
          </a:p>
        </p:txBody>
      </p:sp>
    </p:spTree>
    <p:extLst>
      <p:ext uri="{BB962C8B-B14F-4D97-AF65-F5344CB8AC3E}">
        <p14:creationId xmlns:p14="http://schemas.microsoft.com/office/powerpoint/2010/main" val="1673945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en-US"/>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B2775D60-A7E9-4538-B1B8-021663F5F328}" type="datetimeFigureOut">
              <a:rPr lang="en-US" smtClean="0"/>
              <a:t>9/27/2024</a:t>
            </a:fld>
            <a:endParaRPr lang="en-US"/>
          </a:p>
        </p:txBody>
      </p:sp>
      <p:sp>
        <p:nvSpPr>
          <p:cNvPr id="6" name="Altbilgi Yer Tutucusu 5"/>
          <p:cNvSpPr>
            <a:spLocks noGrp="1"/>
          </p:cNvSpPr>
          <p:nvPr>
            <p:ph type="ftr" sz="quarter" idx="11"/>
          </p:nvPr>
        </p:nvSpPr>
        <p:spPr/>
        <p:txBody>
          <a:bodyPr/>
          <a:lstStyle/>
          <a:p>
            <a:endParaRPr lang="en-US"/>
          </a:p>
        </p:txBody>
      </p:sp>
      <p:sp>
        <p:nvSpPr>
          <p:cNvPr id="7" name="Slayt Numarası Yer Tutucusu 6"/>
          <p:cNvSpPr>
            <a:spLocks noGrp="1"/>
          </p:cNvSpPr>
          <p:nvPr>
            <p:ph type="sldNum" sz="quarter" idx="12"/>
          </p:nvPr>
        </p:nvSpPr>
        <p:spPr/>
        <p:txBody>
          <a:bodyPr/>
          <a:lstStyle/>
          <a:p>
            <a:fld id="{423A21D8-CDB4-474F-9130-2BADF0640E59}" type="slidenum">
              <a:rPr lang="en-US" smtClean="0"/>
              <a:t>‹#›</a:t>
            </a:fld>
            <a:endParaRPr lang="en-US"/>
          </a:p>
        </p:txBody>
      </p:sp>
    </p:spTree>
    <p:extLst>
      <p:ext uri="{BB962C8B-B14F-4D97-AF65-F5344CB8AC3E}">
        <p14:creationId xmlns:p14="http://schemas.microsoft.com/office/powerpoint/2010/main" val="3505326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en-US"/>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B2775D60-A7E9-4538-B1B8-021663F5F328}" type="datetimeFigureOut">
              <a:rPr lang="en-US" smtClean="0"/>
              <a:t>9/27/2024</a:t>
            </a:fld>
            <a:endParaRPr lang="en-US"/>
          </a:p>
        </p:txBody>
      </p:sp>
      <p:sp>
        <p:nvSpPr>
          <p:cNvPr id="6" name="Altbilgi Yer Tutucusu 5"/>
          <p:cNvSpPr>
            <a:spLocks noGrp="1"/>
          </p:cNvSpPr>
          <p:nvPr>
            <p:ph type="ftr" sz="quarter" idx="11"/>
          </p:nvPr>
        </p:nvSpPr>
        <p:spPr/>
        <p:txBody>
          <a:bodyPr/>
          <a:lstStyle/>
          <a:p>
            <a:endParaRPr lang="en-US"/>
          </a:p>
        </p:txBody>
      </p:sp>
      <p:sp>
        <p:nvSpPr>
          <p:cNvPr id="7" name="Slayt Numarası Yer Tutucusu 6"/>
          <p:cNvSpPr>
            <a:spLocks noGrp="1"/>
          </p:cNvSpPr>
          <p:nvPr>
            <p:ph type="sldNum" sz="quarter" idx="12"/>
          </p:nvPr>
        </p:nvSpPr>
        <p:spPr/>
        <p:txBody>
          <a:bodyPr/>
          <a:lstStyle/>
          <a:p>
            <a:fld id="{423A21D8-CDB4-474F-9130-2BADF0640E59}" type="slidenum">
              <a:rPr lang="en-US" smtClean="0"/>
              <a:t>‹#›</a:t>
            </a:fld>
            <a:endParaRPr lang="en-US"/>
          </a:p>
        </p:txBody>
      </p:sp>
    </p:spTree>
    <p:extLst>
      <p:ext uri="{BB962C8B-B14F-4D97-AF65-F5344CB8AC3E}">
        <p14:creationId xmlns:p14="http://schemas.microsoft.com/office/powerpoint/2010/main" val="3070120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en-US"/>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775D60-A7E9-4538-B1B8-021663F5F328}" type="datetimeFigureOut">
              <a:rPr lang="en-US" smtClean="0"/>
              <a:t>9/27/2024</a:t>
            </a:fld>
            <a:endParaRPr lang="en-US"/>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A21D8-CDB4-474F-9130-2BADF0640E59}" type="slidenum">
              <a:rPr lang="en-US" smtClean="0"/>
              <a:t>‹#›</a:t>
            </a:fld>
            <a:endParaRPr lang="en-US"/>
          </a:p>
        </p:txBody>
      </p:sp>
    </p:spTree>
    <p:extLst>
      <p:ext uri="{BB962C8B-B14F-4D97-AF65-F5344CB8AC3E}">
        <p14:creationId xmlns:p14="http://schemas.microsoft.com/office/powerpoint/2010/main" val="17188932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hyperlink" Target="https://www.nisanyansozluk.com/kelime/deniz" TargetMode="Externa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hyperlink" Target="https://dn790007.ca.archive.org/0/items/Turk-Soylence-Sozlugu/TurkSoylenceSozlugu.pdf"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www.youtube.com/watch?v=eq3M2dTwNvI" TargetMode="Externa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hyperlink" Target="http://www.balkanpazar.org/tuna_tura/en_schiffsreise.html" TargetMode="Externa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hyperlink" Target="https://youtu.be/MIlFEhkSMa8?si=csBpz_lHHtOXr2Iw" TargetMode="Externa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tr.wikipedia.org/wiki/Yedisu_b%C3%B6lgesi" TargetMode="Externa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hyperlink" Target="https://www.booktandunya.com/2019/01/dogan-kuban-batiya-gocun-sanatsal-evreleri/?amp"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hyperlink" Target="https://www.booktandunya.com/2019/01/dogan-kuban-batiya-gocun-sanatsal-evreleri/?amp" TargetMode="Externa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hyperlink" Target="https://www.booktandunya.com/2019/01/dogan-kuban-batiya-gocun-sanatsal-evreleri/?amp" TargetMode="Externa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google.com.tr/books/edition/The_Fisheries_Exhibition_Literature_Offi/QAsAAAAAQAAJ?hl=tr&amp;gbpv=1&amp;dq=%22great+mediterranean%22&amp;pg=PA28&amp;printsec=frontcover" TargetMode="External"/><Relationship Id="rId2" Type="http://schemas.openxmlformats.org/officeDocument/2006/relationships/hyperlink" Target="https://www.booksonturkey.com/buyuk-akdeniz-birligi-bab/" TargetMode="Externa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91.webp"/><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s://www.elgaronline.com/search?f_0=author&amp;q_0=Fran%C3%A7ois+Gipouloux" TargetMode="Externa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hyperlink" Target="https://tr.wikisource.org/wiki/K&#226;tip_&#199;elebi'nin_deniz_ve_donanma_hakk&#305;nda_korsanlara_&#246;&#287;&#252;tleri" TargetMode="Externa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hyperlink" Target="http://burhanoguz.com/?s=tengiz" TargetMode="External"/><Relationship Id="rId2" Type="http://schemas.openxmlformats.org/officeDocument/2006/relationships/hyperlink" Target="http://burhanoguz.com/?s=deniz" TargetMode="External"/><Relationship Id="rId1" Type="http://schemas.openxmlformats.org/officeDocument/2006/relationships/slideLayout" Target="../slideLayouts/slideLayout2.xml"/><Relationship Id="rId5" Type="http://schemas.openxmlformats.org/officeDocument/2006/relationships/image" Target="../media/image93.jpg"/><Relationship Id="rId4" Type="http://schemas.openxmlformats.org/officeDocument/2006/relationships/hyperlink" Target="http://burhanoguz.com/akarsularda-nakliyat/?h=su"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denizkarakurt.com.tr/makaleler/tenger-ve-tengiz"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hyperlink" Target="https://www.booksonturkey.com/dunya-ulkelerinde-turk-ontakili-yeradlari-ulkeler-a-z-ve-sirali-place-names-with-turk-prefix-in-world-countries-countries-a-z-and-ranked/" TargetMode="External"/><Relationship Id="rId2" Type="http://schemas.openxmlformats.org/officeDocument/2006/relationships/hyperlink" Target="https://www.booksonturkey.com/turk-ontakili-yeradlari-yazilari-place-names-with-turk-prefix-in-world-countries/" TargetMode="Externa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hyperlink" Target="https://www.worldshipping.org/top-50-port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hyperlink" Target="https://dergipark.org.tr/tr/download/article-file/1236386" TargetMode="External"/><Relationship Id="rId2" Type="http://schemas.openxmlformats.org/officeDocument/2006/relationships/hyperlink" Target="https://turkishstudies.net/DergiTamDetay.aspx?ID=2271" TargetMode="External"/><Relationship Id="rId1" Type="http://schemas.openxmlformats.org/officeDocument/2006/relationships/slideLayout" Target="../slideLayouts/slideLayout2.xml"/><Relationship Id="rId5" Type="http://schemas.openxmlformats.org/officeDocument/2006/relationships/hyperlink" Target="https://akademiye.org/tr/wp-content/uploads/2021/04/Turk_Mitolojisi_2_cillt.pdf" TargetMode="External"/><Relationship Id="rId4" Type="http://schemas.openxmlformats.org/officeDocument/2006/relationships/hyperlink" Target="https://www.kavak.org.tr/upload/files/10-T&#220;RK%20M&#304;TOLOJ&#304;S&#304;-bahaetdin_ogel.pdf" TargetMode="External"/></Relationships>
</file>

<file path=ppt/slides/_rels/slide225.xml.rels><?xml version="1.0" encoding="UTF-8" standalone="yes"?>
<Relationships xmlns="http://schemas.openxmlformats.org/package/2006/relationships"><Relationship Id="rId8" Type="http://schemas.openxmlformats.org/officeDocument/2006/relationships/hyperlink" Target="https://tarihvearkeoloji.blogspot.com/2015/06/bu-vatan-hep-bizimdianlayana.html" TargetMode="External"/><Relationship Id="rId3" Type="http://schemas.openxmlformats.org/officeDocument/2006/relationships/hyperlink" Target="https://tarihvearkeoloji.blogspot.com/search?q=deniz" TargetMode="External"/><Relationship Id="rId7" Type="http://schemas.openxmlformats.org/officeDocument/2006/relationships/hyperlink" Target="https://tarihvearkeoloji.blogspot.com/2016/03/sea-people-etruscans-egypt-scythians.html" TargetMode="External"/><Relationship Id="rId2" Type="http://schemas.openxmlformats.org/officeDocument/2006/relationships/hyperlink" Target="https://tarihvearkeoloji.blogspot.com/2014/04/turkler-ve-denizcilik-13.html" TargetMode="External"/><Relationship Id="rId1" Type="http://schemas.openxmlformats.org/officeDocument/2006/relationships/slideLayout" Target="../slideLayouts/slideLayout2.xml"/><Relationship Id="rId6" Type="http://schemas.openxmlformats.org/officeDocument/2006/relationships/hyperlink" Target="https://bayar.academia.edu/HaticePALAZERDEM%C4%B0R" TargetMode="External"/><Relationship Id="rId5" Type="http://schemas.openxmlformats.org/officeDocument/2006/relationships/hyperlink" Target="https://turkishstudies.net/DergiTamDetay.aspx?ID=2271" TargetMode="External"/><Relationship Id="rId4" Type="http://schemas.openxmlformats.org/officeDocument/2006/relationships/hyperlink" Target="https://www.google.com/search?q=g%C3%B6kt%C3%BCrklerde+denizcilik&amp;oq=g%C3%B6kt%C3%BCrklerde+denizcilik&amp;gs_lcrp=EgZjaHJvbWUyBggAEEUYOTIHCAEQIRigATIHCAIQIRigAdIBCDczODFqMGo3qAIIsAIB&amp;sourceid=chrome&amp;ie=UTF-8" TargetMode="Externa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hyperlink" Target="https://www.tdk.gov.tr/wp-content/uploads/2021/10/Osman-Fikri-Sertkaya-_-&#199;E&#350;&#304;TL&#304;-KEL&#304;ME-ET&#304;MOLOJ&#304;LER&#304;-&#220;ZER&#304;NE-_-4-1.pdf" TargetMode="External"/><Relationship Id="rId2" Type="http://schemas.openxmlformats.org/officeDocument/2006/relationships/hyperlink" Target="https://www.ardahan.edu.tr/dosyalar/icerik/bildiri/Prof.%20Dr.%20G&#252;nay%20Karaa&#287;a&#231;%20An&#305;s&#305;na%20Etimoloji%20&#199;al&#305;&#351;tay&#305;%20Bildiriler.pdf" TargetMode="External"/><Relationship Id="rId1" Type="http://schemas.openxmlformats.org/officeDocument/2006/relationships/slideLayout" Target="../slideLayouts/slideLayout2.xml"/><Relationship Id="rId5" Type="http://schemas.openxmlformats.org/officeDocument/2006/relationships/hyperlink" Target="https://www.ismayiloglu.com/3_4.php" TargetMode="External"/><Relationship Id="rId4" Type="http://schemas.openxmlformats.org/officeDocument/2006/relationships/hyperlink" Target="https://azerbaycandili.az/Synopsis/Download/1125/KAZIMOV%20CAH&#304;D%20&#304;SMAYIL.pdf" TargetMode="External"/></Relationships>
</file>

<file path=ppt/slides/_rels/slide23.xml.rels><?xml version="1.0" encoding="UTF-8" standalone="yes"?>
<Relationships xmlns="http://schemas.openxmlformats.org/package/2006/relationships"><Relationship Id="rId2" Type="http://schemas.openxmlformats.org/officeDocument/2006/relationships/hyperlink" Target="https://tr.wikipedia.org/wiki/Deniz_Han"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zeytinburnu.istanbul/wp-content/uploads/2022/12/Durali-Konusmalar-BSK-tumu.pdf%20ss.519"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isamveri.org/pdfdrg/D01266/2017_98/2017_98_KAYHANH.pdf"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isamveri.org/pdfdrg/D01266/2017_98/2017_98_KAYHANH.pdf"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isamveri.org/pdfdrg/D01266/2017_98/2017_98_KAYHANH.pdf"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4.webp"/><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www.booksonturkey.com/ataturkun-turk-tarih-tezi-ve-sumer-yazi-medeniyeti/"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www.booksonturkey.com/"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hyperlink" Target="https://www.academia.edu/38142636/Emel_Esin_Turk_Kozmolojisine_Giris_pdf"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s://dergipark.org.tr/tr/download/article-file/782617"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https://www.arkeotekno.com/pg_584_sakalardan-sumerlere-suyun-izini-surmek"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5.webp"/><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www.google.com/search?q=co&#287;rafya+kadermii&amp;ie=UTF-8&amp;oe=UTF-8&amp;hl=tr-tr&amp;client=safari"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ww.mahfiegilmez.com/2019/06/cografya-kader-midir.html" TargetMode="External"/><Relationship Id="rId4" Type="http://schemas.openxmlformats.org/officeDocument/2006/relationships/hyperlink" Target="https://www.insanokur.org/cografya-kaderdir-sozu-kime-aittir/"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s://search.app/FU8aXJs82KhM3qb8A" TargetMode="External"/><Relationship Id="rId2" Type="http://schemas.openxmlformats.org/officeDocument/2006/relationships/hyperlink" Target="https://elkitab.org/wp-content/uploads/2020/11/kutatgu-bilig-23012020.pdf"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116632"/>
            <a:ext cx="7774632" cy="45719"/>
          </a:xfrm>
        </p:spPr>
        <p:txBody>
          <a:bodyPr>
            <a:normAutofit fontScale="90000"/>
          </a:bodyPr>
          <a:lstStyle/>
          <a:p>
            <a:r>
              <a:rPr lang="tr-TR" dirty="0" smtClean="0"/>
              <a:t/>
            </a:r>
            <a:br>
              <a:rPr lang="tr-TR" dirty="0" smtClean="0"/>
            </a:br>
            <a:r>
              <a:rPr lang="tr-TR" dirty="0" smtClean="0"/>
              <a:t>TÜRK ve DENİZ</a:t>
            </a:r>
            <a:endParaRPr lang="en-US" dirty="0"/>
          </a:p>
        </p:txBody>
      </p:sp>
      <p:sp>
        <p:nvSpPr>
          <p:cNvPr id="3" name="Alt Başlık 2"/>
          <p:cNvSpPr>
            <a:spLocks noGrp="1"/>
          </p:cNvSpPr>
          <p:nvPr>
            <p:ph type="subTitle" idx="1"/>
          </p:nvPr>
        </p:nvSpPr>
        <p:spPr>
          <a:xfrm>
            <a:off x="1371600" y="3645024"/>
            <a:ext cx="6400800" cy="3168352"/>
          </a:xfrm>
        </p:spPr>
        <p:txBody>
          <a:bodyPr>
            <a:noAutofit/>
          </a:bodyPr>
          <a:lstStyle/>
          <a:p>
            <a:r>
              <a:rPr lang="tr-TR" sz="2400" b="1" dirty="0" smtClean="0">
                <a:solidFill>
                  <a:schemeClr val="tx1"/>
                </a:solidFill>
                <a:latin typeface="Lucida Sans Typewriter" panose="020B0509030504030204" pitchFamily="49" charset="0"/>
              </a:rPr>
              <a:t>D</a:t>
            </a:r>
            <a:r>
              <a:rPr lang="en-US" sz="2400" b="1" dirty="0" err="1" smtClean="0">
                <a:solidFill>
                  <a:schemeClr val="tx1"/>
                </a:solidFill>
                <a:latin typeface="Lucida Sans Typewriter" panose="020B0509030504030204" pitchFamily="49" charset="0"/>
              </a:rPr>
              <a:t>ünya</a:t>
            </a:r>
            <a:r>
              <a:rPr lang="en-US" sz="2400" b="1" dirty="0" smtClean="0">
                <a:solidFill>
                  <a:schemeClr val="tx1"/>
                </a:solidFill>
                <a:latin typeface="Lucida Sans Typewriter" panose="020B0509030504030204" pitchFamily="49" charset="0"/>
              </a:rPr>
              <a:t> </a:t>
            </a:r>
            <a:r>
              <a:rPr lang="en-US" sz="2400" b="1" dirty="0" err="1">
                <a:solidFill>
                  <a:schemeClr val="tx1"/>
                </a:solidFill>
                <a:latin typeface="Lucida Sans Typewriter" panose="020B0509030504030204" pitchFamily="49" charset="0"/>
              </a:rPr>
              <a:t>iki</a:t>
            </a:r>
            <a:r>
              <a:rPr lang="en-US" sz="2400" b="1" dirty="0">
                <a:solidFill>
                  <a:schemeClr val="tx1"/>
                </a:solidFill>
                <a:latin typeface="Lucida Sans Typewriter" panose="020B0509030504030204" pitchFamily="49" charset="0"/>
              </a:rPr>
              <a:t> </a:t>
            </a:r>
            <a:r>
              <a:rPr lang="en-US" sz="2400" b="1" dirty="0" err="1">
                <a:solidFill>
                  <a:schemeClr val="tx1"/>
                </a:solidFill>
                <a:latin typeface="Lucida Sans Typewriter" panose="020B0509030504030204" pitchFamily="49" charset="0"/>
              </a:rPr>
              <a:t>sonsuzluk</a:t>
            </a:r>
            <a:r>
              <a:rPr lang="en-US" sz="2400" b="1" dirty="0">
                <a:solidFill>
                  <a:schemeClr val="tx1"/>
                </a:solidFill>
                <a:latin typeface="Lucida Sans Typewriter" panose="020B0509030504030204" pitchFamily="49" charset="0"/>
              </a:rPr>
              <a:t> </a:t>
            </a:r>
            <a:r>
              <a:rPr lang="en-US" sz="2400" b="1" dirty="0" err="1">
                <a:solidFill>
                  <a:schemeClr val="tx1"/>
                </a:solidFill>
                <a:latin typeface="Lucida Sans Typewriter" panose="020B0509030504030204" pitchFamily="49" charset="0"/>
              </a:rPr>
              <a:t>simgesi</a:t>
            </a:r>
            <a:r>
              <a:rPr lang="en-US" sz="2400" b="1" dirty="0">
                <a:solidFill>
                  <a:schemeClr val="tx1"/>
                </a:solidFill>
                <a:latin typeface="Lucida Sans Typewriter" panose="020B0509030504030204" pitchFamily="49" charset="0"/>
              </a:rPr>
              <a:t> </a:t>
            </a:r>
            <a:r>
              <a:rPr lang="en-US" sz="2400" b="1" dirty="0" err="1">
                <a:solidFill>
                  <a:schemeClr val="tx1"/>
                </a:solidFill>
                <a:latin typeface="Lucida Sans Typewriter" panose="020B0509030504030204" pitchFamily="49" charset="0"/>
              </a:rPr>
              <a:t>ile</a:t>
            </a:r>
            <a:r>
              <a:rPr lang="en-US" sz="2400" b="1" dirty="0">
                <a:solidFill>
                  <a:schemeClr val="tx1"/>
                </a:solidFill>
                <a:latin typeface="Lucida Sans Typewriter" panose="020B0509030504030204" pitchFamily="49" charset="0"/>
              </a:rPr>
              <a:t> </a:t>
            </a:r>
            <a:r>
              <a:rPr lang="en-US" sz="2400" b="1" dirty="0" err="1">
                <a:solidFill>
                  <a:schemeClr val="tx1"/>
                </a:solidFill>
                <a:latin typeface="Lucida Sans Typewriter" panose="020B0509030504030204" pitchFamily="49" charset="0"/>
              </a:rPr>
              <a:t>kaplanmıştır</a:t>
            </a:r>
            <a:r>
              <a:rPr lang="en-US" sz="2400" b="1" dirty="0">
                <a:solidFill>
                  <a:schemeClr val="tx1"/>
                </a:solidFill>
                <a:latin typeface="Lucida Sans Typewriter" panose="020B0509030504030204" pitchFamily="49" charset="0"/>
              </a:rPr>
              <a:t>. </a:t>
            </a:r>
            <a:r>
              <a:rPr lang="en-US" sz="2400" b="1" dirty="0" err="1">
                <a:solidFill>
                  <a:schemeClr val="tx1"/>
                </a:solidFill>
                <a:latin typeface="Lucida Sans Typewriter" panose="020B0509030504030204" pitchFamily="49" charset="0"/>
              </a:rPr>
              <a:t>Biri</a:t>
            </a:r>
            <a:r>
              <a:rPr lang="en-US" sz="2400" b="1" dirty="0">
                <a:solidFill>
                  <a:schemeClr val="tx1"/>
                </a:solidFill>
                <a:latin typeface="Lucida Sans Typewriter" panose="020B0509030504030204" pitchFamily="49" charset="0"/>
              </a:rPr>
              <a:t> </a:t>
            </a:r>
            <a:r>
              <a:rPr lang="en-US" sz="2400" b="1" dirty="0" err="1">
                <a:solidFill>
                  <a:schemeClr val="tx1"/>
                </a:solidFill>
                <a:latin typeface="Lucida Sans Typewriter" panose="020B0509030504030204" pitchFamily="49" charset="0"/>
              </a:rPr>
              <a:t>denizler</a:t>
            </a:r>
            <a:r>
              <a:rPr lang="en-US" sz="2400" b="1" dirty="0">
                <a:solidFill>
                  <a:schemeClr val="tx1"/>
                </a:solidFill>
                <a:latin typeface="Lucida Sans Typewriter" panose="020B0509030504030204" pitchFamily="49" charset="0"/>
              </a:rPr>
              <a:t>, </a:t>
            </a:r>
            <a:r>
              <a:rPr lang="en-US" sz="2400" b="1" dirty="0" err="1">
                <a:solidFill>
                  <a:schemeClr val="tx1"/>
                </a:solidFill>
                <a:latin typeface="Lucida Sans Typewriter" panose="020B0509030504030204" pitchFamily="49" charset="0"/>
              </a:rPr>
              <a:t>diğeri</a:t>
            </a:r>
            <a:r>
              <a:rPr lang="en-US" sz="2400" b="1" dirty="0">
                <a:solidFill>
                  <a:schemeClr val="tx1"/>
                </a:solidFill>
                <a:latin typeface="Lucida Sans Typewriter" panose="020B0509030504030204" pitchFamily="49" charset="0"/>
              </a:rPr>
              <a:t> </a:t>
            </a:r>
            <a:r>
              <a:rPr lang="en-US" sz="2400" b="1" dirty="0" err="1">
                <a:solidFill>
                  <a:schemeClr val="tx1"/>
                </a:solidFill>
                <a:latin typeface="Lucida Sans Typewriter" panose="020B0509030504030204" pitchFamily="49" charset="0"/>
              </a:rPr>
              <a:t>ise</a:t>
            </a:r>
            <a:r>
              <a:rPr lang="en-US" sz="2400" b="1" dirty="0">
                <a:solidFill>
                  <a:schemeClr val="tx1"/>
                </a:solidFill>
                <a:latin typeface="Lucida Sans Typewriter" panose="020B0509030504030204" pitchFamily="49" charset="0"/>
              </a:rPr>
              <a:t> </a:t>
            </a:r>
            <a:r>
              <a:rPr lang="en-US" sz="2400" b="1" dirty="0" err="1">
                <a:solidFill>
                  <a:schemeClr val="tx1"/>
                </a:solidFill>
                <a:latin typeface="Lucida Sans Typewriter" panose="020B0509030504030204" pitchFamily="49" charset="0"/>
              </a:rPr>
              <a:t>Türkler</a:t>
            </a:r>
            <a:r>
              <a:rPr lang="en-US" sz="2400" b="1" dirty="0">
                <a:solidFill>
                  <a:schemeClr val="tx1"/>
                </a:solidFill>
                <a:latin typeface="Lucida Sans Typewriter" panose="020B0509030504030204" pitchFamily="49" charset="0"/>
              </a:rPr>
              <a:t>. </a:t>
            </a:r>
            <a:endParaRPr lang="tr-TR" sz="2400" b="1" dirty="0" smtClean="0">
              <a:solidFill>
                <a:schemeClr val="tx1"/>
              </a:solidFill>
              <a:latin typeface="Lucida Sans Typewriter" panose="020B0509030504030204" pitchFamily="49" charset="0"/>
            </a:endParaRPr>
          </a:p>
          <a:p>
            <a:endParaRPr lang="tr-TR" sz="2400" b="1" dirty="0" smtClean="0">
              <a:solidFill>
                <a:schemeClr val="tx1"/>
              </a:solidFill>
              <a:latin typeface="Lucida Sans Typewriter" panose="020B0509030504030204" pitchFamily="49" charset="0"/>
            </a:endParaRPr>
          </a:p>
          <a:p>
            <a:r>
              <a:rPr lang="en-US" sz="2400" b="1" dirty="0" err="1" smtClean="0">
                <a:solidFill>
                  <a:schemeClr val="tx1"/>
                </a:solidFill>
                <a:latin typeface="Lucida Sans Typewriter" panose="020B0509030504030204" pitchFamily="49" charset="0"/>
              </a:rPr>
              <a:t>Taşlara</a:t>
            </a:r>
            <a:r>
              <a:rPr lang="en-US" sz="2400" b="1" dirty="0" smtClean="0">
                <a:solidFill>
                  <a:schemeClr val="tx1"/>
                </a:solidFill>
                <a:latin typeface="Lucida Sans Typewriter" panose="020B0509030504030204" pitchFamily="49" charset="0"/>
              </a:rPr>
              <a:t> </a:t>
            </a:r>
            <a:r>
              <a:rPr lang="en-US" sz="2400" b="1" dirty="0" err="1">
                <a:solidFill>
                  <a:schemeClr val="tx1"/>
                </a:solidFill>
                <a:latin typeface="Lucida Sans Typewriter" panose="020B0509030504030204" pitchFamily="49" charset="0"/>
              </a:rPr>
              <a:t>damgalar</a:t>
            </a:r>
            <a:r>
              <a:rPr lang="en-US" sz="2400" b="1" dirty="0">
                <a:solidFill>
                  <a:schemeClr val="tx1"/>
                </a:solidFill>
                <a:latin typeface="Lucida Sans Typewriter" panose="020B0509030504030204" pitchFamily="49" charset="0"/>
              </a:rPr>
              <a:t> </a:t>
            </a:r>
            <a:r>
              <a:rPr lang="en-US" sz="2400" b="1" dirty="0" err="1">
                <a:solidFill>
                  <a:schemeClr val="tx1"/>
                </a:solidFill>
                <a:latin typeface="Lucida Sans Typewriter" panose="020B0509030504030204" pitchFamily="49" charset="0"/>
              </a:rPr>
              <a:t>ile</a:t>
            </a:r>
            <a:r>
              <a:rPr lang="en-US" sz="2400" b="1" dirty="0">
                <a:solidFill>
                  <a:schemeClr val="tx1"/>
                </a:solidFill>
                <a:latin typeface="Lucida Sans Typewriter" panose="020B0509030504030204" pitchFamily="49" charset="0"/>
              </a:rPr>
              <a:t> </a:t>
            </a:r>
            <a:r>
              <a:rPr lang="en-US" sz="2400" b="1" dirty="0" err="1">
                <a:solidFill>
                  <a:schemeClr val="tx1"/>
                </a:solidFill>
                <a:latin typeface="Lucida Sans Typewriter" panose="020B0509030504030204" pitchFamily="49" charset="0"/>
              </a:rPr>
              <a:t>bırakılan</a:t>
            </a:r>
            <a:r>
              <a:rPr lang="en-US" sz="2400" b="1" dirty="0">
                <a:solidFill>
                  <a:schemeClr val="tx1"/>
                </a:solidFill>
                <a:latin typeface="Lucida Sans Typewriter" panose="020B0509030504030204" pitchFamily="49" charset="0"/>
              </a:rPr>
              <a:t> </a:t>
            </a:r>
            <a:r>
              <a:rPr lang="en-US" sz="2400" b="1" dirty="0" err="1" smtClean="0">
                <a:solidFill>
                  <a:schemeClr val="tx1"/>
                </a:solidFill>
                <a:latin typeface="Lucida Sans Typewriter" panose="020B0509030504030204" pitchFamily="49" charset="0"/>
              </a:rPr>
              <a:t>ayak</a:t>
            </a:r>
            <a:r>
              <a:rPr lang="en-US" sz="2400" b="1" dirty="0" smtClean="0">
                <a:solidFill>
                  <a:schemeClr val="tx1"/>
                </a:solidFill>
                <a:latin typeface="Lucida Sans Typewriter" panose="020B0509030504030204" pitchFamily="49" charset="0"/>
              </a:rPr>
              <a:t> </a:t>
            </a:r>
            <a:r>
              <a:rPr lang="en-US" sz="2400" b="1" dirty="0" err="1">
                <a:solidFill>
                  <a:schemeClr val="tx1"/>
                </a:solidFill>
                <a:latin typeface="Lucida Sans Typewriter" panose="020B0509030504030204" pitchFamily="49" charset="0"/>
              </a:rPr>
              <a:t>izleri</a:t>
            </a:r>
            <a:r>
              <a:rPr lang="en-US" sz="2400" b="1" dirty="0">
                <a:solidFill>
                  <a:schemeClr val="tx1"/>
                </a:solidFill>
                <a:latin typeface="Lucida Sans Typewriter" panose="020B0509030504030204" pitchFamily="49" charset="0"/>
              </a:rPr>
              <a:t>, </a:t>
            </a:r>
            <a:r>
              <a:rPr lang="en-US" sz="2400" b="1" dirty="0" err="1">
                <a:solidFill>
                  <a:schemeClr val="tx1"/>
                </a:solidFill>
                <a:latin typeface="Lucida Sans Typewriter" panose="020B0509030504030204" pitchFamily="49" charset="0"/>
              </a:rPr>
              <a:t>denizlere</a:t>
            </a:r>
            <a:r>
              <a:rPr lang="en-US" sz="2400" b="1" dirty="0">
                <a:solidFill>
                  <a:schemeClr val="tx1"/>
                </a:solidFill>
                <a:latin typeface="Lucida Sans Typewriter" panose="020B0509030504030204" pitchFamily="49" charset="0"/>
              </a:rPr>
              <a:t> </a:t>
            </a:r>
            <a:r>
              <a:rPr lang="en-US" sz="2400" b="1" dirty="0" err="1">
                <a:solidFill>
                  <a:schemeClr val="tx1"/>
                </a:solidFill>
                <a:latin typeface="Lucida Sans Typewriter" panose="020B0509030504030204" pitchFamily="49" charset="0"/>
              </a:rPr>
              <a:t>renkler</a:t>
            </a:r>
            <a:r>
              <a:rPr lang="en-US" sz="2400" b="1" dirty="0">
                <a:solidFill>
                  <a:schemeClr val="tx1"/>
                </a:solidFill>
                <a:latin typeface="Lucida Sans Typewriter" panose="020B0509030504030204" pitchFamily="49" charset="0"/>
              </a:rPr>
              <a:t> </a:t>
            </a:r>
            <a:r>
              <a:rPr lang="en-US" sz="2400" b="1" dirty="0" err="1">
                <a:solidFill>
                  <a:schemeClr val="tx1"/>
                </a:solidFill>
                <a:latin typeface="Lucida Sans Typewriter" panose="020B0509030504030204" pitchFamily="49" charset="0"/>
              </a:rPr>
              <a:t>ile</a:t>
            </a:r>
            <a:r>
              <a:rPr lang="en-US" sz="2400" b="1" dirty="0">
                <a:solidFill>
                  <a:schemeClr val="tx1"/>
                </a:solidFill>
                <a:latin typeface="Lucida Sans Typewriter" panose="020B0509030504030204" pitchFamily="49" charset="0"/>
              </a:rPr>
              <a:t> </a:t>
            </a:r>
            <a:r>
              <a:rPr lang="en-US" sz="2400" b="1" dirty="0" err="1">
                <a:solidFill>
                  <a:schemeClr val="tx1"/>
                </a:solidFill>
                <a:latin typeface="Lucida Sans Typewriter" panose="020B0509030504030204" pitchFamily="49" charset="0"/>
              </a:rPr>
              <a:t>verilmiştir</a:t>
            </a:r>
            <a:r>
              <a:rPr lang="en-US" sz="2400" b="1" dirty="0" smtClean="0">
                <a:solidFill>
                  <a:schemeClr val="tx1"/>
                </a:solidFill>
                <a:latin typeface="Lucida Sans Typewriter" panose="020B0509030504030204" pitchFamily="49" charset="0"/>
              </a:rPr>
              <a:t>.</a:t>
            </a:r>
            <a:endParaRPr lang="tr-TR" sz="2400" b="1" dirty="0" smtClean="0">
              <a:solidFill>
                <a:schemeClr val="tx1"/>
              </a:solidFill>
              <a:latin typeface="Lucida Sans Typewriter" panose="020B0509030504030204" pitchFamily="49" charset="0"/>
            </a:endParaRPr>
          </a:p>
          <a:p>
            <a:r>
              <a:rPr lang="en-US" sz="2400" b="1" dirty="0" smtClean="0">
                <a:solidFill>
                  <a:schemeClr val="tx1"/>
                </a:solidFill>
                <a:latin typeface="Lucida Sans Typewriter" panose="020B0509030504030204" pitchFamily="49" charset="0"/>
              </a:rPr>
              <a:t>21.09.202</a:t>
            </a:r>
            <a:r>
              <a:rPr lang="tr-TR" sz="2400" b="1" dirty="0" smtClean="0">
                <a:solidFill>
                  <a:schemeClr val="tx1"/>
                </a:solidFill>
                <a:latin typeface="Lucida Sans Typewriter" panose="020B0509030504030204" pitchFamily="49" charset="0"/>
              </a:rPr>
              <a:t>4</a:t>
            </a:r>
            <a:endParaRPr lang="en-US" sz="2400" b="1" dirty="0">
              <a:solidFill>
                <a:schemeClr val="tx1"/>
              </a:solidFill>
              <a:latin typeface="Lucida Sans Typewriter" panose="020B0509030504030204" pitchFamily="49" charset="0"/>
            </a:endParaRPr>
          </a:p>
        </p:txBody>
      </p:sp>
      <p:sp>
        <p:nvSpPr>
          <p:cNvPr id="4" name="AutoShape 2" descr="Deniz Manzarası Ocean - Pixabay'de ücretsiz fotoğraf - Pixab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İçerik Yer Tutucus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656" y="764704"/>
            <a:ext cx="6120680" cy="2808312"/>
          </a:xfrm>
          <a:prstGeom prst="rect">
            <a:avLst/>
          </a:prstGeom>
        </p:spPr>
      </p:pic>
    </p:spTree>
    <p:extLst>
      <p:ext uri="{BB962C8B-B14F-4D97-AF65-F5344CB8AC3E}">
        <p14:creationId xmlns:p14="http://schemas.microsoft.com/office/powerpoint/2010/main" val="18104650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548680"/>
            <a:ext cx="8229600" cy="648072"/>
          </a:xfrm>
        </p:spPr>
        <p:txBody>
          <a:bodyPr>
            <a:normAutofit fontScale="90000"/>
          </a:bodyPr>
          <a:lstStyle/>
          <a:p>
            <a:r>
              <a:rPr lang="tr-TR" dirty="0" smtClean="0"/>
              <a:t>ATÜT Literatürü </a:t>
            </a:r>
            <a:br>
              <a:rPr lang="tr-TR" dirty="0" smtClean="0"/>
            </a:br>
            <a:r>
              <a:rPr lang="tr-TR" dirty="0" smtClean="0"/>
              <a:t>(Hidrolik Toplum Teorisi) </a:t>
            </a:r>
            <a:br>
              <a:rPr lang="tr-TR" dirty="0" smtClean="0"/>
            </a:br>
            <a:endParaRPr lang="tr-TR"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417639"/>
            <a:ext cx="8568952" cy="5179714"/>
          </a:xfrm>
        </p:spPr>
      </p:pic>
    </p:spTree>
    <p:extLst>
      <p:ext uri="{BB962C8B-B14F-4D97-AF65-F5344CB8AC3E}">
        <p14:creationId xmlns:p14="http://schemas.microsoft.com/office/powerpoint/2010/main" val="408655209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Bilgi </a:t>
            </a:r>
            <a:r>
              <a:rPr lang="tr-TR" dirty="0" smtClean="0"/>
              <a:t>Sudur, Kutadgu Bilig </a:t>
            </a:r>
            <a:r>
              <a:rPr lang="tr-TR" dirty="0"/>
              <a:t/>
            </a:r>
            <a:br>
              <a:rPr lang="tr-TR" dirty="0"/>
            </a:br>
            <a:endParaRPr lang="tr-TR" dirty="0"/>
          </a:p>
        </p:txBody>
      </p:sp>
      <p:sp>
        <p:nvSpPr>
          <p:cNvPr id="3" name="İçerik Yer Tutucusu 2"/>
          <p:cNvSpPr>
            <a:spLocks noGrp="1"/>
          </p:cNvSpPr>
          <p:nvPr>
            <p:ph idx="1"/>
          </p:nvPr>
        </p:nvSpPr>
        <p:spPr>
          <a:xfrm>
            <a:off x="457200" y="980728"/>
            <a:ext cx="8229600" cy="5145435"/>
          </a:xfrm>
        </p:spPr>
        <p:txBody>
          <a:bodyPr>
            <a:normAutofit fontScale="55000" lnSpcReduction="20000"/>
          </a:bodyPr>
          <a:lstStyle/>
          <a:p>
            <a:pPr marL="0" indent="0">
              <a:buNone/>
            </a:pPr>
            <a:r>
              <a:rPr lang="tr-TR" dirty="0" smtClean="0"/>
              <a:t>Bilgi</a:t>
            </a:r>
            <a:r>
              <a:rPr lang="tr-TR" dirty="0"/>
              <a:t>, Kutadgu Bilig’de su aracılığı ile metaforik olarak anlaşılan kavramlardan biridir. Suyun doğayı beslemesi ve devamlı varlığını sürdürmesi ile bilginin insan zihnini beslemesi ve sonunun olmaması örtüşmektedir. Aşağıdaki beyitte bilgili kişinin sözü su aracılığı ile anlatılmaktadır: </a:t>
            </a:r>
            <a:endParaRPr lang="tr-TR" dirty="0" smtClean="0"/>
          </a:p>
          <a:p>
            <a:pPr marL="0" indent="0">
              <a:buNone/>
            </a:pPr>
            <a:endParaRPr lang="tr-TR" dirty="0"/>
          </a:p>
          <a:p>
            <a:pPr marL="0" indent="0">
              <a:buNone/>
            </a:pPr>
            <a:r>
              <a:rPr lang="tr-TR" dirty="0" err="1" smtClean="0"/>
              <a:t>biliglig</a:t>
            </a:r>
            <a:r>
              <a:rPr lang="tr-TR" dirty="0" smtClean="0"/>
              <a:t> </a:t>
            </a:r>
            <a:r>
              <a:rPr lang="tr-TR" dirty="0" err="1"/>
              <a:t>sözi</a:t>
            </a:r>
            <a:r>
              <a:rPr lang="tr-TR" dirty="0"/>
              <a:t> </a:t>
            </a:r>
            <a:r>
              <a:rPr lang="tr-TR" dirty="0" err="1"/>
              <a:t>yirke</a:t>
            </a:r>
            <a:r>
              <a:rPr lang="tr-TR" dirty="0"/>
              <a:t> </a:t>
            </a:r>
            <a:r>
              <a:rPr lang="tr-TR" dirty="0" err="1"/>
              <a:t>suw</a:t>
            </a:r>
            <a:r>
              <a:rPr lang="tr-TR" dirty="0"/>
              <a:t> </a:t>
            </a:r>
            <a:r>
              <a:rPr lang="tr-TR" dirty="0" err="1"/>
              <a:t>teg</a:t>
            </a:r>
            <a:r>
              <a:rPr lang="tr-TR" dirty="0"/>
              <a:t> </a:t>
            </a:r>
            <a:r>
              <a:rPr lang="tr-TR" dirty="0" err="1"/>
              <a:t>turur</a:t>
            </a:r>
            <a:r>
              <a:rPr lang="tr-TR" dirty="0"/>
              <a:t> akıtsa </a:t>
            </a:r>
            <a:r>
              <a:rPr lang="tr-TR" dirty="0" err="1"/>
              <a:t>suwuġ</a:t>
            </a:r>
            <a:r>
              <a:rPr lang="tr-TR" dirty="0"/>
              <a:t> </a:t>
            </a:r>
            <a:r>
              <a:rPr lang="tr-TR" dirty="0" err="1"/>
              <a:t>yirde</a:t>
            </a:r>
            <a:r>
              <a:rPr lang="tr-TR" dirty="0"/>
              <a:t> </a:t>
            </a:r>
            <a:r>
              <a:rPr lang="tr-TR" dirty="0" err="1"/>
              <a:t>ni’met</a:t>
            </a:r>
            <a:r>
              <a:rPr lang="tr-TR" dirty="0"/>
              <a:t> </a:t>
            </a:r>
            <a:r>
              <a:rPr lang="tr-TR" dirty="0" err="1"/>
              <a:t>önür</a:t>
            </a:r>
            <a:r>
              <a:rPr lang="tr-TR" dirty="0"/>
              <a:t> (KB: 972) “Bilgilinin sözü toprak için su gibidir; su verilince, yerden nimet çıkar” (Arat, 1959: 81)</a:t>
            </a:r>
            <a:endParaRPr lang="tr-TR" dirty="0" smtClean="0"/>
          </a:p>
          <a:p>
            <a:pPr marL="0" indent="0">
              <a:buNone/>
            </a:pPr>
            <a:endParaRPr lang="tr-TR" dirty="0"/>
          </a:p>
          <a:p>
            <a:pPr marL="0" indent="0">
              <a:buNone/>
            </a:pPr>
            <a:r>
              <a:rPr lang="tr-TR" dirty="0" smtClean="0"/>
              <a:t>Aşağıdaki </a:t>
            </a:r>
            <a:r>
              <a:rPr lang="tr-TR" dirty="0"/>
              <a:t>beyitlerde bilgili kişinin sözünün sürekliliğini ve arılığını anlatmak için sudan yararlanılmıştır: </a:t>
            </a:r>
            <a:endParaRPr lang="tr-TR" dirty="0" smtClean="0"/>
          </a:p>
          <a:p>
            <a:pPr marL="0" indent="0">
              <a:buNone/>
            </a:pPr>
            <a:endParaRPr lang="tr-TR" dirty="0"/>
          </a:p>
          <a:p>
            <a:pPr marL="0" indent="0">
              <a:buNone/>
            </a:pPr>
            <a:r>
              <a:rPr lang="tr-TR" dirty="0" err="1" smtClean="0"/>
              <a:t>üyük</a:t>
            </a:r>
            <a:r>
              <a:rPr lang="tr-TR" dirty="0" smtClean="0"/>
              <a:t> </a:t>
            </a:r>
            <a:r>
              <a:rPr lang="tr-TR" dirty="0"/>
              <a:t>çim </a:t>
            </a:r>
            <a:r>
              <a:rPr lang="tr-TR" dirty="0" err="1"/>
              <a:t>osuġluġ</a:t>
            </a:r>
            <a:r>
              <a:rPr lang="tr-TR" dirty="0"/>
              <a:t> </a:t>
            </a:r>
            <a:r>
              <a:rPr lang="tr-TR" dirty="0" err="1"/>
              <a:t>bolur</a:t>
            </a:r>
            <a:r>
              <a:rPr lang="tr-TR" dirty="0"/>
              <a:t> bilgeler çıkar </a:t>
            </a:r>
            <a:r>
              <a:rPr lang="tr-TR" dirty="0" err="1"/>
              <a:t>suw</a:t>
            </a:r>
            <a:r>
              <a:rPr lang="tr-TR" dirty="0"/>
              <a:t> </a:t>
            </a:r>
            <a:r>
              <a:rPr lang="tr-TR" dirty="0" err="1"/>
              <a:t>kayuda</a:t>
            </a:r>
            <a:r>
              <a:rPr lang="tr-TR" dirty="0"/>
              <a:t> adak tepseler (KB: 974) “Âlimler sulak yerlere benzerler; nereye ayak vururlarsa, oradan su çıkar” (Arat, 1959: 81) </a:t>
            </a:r>
            <a:endParaRPr lang="tr-TR" dirty="0" smtClean="0"/>
          </a:p>
          <a:p>
            <a:pPr marL="0" indent="0">
              <a:buNone/>
            </a:pPr>
            <a:endParaRPr lang="tr-TR" dirty="0"/>
          </a:p>
          <a:p>
            <a:pPr marL="0" indent="0">
              <a:buNone/>
            </a:pPr>
            <a:r>
              <a:rPr lang="tr-TR" dirty="0" smtClean="0"/>
              <a:t>Akan </a:t>
            </a:r>
            <a:r>
              <a:rPr lang="tr-TR" dirty="0"/>
              <a:t>duru pınarın suyunun sürekliliği bilginin sonsuzluğu ile örtüşmektedir: </a:t>
            </a:r>
            <a:endParaRPr lang="tr-TR" dirty="0" smtClean="0"/>
          </a:p>
          <a:p>
            <a:pPr marL="0" indent="0">
              <a:buNone/>
            </a:pPr>
            <a:r>
              <a:rPr lang="tr-TR" dirty="0" err="1" smtClean="0"/>
              <a:t>biliglig</a:t>
            </a:r>
            <a:r>
              <a:rPr lang="tr-TR" dirty="0" smtClean="0"/>
              <a:t> </a:t>
            </a:r>
            <a:r>
              <a:rPr lang="tr-TR" dirty="0" err="1"/>
              <a:t>kişining</a:t>
            </a:r>
            <a:r>
              <a:rPr lang="tr-TR" dirty="0"/>
              <a:t> </a:t>
            </a:r>
            <a:r>
              <a:rPr lang="tr-TR" dirty="0" err="1"/>
              <a:t>sawı</a:t>
            </a:r>
            <a:r>
              <a:rPr lang="tr-TR" dirty="0"/>
              <a:t> </a:t>
            </a:r>
            <a:r>
              <a:rPr lang="tr-TR" dirty="0" err="1"/>
              <a:t>eksümez</a:t>
            </a:r>
            <a:r>
              <a:rPr lang="tr-TR" dirty="0"/>
              <a:t> </a:t>
            </a:r>
            <a:r>
              <a:rPr lang="tr-TR" dirty="0" err="1"/>
              <a:t>akıġlı</a:t>
            </a:r>
            <a:r>
              <a:rPr lang="tr-TR" dirty="0"/>
              <a:t> süzük </a:t>
            </a:r>
            <a:r>
              <a:rPr lang="tr-TR" dirty="0" err="1"/>
              <a:t>yul</a:t>
            </a:r>
            <a:r>
              <a:rPr lang="tr-TR" dirty="0"/>
              <a:t> </a:t>
            </a:r>
            <a:r>
              <a:rPr lang="tr-TR" dirty="0" err="1"/>
              <a:t>suwı</a:t>
            </a:r>
            <a:r>
              <a:rPr lang="tr-TR" dirty="0"/>
              <a:t> </a:t>
            </a:r>
            <a:r>
              <a:rPr lang="tr-TR" dirty="0" err="1"/>
              <a:t>eksümez</a:t>
            </a:r>
            <a:r>
              <a:rPr lang="tr-TR" dirty="0"/>
              <a:t> (KB: 973) “Bilgili insanın sözü eksilmez; akan duru pınarın suyu kesilmez” (Arat, 1959: 81</a:t>
            </a:r>
            <a:r>
              <a:rPr lang="tr-TR" dirty="0" smtClean="0"/>
              <a:t>)</a:t>
            </a:r>
          </a:p>
          <a:p>
            <a:pPr marL="0" indent="0">
              <a:buNone/>
            </a:pPr>
            <a:endParaRPr lang="tr-TR" dirty="0" smtClean="0"/>
          </a:p>
          <a:p>
            <a:pPr marL="0" indent="0">
              <a:buNone/>
            </a:pPr>
            <a:endParaRPr lang="tr-TR" dirty="0"/>
          </a:p>
        </p:txBody>
      </p:sp>
    </p:spTree>
    <p:extLst>
      <p:ext uri="{BB962C8B-B14F-4D97-AF65-F5344CB8AC3E}">
        <p14:creationId xmlns:p14="http://schemas.microsoft.com/office/powerpoint/2010/main" val="316380863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706090"/>
          </a:xfrm>
        </p:spPr>
        <p:txBody>
          <a:bodyPr>
            <a:normAutofit fontScale="90000"/>
          </a:bodyPr>
          <a:lstStyle/>
          <a:p>
            <a:r>
              <a:rPr lang="tr-TR" dirty="0" smtClean="0"/>
              <a:t>Bilgi=Deniz, Kutadgu Bilig</a:t>
            </a:r>
            <a:endParaRPr lang="tr-TR" dirty="0"/>
          </a:p>
        </p:txBody>
      </p:sp>
      <p:sp>
        <p:nvSpPr>
          <p:cNvPr id="3" name="İçerik Yer Tutucusu 2"/>
          <p:cNvSpPr>
            <a:spLocks noGrp="1"/>
          </p:cNvSpPr>
          <p:nvPr>
            <p:ph idx="1"/>
          </p:nvPr>
        </p:nvSpPr>
        <p:spPr>
          <a:xfrm>
            <a:off x="457200" y="1124744"/>
            <a:ext cx="8229600" cy="5616624"/>
          </a:xfrm>
        </p:spPr>
        <p:txBody>
          <a:bodyPr>
            <a:normAutofit fontScale="92500" lnSpcReduction="20000"/>
          </a:bodyPr>
          <a:lstStyle/>
          <a:p>
            <a:pPr marL="0" indent="0">
              <a:buNone/>
            </a:pPr>
            <a:r>
              <a:rPr lang="tr-TR" dirty="0"/>
              <a:t>Aşağıdaki beyitte bilgi, deniz ile kavramlaştırılmıştır. Bilginin sonsuzluğu denizin uçsuz bucaksızlığı ile örtüşmektedir. İnsanın engin denizin suları karşısındaki durumu bir serçe ile anlatılarak serçenin engin denizin suyundan ancak kendi vücudunca yararlanabileceği ifade edilmektedir</a:t>
            </a:r>
            <a:r>
              <a:rPr lang="tr-TR" dirty="0" smtClean="0"/>
              <a:t>:</a:t>
            </a:r>
          </a:p>
          <a:p>
            <a:pPr marL="0" indent="0">
              <a:buNone/>
            </a:pPr>
            <a:endParaRPr lang="tr-TR" b="1" dirty="0" smtClean="0"/>
          </a:p>
          <a:p>
            <a:pPr marL="0" indent="0">
              <a:buNone/>
            </a:pPr>
            <a:r>
              <a:rPr lang="tr-TR" b="1" dirty="0" err="1" smtClean="0"/>
              <a:t>bilig</a:t>
            </a:r>
            <a:r>
              <a:rPr lang="tr-TR" b="1" dirty="0" smtClean="0"/>
              <a:t> </a:t>
            </a:r>
            <a:r>
              <a:rPr lang="tr-TR" b="1" dirty="0"/>
              <a:t>bir </a:t>
            </a:r>
            <a:r>
              <a:rPr lang="tr-TR" b="1" dirty="0" err="1"/>
              <a:t>tengiz</a:t>
            </a:r>
            <a:r>
              <a:rPr lang="tr-TR" b="1" dirty="0"/>
              <a:t> ol </a:t>
            </a:r>
            <a:r>
              <a:rPr lang="tr-TR" b="1" dirty="0" err="1"/>
              <a:t>uçı</a:t>
            </a:r>
            <a:r>
              <a:rPr lang="tr-TR" b="1" dirty="0"/>
              <a:t> yok </a:t>
            </a:r>
            <a:r>
              <a:rPr lang="tr-TR" b="1" dirty="0" err="1"/>
              <a:t>tüpi</a:t>
            </a:r>
            <a:r>
              <a:rPr lang="tr-TR" b="1" dirty="0"/>
              <a:t> </a:t>
            </a:r>
            <a:r>
              <a:rPr lang="tr-TR" b="1" dirty="0" err="1"/>
              <a:t>neçe</a:t>
            </a:r>
            <a:r>
              <a:rPr lang="tr-TR" b="1" dirty="0"/>
              <a:t> </a:t>
            </a:r>
            <a:r>
              <a:rPr lang="tr-TR" b="1" dirty="0" err="1"/>
              <a:t>suw</a:t>
            </a:r>
            <a:r>
              <a:rPr lang="tr-TR" b="1" dirty="0"/>
              <a:t> </a:t>
            </a:r>
            <a:r>
              <a:rPr lang="tr-TR" b="1" dirty="0" err="1"/>
              <a:t>kötürgey</a:t>
            </a:r>
            <a:r>
              <a:rPr lang="tr-TR" b="1" dirty="0"/>
              <a:t> </a:t>
            </a:r>
            <a:r>
              <a:rPr lang="tr-TR" b="1" dirty="0" err="1"/>
              <a:t>semürgük</a:t>
            </a:r>
            <a:r>
              <a:rPr lang="tr-TR" b="1" dirty="0"/>
              <a:t> sora (KB: 6609) </a:t>
            </a:r>
            <a:endParaRPr lang="tr-TR" b="1" dirty="0" smtClean="0"/>
          </a:p>
          <a:p>
            <a:pPr marL="0" indent="0">
              <a:buNone/>
            </a:pPr>
            <a:endParaRPr lang="tr-TR" b="1" dirty="0"/>
          </a:p>
          <a:p>
            <a:pPr marL="0" indent="0">
              <a:buNone/>
            </a:pPr>
            <a:r>
              <a:rPr lang="tr-TR" b="1" dirty="0" smtClean="0"/>
              <a:t>“</a:t>
            </a:r>
            <a:r>
              <a:rPr lang="tr-TR" b="1" dirty="0"/>
              <a:t>Bilgi bir denizdir, onun ucu-bucağı yoktur; serçe emse emse bundan ağzına ne kadar su alabilir” (Arat, 1959: 474</a:t>
            </a:r>
            <a:r>
              <a:rPr lang="tr-TR" b="1" dirty="0" smtClean="0"/>
              <a:t>)</a:t>
            </a:r>
          </a:p>
          <a:p>
            <a:pPr marL="0" indent="0">
              <a:buNone/>
            </a:pPr>
            <a:endParaRPr lang="tr-TR" dirty="0"/>
          </a:p>
        </p:txBody>
      </p:sp>
    </p:spTree>
    <p:extLst>
      <p:ext uri="{BB962C8B-B14F-4D97-AF65-F5344CB8AC3E}">
        <p14:creationId xmlns:p14="http://schemas.microsoft.com/office/powerpoint/2010/main" val="254690500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202034"/>
          </a:xfrm>
        </p:spPr>
        <p:txBody>
          <a:bodyPr>
            <a:noAutofit/>
          </a:bodyPr>
          <a:lstStyle/>
          <a:p>
            <a:r>
              <a:rPr lang="tr-TR" sz="1800" b="1" dirty="0" err="1" smtClean="0"/>
              <a:t>Tengiz</a:t>
            </a:r>
            <a:r>
              <a:rPr lang="tr-TR" sz="1800" b="1" dirty="0" smtClean="0"/>
              <a:t> ve </a:t>
            </a:r>
            <a:r>
              <a:rPr lang="tr-TR" sz="1800" b="1" dirty="0" err="1" smtClean="0"/>
              <a:t>Tengri</a:t>
            </a:r>
            <a:endParaRPr lang="tr-TR" sz="1800" b="1" dirty="0"/>
          </a:p>
        </p:txBody>
      </p:sp>
      <p:sp>
        <p:nvSpPr>
          <p:cNvPr id="3" name="İçerik Yer Tutucusu 2"/>
          <p:cNvSpPr>
            <a:spLocks noGrp="1"/>
          </p:cNvSpPr>
          <p:nvPr>
            <p:ph idx="1"/>
          </p:nvPr>
        </p:nvSpPr>
        <p:spPr>
          <a:xfrm>
            <a:off x="107504" y="548680"/>
            <a:ext cx="8928992" cy="5577483"/>
          </a:xfrm>
        </p:spPr>
        <p:txBody>
          <a:bodyPr>
            <a:noAutofit/>
          </a:bodyPr>
          <a:lstStyle/>
          <a:p>
            <a:pPr marL="0" indent="0">
              <a:buNone/>
            </a:pPr>
            <a:r>
              <a:rPr lang="tr-TR" sz="1200" b="1" dirty="0" err="1"/>
              <a:t>Tengiz</a:t>
            </a:r>
            <a:r>
              <a:rPr lang="tr-TR" sz="1200" b="1" dirty="0"/>
              <a:t> ile </a:t>
            </a:r>
            <a:r>
              <a:rPr lang="tr-TR" sz="1200" b="1" dirty="0" err="1"/>
              <a:t>Tengri</a:t>
            </a:r>
            <a:r>
              <a:rPr lang="tr-TR" sz="1200" b="1" dirty="0"/>
              <a:t> Arasındaki </a:t>
            </a:r>
            <a:r>
              <a:rPr lang="tr-TR" sz="1200" b="1" dirty="0" smtClean="0"/>
              <a:t>Bağlantı</a:t>
            </a:r>
          </a:p>
          <a:p>
            <a:pPr marL="0" indent="0">
              <a:buNone/>
            </a:pPr>
            <a:r>
              <a:rPr lang="tr-TR" sz="1200" b="1" dirty="0" err="1" smtClean="0"/>
              <a:t>Tengiz</a:t>
            </a:r>
            <a:r>
              <a:rPr lang="tr-TR" sz="1200" dirty="0" smtClean="0"/>
              <a:t> </a:t>
            </a:r>
            <a:r>
              <a:rPr lang="tr-TR" sz="1200" dirty="0"/>
              <a:t>ve </a:t>
            </a:r>
            <a:r>
              <a:rPr lang="tr-TR" sz="1200" b="1" dirty="0" err="1"/>
              <a:t>Tengri</a:t>
            </a:r>
            <a:r>
              <a:rPr lang="tr-TR" sz="1200" dirty="0"/>
              <a:t> gibi köklü Türk kavramları arasında derin ve anlamlı bağlantılar bulunmaktadır. Bu iki terim, Türk mitolojisi ve kozmogonisinde önemli bir yere sahiptir ve birbirini tamamlayan anlamlara gelir.</a:t>
            </a:r>
          </a:p>
          <a:p>
            <a:pPr marL="0" indent="0">
              <a:buNone/>
            </a:pPr>
            <a:r>
              <a:rPr lang="tr-TR" sz="1200" b="1" dirty="0" err="1"/>
              <a:t>Tengiz</a:t>
            </a:r>
            <a:r>
              <a:rPr lang="tr-TR" sz="1200" b="1" dirty="0"/>
              <a:t> Nedir?</a:t>
            </a:r>
          </a:p>
          <a:p>
            <a:pPr marL="0" indent="0">
              <a:buNone/>
            </a:pPr>
            <a:r>
              <a:rPr lang="tr-TR" sz="1200" b="1" dirty="0" err="1"/>
              <a:t>Tengiz</a:t>
            </a:r>
            <a:r>
              <a:rPr lang="tr-TR" sz="1200" dirty="0"/>
              <a:t>, Türkçede genel olarak "deniz" anlamına gelir. Ancak bu kelime, sadece coğrafi bir kavramı değil, aynı zamanda mitolojik ve kozmolojik bir boyutu da içerir.</a:t>
            </a:r>
          </a:p>
          <a:p>
            <a:pPr marL="0" indent="0">
              <a:buNone/>
            </a:pPr>
            <a:r>
              <a:rPr lang="tr-TR" sz="1200" b="1" dirty="0" err="1"/>
              <a:t>Tengri</a:t>
            </a:r>
            <a:r>
              <a:rPr lang="tr-TR" sz="1200" b="1" dirty="0"/>
              <a:t> inancı</a:t>
            </a:r>
            <a:r>
              <a:rPr lang="tr-TR" sz="1200" dirty="0"/>
              <a:t>nda </a:t>
            </a:r>
            <a:r>
              <a:rPr lang="tr-TR" sz="1200" dirty="0" err="1"/>
              <a:t>Tengiz</a:t>
            </a:r>
            <a:r>
              <a:rPr lang="tr-TR" sz="1200" dirty="0"/>
              <a:t>, sadece su kütlesi olarak değil, aynı zamanda yaşamın kaynağı, bereketin sembolü ve evrenin oluşumunda önemli bir rol oynayan kutsal bir varlık olarak görülür.</a:t>
            </a:r>
          </a:p>
          <a:p>
            <a:pPr marL="0" indent="0">
              <a:buNone/>
            </a:pPr>
            <a:r>
              <a:rPr lang="tr-TR" sz="1200" dirty="0"/>
              <a:t>Bazı kaynaklarda </a:t>
            </a:r>
            <a:r>
              <a:rPr lang="tr-TR" sz="1200" dirty="0" err="1"/>
              <a:t>Tengiz</a:t>
            </a:r>
            <a:r>
              <a:rPr lang="tr-TR" sz="1200" dirty="0"/>
              <a:t>, gökyüzü ile yeryüzünü birleştiren bir köprü, evrenin merkezinde yer alan kutsal bir göl veya okyanus olarak da tasvir edilir.</a:t>
            </a:r>
          </a:p>
          <a:p>
            <a:pPr marL="0" indent="0">
              <a:buNone/>
            </a:pPr>
            <a:r>
              <a:rPr lang="tr-TR" sz="1200" b="1" dirty="0" err="1"/>
              <a:t>Tengri</a:t>
            </a:r>
            <a:r>
              <a:rPr lang="tr-TR" sz="1200" b="1" dirty="0"/>
              <a:t> Nedir?</a:t>
            </a:r>
          </a:p>
          <a:p>
            <a:pPr marL="0" indent="0">
              <a:buNone/>
            </a:pPr>
            <a:r>
              <a:rPr lang="tr-TR" sz="1200" b="1" dirty="0" err="1"/>
              <a:t>Tengri</a:t>
            </a:r>
            <a:r>
              <a:rPr lang="tr-TR" sz="1200" dirty="0"/>
              <a:t>, Türklerin inancında gök tanrısı, evrenin yaratıcısı ve mutlak hakimiyet sahibi olan en yüce varlıktır.</a:t>
            </a:r>
          </a:p>
          <a:p>
            <a:pPr marL="0" indent="0">
              <a:buNone/>
            </a:pPr>
            <a:r>
              <a:rPr lang="tr-TR" sz="1200" dirty="0" err="1"/>
              <a:t>Tengri</a:t>
            </a:r>
            <a:r>
              <a:rPr lang="tr-TR" sz="1200" dirty="0"/>
              <a:t>, gökyüzü ile özdeşleştirilir ve genellikle mavi rengiyle temsil edilir.</a:t>
            </a:r>
          </a:p>
          <a:p>
            <a:pPr marL="0" indent="0">
              <a:buNone/>
            </a:pPr>
            <a:r>
              <a:rPr lang="tr-TR" sz="1200" dirty="0" err="1"/>
              <a:t>Tengri</a:t>
            </a:r>
            <a:r>
              <a:rPr lang="tr-TR" sz="1200" dirty="0"/>
              <a:t> inancında, tüm canlılar </a:t>
            </a:r>
            <a:r>
              <a:rPr lang="tr-TR" sz="1200" dirty="0" err="1"/>
              <a:t>Tengri'nin</a:t>
            </a:r>
            <a:r>
              <a:rPr lang="tr-TR" sz="1200" dirty="0"/>
              <a:t> çocukları olarak kabul edilir ve insanlar </a:t>
            </a:r>
            <a:r>
              <a:rPr lang="tr-TR" sz="1200" dirty="0" err="1"/>
              <a:t>Tengri'ye</a:t>
            </a:r>
            <a:r>
              <a:rPr lang="tr-TR" sz="1200" dirty="0"/>
              <a:t> ibadet ederek, ondan yardım ve bereket dilerler.</a:t>
            </a:r>
          </a:p>
          <a:p>
            <a:pPr marL="0" indent="0">
              <a:buNone/>
            </a:pPr>
            <a:r>
              <a:rPr lang="tr-TR" sz="1200" b="1" dirty="0"/>
              <a:t>İki Kavram Arasındaki Bağlantı</a:t>
            </a:r>
          </a:p>
          <a:p>
            <a:pPr marL="0" indent="0">
              <a:buNone/>
            </a:pPr>
            <a:r>
              <a:rPr lang="tr-TR" sz="1200" b="1" dirty="0"/>
              <a:t>Yaşamın Kaynağı:</a:t>
            </a:r>
            <a:r>
              <a:rPr lang="tr-TR" sz="1200" dirty="0"/>
              <a:t> Hem </a:t>
            </a:r>
            <a:r>
              <a:rPr lang="tr-TR" sz="1200" dirty="0" err="1"/>
              <a:t>Tengiz</a:t>
            </a:r>
            <a:r>
              <a:rPr lang="tr-TR" sz="1200" dirty="0"/>
              <a:t> hem de </a:t>
            </a:r>
            <a:r>
              <a:rPr lang="tr-TR" sz="1200" dirty="0" err="1"/>
              <a:t>Tengri</a:t>
            </a:r>
            <a:r>
              <a:rPr lang="tr-TR" sz="1200" dirty="0"/>
              <a:t>, Türk mitolojisinde yaşamın kaynağı olarak görülür. </a:t>
            </a:r>
            <a:r>
              <a:rPr lang="tr-TR" sz="1200" dirty="0" err="1"/>
              <a:t>Tengiz</a:t>
            </a:r>
            <a:r>
              <a:rPr lang="tr-TR" sz="1200" dirty="0"/>
              <a:t>, suyun yaşam için vazgeçilmez olduğu düşüncesiyle; </a:t>
            </a:r>
            <a:r>
              <a:rPr lang="tr-TR" sz="1200" dirty="0" err="1"/>
              <a:t>Tengri</a:t>
            </a:r>
            <a:r>
              <a:rPr lang="tr-TR" sz="1200" dirty="0"/>
              <a:t> ise evrenin ve tüm canlıların yaratıcısı olduğu için bu öneme sahiptir.</a:t>
            </a:r>
          </a:p>
          <a:p>
            <a:pPr marL="0" indent="0">
              <a:buNone/>
            </a:pPr>
            <a:r>
              <a:rPr lang="tr-TR" sz="1200" b="1" dirty="0"/>
              <a:t>Evrenin Oluşumu:</a:t>
            </a:r>
            <a:r>
              <a:rPr lang="tr-TR" sz="1200" dirty="0"/>
              <a:t> </a:t>
            </a:r>
            <a:r>
              <a:rPr lang="tr-TR" sz="1200" dirty="0" err="1"/>
              <a:t>Tengri'nin</a:t>
            </a:r>
            <a:r>
              <a:rPr lang="tr-TR" sz="1200" dirty="0"/>
              <a:t> evreni yaratırken </a:t>
            </a:r>
            <a:r>
              <a:rPr lang="tr-TR" sz="1200" dirty="0" err="1"/>
              <a:t>Tengiz'in</a:t>
            </a:r>
            <a:r>
              <a:rPr lang="tr-TR" sz="1200" dirty="0"/>
              <a:t> de önemli bir rol oynadığına inanılır. </a:t>
            </a:r>
            <a:r>
              <a:rPr lang="tr-TR" sz="1200" dirty="0" err="1"/>
              <a:t>Tengiz</a:t>
            </a:r>
            <a:r>
              <a:rPr lang="tr-TR" sz="1200" dirty="0"/>
              <a:t>, evrenin ilk suyunu oluşturmuş ve yaşamın ortaya çıkmasına zemin hazırlamıştır.</a:t>
            </a:r>
          </a:p>
          <a:p>
            <a:pPr marL="0" indent="0">
              <a:buNone/>
            </a:pPr>
            <a:r>
              <a:rPr lang="tr-TR" sz="1200" b="1" dirty="0"/>
              <a:t>Kutsallık:</a:t>
            </a:r>
            <a:r>
              <a:rPr lang="tr-TR" sz="1200" dirty="0"/>
              <a:t> Hem </a:t>
            </a:r>
            <a:r>
              <a:rPr lang="tr-TR" sz="1200" dirty="0" err="1"/>
              <a:t>Tengiz</a:t>
            </a:r>
            <a:r>
              <a:rPr lang="tr-TR" sz="1200" dirty="0"/>
              <a:t> hem de </a:t>
            </a:r>
            <a:r>
              <a:rPr lang="tr-TR" sz="1200" dirty="0" err="1"/>
              <a:t>Tengri</a:t>
            </a:r>
            <a:r>
              <a:rPr lang="tr-TR" sz="1200" dirty="0"/>
              <a:t>, Türk kültüründe kutsal kabul edilen varlıklardır. </a:t>
            </a:r>
            <a:r>
              <a:rPr lang="tr-TR" sz="1200" dirty="0" err="1"/>
              <a:t>Tengiz'e</a:t>
            </a:r>
            <a:r>
              <a:rPr lang="tr-TR" sz="1200" dirty="0"/>
              <a:t> atfedilen kutsallık, suyun yaşam için taşıdığı öneme ve doğa güçlerine duyulan saygıdan kaynaklanırken; </a:t>
            </a:r>
            <a:r>
              <a:rPr lang="tr-TR" sz="1200" dirty="0" err="1"/>
              <a:t>Tengri'nin</a:t>
            </a:r>
            <a:r>
              <a:rPr lang="tr-TR" sz="1200" dirty="0"/>
              <a:t> kutsallığı ise onun evrenin yaratıcısı olması ve mutlak güce sahip olması nedeniyledir.</a:t>
            </a:r>
          </a:p>
          <a:p>
            <a:pPr marL="0" indent="0">
              <a:buNone/>
            </a:pPr>
            <a:r>
              <a:rPr lang="tr-TR" sz="1200" b="1" dirty="0"/>
              <a:t>İsimlerdeki Yansıma:</a:t>
            </a:r>
            <a:r>
              <a:rPr lang="tr-TR" sz="1200" dirty="0"/>
              <a:t> Türklerde birçok coğrafi yer isminde "</a:t>
            </a:r>
            <a:r>
              <a:rPr lang="tr-TR" sz="1200" dirty="0" err="1"/>
              <a:t>Tengiz</a:t>
            </a:r>
            <a:r>
              <a:rPr lang="tr-TR" sz="1200" dirty="0"/>
              <a:t>" kelimesi geçer. Bu, o yerin kutsal olduğuna ve </a:t>
            </a:r>
            <a:r>
              <a:rPr lang="tr-TR" sz="1200" dirty="0" err="1"/>
              <a:t>Tengri</a:t>
            </a:r>
            <a:r>
              <a:rPr lang="tr-TR" sz="1200" dirty="0"/>
              <a:t> ile bağlantılı olduğuna işaret eder. Örneğin, Kazakistan'daki "</a:t>
            </a:r>
            <a:r>
              <a:rPr lang="tr-TR" sz="1200" dirty="0" err="1"/>
              <a:t>Balkaş</a:t>
            </a:r>
            <a:r>
              <a:rPr lang="tr-TR" sz="1200" dirty="0"/>
              <a:t> Gölü" eski Türkçede "</a:t>
            </a:r>
            <a:r>
              <a:rPr lang="tr-TR" sz="1200" dirty="0" err="1"/>
              <a:t>Balkaş</a:t>
            </a:r>
            <a:r>
              <a:rPr lang="tr-TR" sz="1200" dirty="0"/>
              <a:t> </a:t>
            </a:r>
            <a:r>
              <a:rPr lang="tr-TR" sz="1200" dirty="0" err="1"/>
              <a:t>Tengizi</a:t>
            </a:r>
            <a:r>
              <a:rPr lang="tr-TR" sz="1200" dirty="0"/>
              <a:t>" olarak adlandırılırdı.</a:t>
            </a:r>
          </a:p>
          <a:p>
            <a:pPr marL="0" indent="0">
              <a:buNone/>
            </a:pPr>
            <a:r>
              <a:rPr lang="tr-TR" sz="1200" b="1" dirty="0"/>
              <a:t>Sonuç olarak,</a:t>
            </a:r>
            <a:r>
              <a:rPr lang="tr-TR" sz="1200" dirty="0"/>
              <a:t> </a:t>
            </a:r>
            <a:r>
              <a:rPr lang="tr-TR" sz="1200" dirty="0" err="1"/>
              <a:t>Tengiz</a:t>
            </a:r>
            <a:r>
              <a:rPr lang="tr-TR" sz="1200" dirty="0"/>
              <a:t> ve </a:t>
            </a:r>
            <a:r>
              <a:rPr lang="tr-TR" sz="1200" dirty="0" err="1"/>
              <a:t>Tengri</a:t>
            </a:r>
            <a:r>
              <a:rPr lang="tr-TR" sz="1200" dirty="0"/>
              <a:t>, Türk mitolojisinde birbirini tamamlayan ve derin anlamlar taşıyan iki kavramdır. </a:t>
            </a:r>
            <a:r>
              <a:rPr lang="tr-TR" sz="1200" dirty="0" err="1"/>
              <a:t>Tengiz</a:t>
            </a:r>
            <a:r>
              <a:rPr lang="tr-TR" sz="1200" dirty="0"/>
              <a:t>, sadece bir coğrafi kavram değil, aynı zamanda evrenin oluşumunda ve yaşamın devamında önemli bir rol oynayan kutsal bir varlıktır. </a:t>
            </a:r>
            <a:r>
              <a:rPr lang="tr-TR" sz="1200" dirty="0" err="1"/>
              <a:t>Tengri</a:t>
            </a:r>
            <a:r>
              <a:rPr lang="tr-TR" sz="1200" dirty="0"/>
              <a:t> ise evrenin yaratıcısı, mutlak hakimiyet sahibi olan ve tüm canlıların atası olarak kabul edilen en yüce varlıktır. Bu iki kavram arasındaki bağlantı, Türklerin doğaya ve evrene duydukları saygının bir yansımasıdır.</a:t>
            </a:r>
          </a:p>
          <a:p>
            <a:pPr marL="0" indent="0">
              <a:buNone/>
            </a:pPr>
            <a:r>
              <a:rPr lang="tr-TR" sz="1200" b="1" dirty="0"/>
              <a:t>Daha fazla bilgi için:</a:t>
            </a:r>
            <a:endParaRPr lang="tr-TR" sz="1200" dirty="0"/>
          </a:p>
          <a:p>
            <a:pPr marL="0" indent="0">
              <a:buNone/>
            </a:pPr>
            <a:r>
              <a:rPr lang="tr-TR" sz="1200" b="1" dirty="0" err="1"/>
              <a:t>Tengricilik</a:t>
            </a:r>
            <a:r>
              <a:rPr lang="tr-TR" sz="1200" b="1" dirty="0"/>
              <a:t>:</a:t>
            </a:r>
            <a:r>
              <a:rPr lang="tr-TR" sz="1200" dirty="0"/>
              <a:t> Bu konuda daha detaylı bilgi almak için "</a:t>
            </a:r>
            <a:r>
              <a:rPr lang="tr-TR" sz="1200" dirty="0" err="1"/>
              <a:t>Tengricilik</a:t>
            </a:r>
            <a:r>
              <a:rPr lang="tr-TR" sz="1200" dirty="0"/>
              <a:t>" ile ilgili akademik çalışmaları ve kaynakları inceleyebilirsiniz.</a:t>
            </a:r>
          </a:p>
          <a:p>
            <a:pPr marL="0" indent="0">
              <a:buNone/>
            </a:pPr>
            <a:r>
              <a:rPr lang="tr-TR" sz="1200" b="1" dirty="0"/>
              <a:t>Türk Mitolojisi:</a:t>
            </a:r>
            <a:r>
              <a:rPr lang="tr-TR" sz="1200" dirty="0"/>
              <a:t> Türk mitolojisindeki diğer inançlar ve efsaneler hakkında bilgi edinmek de bu konuya dair daha geniş bir perspektif sunacaktır.</a:t>
            </a:r>
          </a:p>
          <a:p>
            <a:pPr marL="0" indent="0">
              <a:buNone/>
            </a:pPr>
            <a:endParaRPr lang="tr-TR" sz="1200" dirty="0"/>
          </a:p>
        </p:txBody>
      </p:sp>
    </p:spTree>
    <p:extLst>
      <p:ext uri="{BB962C8B-B14F-4D97-AF65-F5344CB8AC3E}">
        <p14:creationId xmlns:p14="http://schemas.microsoft.com/office/powerpoint/2010/main" val="152392099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smtClean="0"/>
              <a:t>Türk Bektaşi Edebiyatında 0kyanus (Umman)</a:t>
            </a:r>
            <a:endParaRPr lang="tr-TR"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1739106"/>
            <a:ext cx="6096000" cy="4248150"/>
          </a:xfrm>
        </p:spPr>
      </p:pic>
    </p:spTree>
    <p:extLst>
      <p:ext uri="{BB962C8B-B14F-4D97-AF65-F5344CB8AC3E}">
        <p14:creationId xmlns:p14="http://schemas.microsoft.com/office/powerpoint/2010/main" val="403459074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562074"/>
          </a:xfrm>
        </p:spPr>
        <p:txBody>
          <a:bodyPr>
            <a:normAutofit fontScale="90000"/>
          </a:bodyPr>
          <a:lstStyle/>
          <a:p>
            <a:r>
              <a:rPr lang="tr-TR" dirty="0" smtClean="0"/>
              <a:t>Deniz</a:t>
            </a:r>
            <a:endParaRPr lang="tr-TR" dirty="0"/>
          </a:p>
        </p:txBody>
      </p:sp>
      <p:sp>
        <p:nvSpPr>
          <p:cNvPr id="3" name="İçerik Yer Tutucusu 2"/>
          <p:cNvSpPr>
            <a:spLocks noGrp="1"/>
          </p:cNvSpPr>
          <p:nvPr>
            <p:ph idx="1"/>
          </p:nvPr>
        </p:nvSpPr>
        <p:spPr>
          <a:xfrm>
            <a:off x="457200" y="764704"/>
            <a:ext cx="8229600" cy="6093296"/>
          </a:xfrm>
        </p:spPr>
        <p:txBody>
          <a:bodyPr>
            <a:normAutofit fontScale="25000" lnSpcReduction="20000"/>
          </a:bodyPr>
          <a:lstStyle/>
          <a:p>
            <a:pPr marL="0" indent="0">
              <a:buNone/>
            </a:pPr>
            <a:r>
              <a:rPr lang="tr-TR" sz="8000" dirty="0" smtClean="0"/>
              <a:t>Eski </a:t>
            </a:r>
            <a:r>
              <a:rPr lang="tr-TR" sz="8000" dirty="0"/>
              <a:t>Türkçe </a:t>
            </a:r>
            <a:r>
              <a:rPr lang="tr-TR" sz="8000" dirty="0" err="1"/>
              <a:t>teŋiz</a:t>
            </a:r>
            <a:r>
              <a:rPr lang="tr-TR" sz="8000" dirty="0"/>
              <a:t> “büyük göl, deniz” sözcüğünden </a:t>
            </a:r>
            <a:r>
              <a:rPr lang="tr-TR" sz="8000" dirty="0" err="1"/>
              <a:t>evrilmiştir</a:t>
            </a:r>
            <a:r>
              <a:rPr lang="tr-TR" sz="8000" dirty="0"/>
              <a:t>. Bu sözcük Eski Türkçe </a:t>
            </a:r>
            <a:r>
              <a:rPr lang="tr-TR" sz="8000" dirty="0" err="1"/>
              <a:t>teŋ</a:t>
            </a:r>
            <a:r>
              <a:rPr lang="tr-TR" sz="8000" dirty="0"/>
              <a:t> “denk, eşit” sözcüğünden türetilmiştir.</a:t>
            </a:r>
          </a:p>
          <a:p>
            <a:pPr marL="0" indent="0">
              <a:buNone/>
            </a:pPr>
            <a:r>
              <a:rPr lang="tr-TR" sz="8000" dirty="0"/>
              <a:t>Anlam bağı için </a:t>
            </a:r>
            <a:r>
              <a:rPr lang="tr-TR" sz="8000" dirty="0" err="1"/>
              <a:t>karş</a:t>
            </a:r>
            <a:r>
              <a:rPr lang="tr-TR" sz="8000" dirty="0"/>
              <a:t>. Latince </a:t>
            </a:r>
            <a:r>
              <a:rPr lang="tr-TR" sz="8000" dirty="0" err="1"/>
              <a:t>aequor</a:t>
            </a:r>
            <a:r>
              <a:rPr lang="tr-TR" sz="8000" dirty="0"/>
              <a:t> "deniz" &lt; </a:t>
            </a:r>
            <a:r>
              <a:rPr lang="tr-TR" sz="8000" dirty="0" err="1"/>
              <a:t>aequus</a:t>
            </a:r>
            <a:r>
              <a:rPr lang="tr-TR" sz="8000" dirty="0"/>
              <a:t> "denk" - belki "düz, engebesiz" anlamında. Ancak +</a:t>
            </a:r>
            <a:r>
              <a:rPr lang="tr-TR" sz="8000" dirty="0" err="1"/>
              <a:t>Iz</a:t>
            </a:r>
            <a:r>
              <a:rPr lang="tr-TR" sz="8000" dirty="0"/>
              <a:t> ekinin işlevi açık değildir.</a:t>
            </a:r>
          </a:p>
          <a:p>
            <a:pPr marL="0" indent="0">
              <a:buNone/>
            </a:pPr>
            <a:r>
              <a:rPr lang="tr-TR" sz="8000" dirty="0"/>
              <a:t>Macarca </a:t>
            </a:r>
            <a:r>
              <a:rPr lang="tr-TR" sz="8000" dirty="0" err="1"/>
              <a:t>tenger</a:t>
            </a:r>
            <a:r>
              <a:rPr lang="tr-TR" sz="8000" dirty="0"/>
              <a:t> "deniz" 9. </a:t>
            </a:r>
            <a:r>
              <a:rPr lang="tr-TR" sz="8000" dirty="0" err="1"/>
              <a:t>yy'dan</a:t>
            </a:r>
            <a:r>
              <a:rPr lang="tr-TR" sz="8000" dirty="0"/>
              <a:t> önce bir Batı Türk dilinden alınmıştır; Moğolca </a:t>
            </a:r>
            <a:r>
              <a:rPr lang="tr-TR" sz="8000" dirty="0" err="1"/>
              <a:t>teŋis</a:t>
            </a:r>
            <a:r>
              <a:rPr lang="tr-TR" sz="8000" dirty="0"/>
              <a:t> (aynı anlamda) geç bir alıntı olmalıdır. </a:t>
            </a:r>
            <a:r>
              <a:rPr lang="tr-TR" sz="8000" dirty="0" err="1"/>
              <a:t>András</a:t>
            </a:r>
            <a:r>
              <a:rPr lang="tr-TR" sz="8000" dirty="0"/>
              <a:t> </a:t>
            </a:r>
            <a:r>
              <a:rPr lang="tr-TR" sz="8000" dirty="0" err="1"/>
              <a:t>Róna</a:t>
            </a:r>
            <a:r>
              <a:rPr lang="tr-TR" sz="8000" dirty="0"/>
              <a:t>-Tas, </a:t>
            </a:r>
            <a:r>
              <a:rPr lang="tr-TR" sz="8000" dirty="0" err="1"/>
              <a:t>Árpád</a:t>
            </a:r>
            <a:r>
              <a:rPr lang="tr-TR" sz="8000" dirty="0"/>
              <a:t> Berta, West </a:t>
            </a:r>
            <a:r>
              <a:rPr lang="tr-TR" sz="8000" dirty="0" err="1"/>
              <a:t>Old</a:t>
            </a:r>
            <a:r>
              <a:rPr lang="tr-TR" sz="8000" dirty="0"/>
              <a:t> </a:t>
            </a:r>
            <a:r>
              <a:rPr lang="tr-TR" sz="8000" dirty="0" err="1"/>
              <a:t>Turkic</a:t>
            </a:r>
            <a:r>
              <a:rPr lang="tr-TR" sz="8000" dirty="0"/>
              <a:t> sf. 893 </a:t>
            </a:r>
            <a:r>
              <a:rPr lang="tr-TR" sz="8000" dirty="0" err="1"/>
              <a:t>v.d</a:t>
            </a:r>
            <a:r>
              <a:rPr lang="tr-TR" sz="8000" dirty="0"/>
              <a:t>.</a:t>
            </a:r>
          </a:p>
          <a:p>
            <a:pPr marL="0" indent="0">
              <a:buNone/>
            </a:pPr>
            <a:r>
              <a:rPr lang="tr-TR" sz="8000" dirty="0"/>
              <a:t>Eski Türkçe </a:t>
            </a:r>
            <a:r>
              <a:rPr lang="tr-TR" sz="8000" dirty="0" err="1"/>
              <a:t>teŋri</a:t>
            </a:r>
            <a:r>
              <a:rPr lang="tr-TR" sz="8000" dirty="0"/>
              <a:t>- "başı dönmek, yalpalamak" türevdir.</a:t>
            </a:r>
          </a:p>
          <a:p>
            <a:pPr marL="0" indent="0">
              <a:buNone/>
            </a:pPr>
            <a:r>
              <a:rPr lang="tr-TR" sz="8000" dirty="0"/>
              <a:t>deniz feneri, deniz kestanesi, deniz kızı, deniz kuvvetleri, deniz mili, deniz tutmak, denizaltı, denizaşırı, denizci, denizcilik, denizlik</a:t>
            </a:r>
          </a:p>
          <a:p>
            <a:pPr marL="0" indent="0">
              <a:buNone/>
            </a:pPr>
            <a:r>
              <a:rPr lang="tr-TR" sz="8000" dirty="0"/>
              <a:t>denizanası</a:t>
            </a:r>
          </a:p>
          <a:p>
            <a:pPr marL="0" indent="0">
              <a:buNone/>
            </a:pPr>
            <a:r>
              <a:rPr lang="tr-TR" sz="8000" dirty="0"/>
              <a:t>Eski Türkçe: [</a:t>
            </a:r>
            <a:r>
              <a:rPr lang="tr-TR" sz="8000" dirty="0" err="1"/>
              <a:t>Kaşgarî</a:t>
            </a:r>
            <a:r>
              <a:rPr lang="tr-TR" sz="8000" dirty="0"/>
              <a:t>, Divan-i </a:t>
            </a:r>
            <a:r>
              <a:rPr lang="tr-TR" sz="8000" dirty="0" err="1"/>
              <a:t>Lugati't</a:t>
            </a:r>
            <a:r>
              <a:rPr lang="tr-TR" sz="8000" dirty="0"/>
              <a:t>-Türk, 1073]</a:t>
            </a:r>
          </a:p>
          <a:p>
            <a:pPr marL="0" indent="0">
              <a:buNone/>
            </a:pPr>
            <a:r>
              <a:rPr lang="tr-TR" sz="8000" dirty="0" err="1"/>
              <a:t>teŋiz</a:t>
            </a:r>
            <a:r>
              <a:rPr lang="tr-TR" sz="8000" dirty="0"/>
              <a:t>: al-</a:t>
            </a:r>
            <a:r>
              <a:rPr lang="tr-TR" sz="8000" dirty="0" err="1"/>
              <a:t>baḥr</a:t>
            </a:r>
            <a:endParaRPr lang="tr-TR" sz="8000" dirty="0"/>
          </a:p>
          <a:p>
            <a:pPr marL="0" indent="0">
              <a:buNone/>
            </a:pPr>
            <a:r>
              <a:rPr lang="tr-TR" sz="8000" dirty="0"/>
              <a:t>Türkiye Türkçesi: denizlik [</a:t>
            </a:r>
            <a:r>
              <a:rPr lang="tr-TR" sz="8000" dirty="0" err="1"/>
              <a:t>Ahmed</a:t>
            </a:r>
            <a:r>
              <a:rPr lang="tr-TR" sz="8000" dirty="0"/>
              <a:t> </a:t>
            </a:r>
            <a:r>
              <a:rPr lang="tr-TR" sz="8000" dirty="0" err="1"/>
              <a:t>Vefik</a:t>
            </a:r>
            <a:r>
              <a:rPr lang="tr-TR" sz="8000" dirty="0"/>
              <a:t> Paşa, </a:t>
            </a:r>
            <a:r>
              <a:rPr lang="tr-TR" sz="8000" dirty="0" err="1"/>
              <a:t>Lehce</a:t>
            </a:r>
            <a:r>
              <a:rPr lang="tr-TR" sz="8000" dirty="0"/>
              <a:t>-i Osmani, 1876]</a:t>
            </a:r>
          </a:p>
          <a:p>
            <a:pPr marL="0" indent="0">
              <a:buNone/>
            </a:pPr>
            <a:r>
              <a:rPr lang="tr-TR" sz="8000" dirty="0" err="1"/>
              <a:t>deŋizlik</a:t>
            </a:r>
            <a:r>
              <a:rPr lang="tr-TR" sz="8000" dirty="0"/>
              <a:t>: Yağmurdan ve sudan muhafaza </a:t>
            </a:r>
            <a:r>
              <a:rPr lang="tr-TR" sz="8000" dirty="0" err="1"/>
              <a:t>içün</a:t>
            </a:r>
            <a:r>
              <a:rPr lang="tr-TR" sz="8000" dirty="0"/>
              <a:t> pencere önüne </a:t>
            </a:r>
            <a:r>
              <a:rPr lang="tr-TR" sz="8000" dirty="0" err="1"/>
              <a:t>vazˁ</a:t>
            </a:r>
            <a:r>
              <a:rPr lang="tr-TR" sz="8000" dirty="0"/>
              <a:t> olunan şev tahta.</a:t>
            </a:r>
          </a:p>
          <a:p>
            <a:pPr marL="0" indent="0">
              <a:buNone/>
            </a:pPr>
            <a:r>
              <a:rPr lang="tr-TR" sz="8000" dirty="0"/>
              <a:t>Türkiye Türkçesi: denizaltı [Cumhuriyet (gazete), 1931]</a:t>
            </a:r>
          </a:p>
          <a:p>
            <a:pPr marL="0" indent="0">
              <a:buNone/>
            </a:pPr>
            <a:r>
              <a:rPr lang="tr-TR" sz="8000" dirty="0"/>
              <a:t>Fransa şimdiden denizaltı gemilerinde dünyanın en kuvvetli devleti olmuştur.</a:t>
            </a:r>
          </a:p>
          <a:p>
            <a:pPr marL="0" indent="0">
              <a:buNone/>
            </a:pPr>
            <a:endParaRPr lang="tr-TR" sz="8000" dirty="0" smtClean="0"/>
          </a:p>
          <a:p>
            <a:pPr marL="0" indent="0">
              <a:buNone/>
            </a:pPr>
            <a:r>
              <a:rPr lang="tr-TR" sz="6400" dirty="0" smtClean="0"/>
              <a:t>D</a:t>
            </a:r>
            <a:r>
              <a:rPr lang="es-ES" sz="6400" dirty="0"/>
              <a:t>eniz - Nişanyan Sözlük</a:t>
            </a:r>
          </a:p>
          <a:p>
            <a:pPr marL="0" indent="0">
              <a:buNone/>
            </a:pPr>
            <a:r>
              <a:rPr lang="es-ES" sz="6400" dirty="0">
                <a:hlinkClick r:id="rId2"/>
              </a:rPr>
              <a:t>https://www.nisanyansozluk.com/kelime/deniz</a:t>
            </a:r>
            <a:endParaRPr lang="tr-TR" sz="6400" dirty="0"/>
          </a:p>
          <a:p>
            <a:endParaRPr lang="tr-TR" dirty="0"/>
          </a:p>
        </p:txBody>
      </p:sp>
    </p:spTree>
    <p:extLst>
      <p:ext uri="{BB962C8B-B14F-4D97-AF65-F5344CB8AC3E}">
        <p14:creationId xmlns:p14="http://schemas.microsoft.com/office/powerpoint/2010/main" val="398405396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346050"/>
          </a:xfrm>
        </p:spPr>
        <p:txBody>
          <a:bodyPr>
            <a:normAutofit fontScale="90000"/>
          </a:bodyPr>
          <a:lstStyle/>
          <a:p>
            <a:r>
              <a:rPr lang="tr-TR" dirty="0" smtClean="0"/>
              <a:t>Deniz</a:t>
            </a:r>
            <a:endParaRPr lang="tr-TR" dirty="0"/>
          </a:p>
        </p:txBody>
      </p:sp>
      <p:sp>
        <p:nvSpPr>
          <p:cNvPr id="3" name="İçerik Yer Tutucusu 2"/>
          <p:cNvSpPr>
            <a:spLocks noGrp="1"/>
          </p:cNvSpPr>
          <p:nvPr>
            <p:ph idx="1"/>
          </p:nvPr>
        </p:nvSpPr>
        <p:spPr>
          <a:xfrm>
            <a:off x="251520" y="692696"/>
            <a:ext cx="8784976" cy="5832648"/>
          </a:xfrm>
        </p:spPr>
        <p:txBody>
          <a:bodyPr>
            <a:noAutofit/>
          </a:bodyPr>
          <a:lstStyle/>
          <a:p>
            <a:pPr marL="0" indent="0">
              <a:buNone/>
            </a:pPr>
            <a:r>
              <a:rPr lang="tr-TR" sz="1900" dirty="0"/>
              <a:t>DENİZ: Yeryüzü Unsuru. </a:t>
            </a:r>
            <a:endParaRPr lang="tr-TR" sz="1900" dirty="0" smtClean="0"/>
          </a:p>
          <a:p>
            <a:pPr marL="0" indent="0">
              <a:buNone/>
            </a:pPr>
            <a:r>
              <a:rPr lang="tr-TR" sz="1900" b="1" dirty="0" smtClean="0"/>
              <a:t>Eşdeğer</a:t>
            </a:r>
            <a:r>
              <a:rPr lang="tr-TR" sz="1900" b="1" dirty="0"/>
              <a:t>: </a:t>
            </a:r>
            <a:r>
              <a:rPr lang="tr-TR" sz="1900" dirty="0"/>
              <a:t>1. TENGİZ, TENGİS, DENGİZ 2. DİNGEZ, TİNES Moğolca: ÇİNGİS, ÇİNGİZ, ÇINGIZ Jeolojik olarak kıtaların iç kesimlerinde bulunan ve okyanusların uzantısı olan su kitleleridir. Yerkabuğunun çukur kısımlarını doldurur. Halk inancına göre ezelde hiçbir şey yokken uçsuz bucaksız bir deniz vardır. Sonsuzluğu, yurdun genişliğini ve </a:t>
            </a:r>
            <a:r>
              <a:rPr lang="tr-TR" sz="1900" dirty="0" err="1"/>
              <a:t>hâkanın</a:t>
            </a:r>
            <a:r>
              <a:rPr lang="tr-TR" sz="1900" dirty="0"/>
              <a:t> egemenliğini, devletin gücünü simgeler. Akdeniz, Gökdeniz, </a:t>
            </a:r>
            <a:r>
              <a:rPr lang="tr-TR" sz="1900" dirty="0" err="1"/>
              <a:t>Oddeniz</a:t>
            </a:r>
            <a:r>
              <a:rPr lang="tr-TR" sz="1900" dirty="0"/>
              <a:t> gibi mitolojik denizlerden Türk söylencelerinde bahsedilir. Akdeniz’in ve Gökdeniz’in de ötesinde “</a:t>
            </a:r>
            <a:r>
              <a:rPr lang="tr-TR" sz="1900" dirty="0" err="1"/>
              <a:t>Oddeniz</a:t>
            </a:r>
            <a:r>
              <a:rPr lang="tr-TR" sz="1900" dirty="0"/>
              <a:t>” (ateş denizi) vardır. </a:t>
            </a:r>
            <a:endParaRPr lang="tr-TR" sz="1900" dirty="0" smtClean="0"/>
          </a:p>
          <a:p>
            <a:pPr marL="0" indent="0">
              <a:buNone/>
            </a:pPr>
            <a:r>
              <a:rPr lang="tr-TR" sz="1900" b="1" dirty="0" smtClean="0"/>
              <a:t>Anlam</a:t>
            </a:r>
            <a:r>
              <a:rPr lang="tr-TR" sz="1900" b="1" dirty="0"/>
              <a:t>: </a:t>
            </a:r>
            <a:r>
              <a:rPr lang="tr-TR" sz="1900" dirty="0"/>
              <a:t>(Den/Ten/</a:t>
            </a:r>
            <a:r>
              <a:rPr lang="tr-TR" sz="1900" dirty="0" err="1"/>
              <a:t>Teng</a:t>
            </a:r>
            <a:r>
              <a:rPr lang="tr-TR" sz="1900" dirty="0"/>
              <a:t>). “Deniz” sözcüğünün eski biçimi olan </a:t>
            </a:r>
            <a:r>
              <a:rPr lang="tr-TR" sz="1900" dirty="0" err="1"/>
              <a:t>Tengiz</a:t>
            </a:r>
            <a:r>
              <a:rPr lang="tr-TR" sz="1900" dirty="0"/>
              <a:t> ve </a:t>
            </a:r>
            <a:r>
              <a:rPr lang="tr-TR" sz="1900" dirty="0" err="1"/>
              <a:t>Moğolca’daki</a:t>
            </a:r>
            <a:r>
              <a:rPr lang="tr-TR" sz="1900" dirty="0"/>
              <a:t> Cengiz birbiriyle bağlantılı iki kavramdır. Cengiz kelimesi ise okyanus demektir. </a:t>
            </a:r>
            <a:r>
              <a:rPr lang="tr-TR" sz="1900" dirty="0" err="1"/>
              <a:t>Mecâzen</a:t>
            </a:r>
            <a:r>
              <a:rPr lang="tr-TR" sz="1900" dirty="0"/>
              <a:t> enginlik ve bilgeliği de simgeler. Eski Türkçe Çın/Çin </a:t>
            </a:r>
            <a:r>
              <a:rPr lang="tr-TR" sz="1900" dirty="0" err="1"/>
              <a:t>hakîkat</a:t>
            </a:r>
            <a:r>
              <a:rPr lang="tr-TR" sz="1900" dirty="0"/>
              <a:t>, gerçeklik </a:t>
            </a:r>
            <a:r>
              <a:rPr lang="tr-TR" sz="1900" dirty="0" err="1"/>
              <a:t>mânâsı</a:t>
            </a:r>
            <a:r>
              <a:rPr lang="tr-TR" sz="1900" dirty="0"/>
              <a:t> içerir. Tin ise ruh demektir ve ruhlar da tıpkı su gibi şekilsiz ve saydam olarak düşünülür. </a:t>
            </a:r>
            <a:endParaRPr lang="tr-TR" sz="1900" dirty="0" smtClean="0"/>
          </a:p>
          <a:p>
            <a:pPr marL="0" indent="0">
              <a:buNone/>
            </a:pPr>
            <a:r>
              <a:rPr lang="tr-TR" sz="1900" b="1" dirty="0" smtClean="0"/>
              <a:t>Açıklama</a:t>
            </a:r>
            <a:r>
              <a:rPr lang="tr-TR" sz="1900" b="1" dirty="0"/>
              <a:t>: </a:t>
            </a:r>
            <a:r>
              <a:rPr lang="tr-TR" sz="1900" dirty="0"/>
              <a:t>Mitolojiden ve halk kültüründen beslenen çağdaş Türkî edebiyatın tartışmasız en büyük isimlerinden biri olan ve </a:t>
            </a:r>
            <a:r>
              <a:rPr lang="tr-TR" sz="1900" dirty="0" err="1"/>
              <a:t>Dünyâ</a:t>
            </a:r>
            <a:r>
              <a:rPr lang="tr-TR" sz="1900" dirty="0"/>
              <a:t> çapında tanınan Kırgız yazar Cengiz Aytmatov da ilginç bir </a:t>
            </a:r>
            <a:r>
              <a:rPr lang="tr-TR" sz="1900" dirty="0" err="1"/>
              <a:t>tesâdüf</a:t>
            </a:r>
            <a:r>
              <a:rPr lang="tr-TR" sz="1900" dirty="0"/>
              <a:t> eseri olarak bu </a:t>
            </a:r>
            <a:r>
              <a:rPr lang="tr-TR" sz="1900" dirty="0" err="1"/>
              <a:t>ad’a</a:t>
            </a:r>
            <a:r>
              <a:rPr lang="tr-TR" sz="1900" dirty="0"/>
              <a:t> (Moğol kökenli Cengiz sözcüğünün Kırgızca’daki biçimi olan “</a:t>
            </a:r>
            <a:r>
              <a:rPr lang="tr-TR" sz="1900" dirty="0" err="1"/>
              <a:t>Çingiz</a:t>
            </a:r>
            <a:r>
              <a:rPr lang="tr-TR" sz="1900" dirty="0"/>
              <a:t>” adına) sâhiptir. Edebi yeteneği, ünü ve yapıtları sanki adına uygun olarak sınırları aşmış ve yazdığı ürünler engin bir birikimin ve anlayışın </a:t>
            </a:r>
            <a:r>
              <a:rPr lang="tr-TR" sz="1900" dirty="0" smtClean="0"/>
              <a:t>sonuç olarak </a:t>
            </a:r>
            <a:r>
              <a:rPr lang="tr-TR" sz="1900" dirty="0"/>
              <a:t>ortaya çıkmıştır</a:t>
            </a:r>
            <a:r>
              <a:rPr lang="tr-TR" sz="1900" dirty="0" smtClean="0"/>
              <a:t>.</a:t>
            </a:r>
          </a:p>
          <a:p>
            <a:pPr marL="0" indent="0">
              <a:buNone/>
            </a:pPr>
            <a:r>
              <a:rPr lang="tr-TR" sz="1100" dirty="0" smtClean="0">
                <a:hlinkClick r:id="rId2"/>
              </a:rPr>
              <a:t>https</a:t>
            </a:r>
            <a:r>
              <a:rPr lang="tr-TR" sz="1100" dirty="0">
                <a:hlinkClick r:id="rId2"/>
              </a:rPr>
              <a:t>://</a:t>
            </a:r>
            <a:r>
              <a:rPr lang="tr-TR" sz="1100" dirty="0" smtClean="0">
                <a:hlinkClick r:id="rId2"/>
              </a:rPr>
              <a:t>dn790007.ca.archive.org/0/items/Turk-Soylence-Sozlugu/TurkSoylenceSozlugu.pdf</a:t>
            </a:r>
            <a:endParaRPr lang="tr-TR" sz="1100" dirty="0" smtClean="0"/>
          </a:p>
          <a:p>
            <a:pPr marL="0" indent="0">
              <a:buNone/>
            </a:pPr>
            <a:endParaRPr lang="tr-TR" sz="2000" dirty="0"/>
          </a:p>
        </p:txBody>
      </p:sp>
    </p:spTree>
    <p:extLst>
      <p:ext uri="{BB962C8B-B14F-4D97-AF65-F5344CB8AC3E}">
        <p14:creationId xmlns:p14="http://schemas.microsoft.com/office/powerpoint/2010/main" val="116021685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pPr marL="0" indent="0" algn="ctr">
              <a:buNone/>
            </a:pPr>
            <a:endParaRPr lang="tr-TR" sz="6000" b="1" dirty="0" smtClean="0">
              <a:solidFill>
                <a:srgbClr val="FF0000"/>
              </a:solidFill>
            </a:endParaRPr>
          </a:p>
          <a:p>
            <a:pPr marL="0" indent="0" algn="ctr">
              <a:buNone/>
            </a:pPr>
            <a:r>
              <a:rPr lang="tr-TR" sz="6000" b="1" dirty="0" smtClean="0">
                <a:solidFill>
                  <a:srgbClr val="C00000"/>
                </a:solidFill>
              </a:rPr>
              <a:t>NEHİRLER</a:t>
            </a:r>
            <a:endParaRPr lang="tr-TR" sz="6000" b="1" dirty="0">
              <a:solidFill>
                <a:srgbClr val="C00000"/>
              </a:solidFill>
            </a:endParaRPr>
          </a:p>
        </p:txBody>
      </p:sp>
    </p:spTree>
    <p:extLst>
      <p:ext uri="{BB962C8B-B14F-4D97-AF65-F5344CB8AC3E}">
        <p14:creationId xmlns:p14="http://schemas.microsoft.com/office/powerpoint/2010/main" val="368576286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en-US" b="1" dirty="0" smtClean="0"/>
              <a:t>NEHİR YOLLARI TÜRK BOYLARI</a:t>
            </a:r>
            <a:br>
              <a:rPr lang="en-US" b="1" dirty="0" smtClean="0"/>
            </a:br>
            <a:r>
              <a:rPr lang="en-US" sz="2000" dirty="0" smtClean="0">
                <a:hlinkClick r:id="rId2"/>
              </a:rPr>
              <a:t>https://www.youtube.com/watch?v=eq3M2dTwNvI</a:t>
            </a:r>
            <a:r>
              <a:rPr lang="tr-TR" dirty="0" smtClean="0"/>
              <a:t/>
            </a:r>
            <a:br>
              <a:rPr lang="tr-TR" dirty="0" smtClean="0"/>
            </a:br>
            <a:endParaRPr lang="en-US" dirty="0"/>
          </a:p>
        </p:txBody>
      </p:sp>
      <p:sp>
        <p:nvSpPr>
          <p:cNvPr id="5" name="İçerik Yer Tutucusu 4"/>
          <p:cNvSpPr>
            <a:spLocks noGrp="1"/>
          </p:cNvSpPr>
          <p:nvPr>
            <p:ph idx="1"/>
          </p:nvPr>
        </p:nvSpPr>
        <p:spPr/>
        <p:txBody>
          <a:bodyPr/>
          <a:lstStyle/>
          <a:p>
            <a:pPr marL="0" indent="0">
              <a:buNone/>
            </a:pPr>
            <a:endParaRPr lang="en-US" dirty="0"/>
          </a:p>
        </p:txBody>
      </p:sp>
      <p:pic>
        <p:nvPicPr>
          <p:cNvPr id="2050" name="Picture 2" descr="C:\Users\Administrator\Downloads\indir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628800"/>
            <a:ext cx="8136904" cy="4608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990320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562074"/>
          </a:xfrm>
        </p:spPr>
        <p:txBody>
          <a:bodyPr>
            <a:normAutofit fontScale="90000"/>
          </a:bodyPr>
          <a:lstStyle/>
          <a:p>
            <a:r>
              <a:rPr lang="tr-TR" dirty="0" smtClean="0"/>
              <a:t/>
            </a:r>
            <a:br>
              <a:rPr lang="tr-TR" dirty="0" smtClean="0"/>
            </a:br>
            <a:r>
              <a:rPr lang="en-US" dirty="0" err="1" smtClean="0"/>
              <a:t>Nehir</a:t>
            </a:r>
            <a:r>
              <a:rPr lang="tr-TR" dirty="0" err="1" smtClean="0"/>
              <a:t>ler</a:t>
            </a:r>
            <a:r>
              <a:rPr lang="tr-TR" dirty="0" smtClean="0"/>
              <a:t> 1 (30)</a:t>
            </a:r>
            <a:r>
              <a:rPr lang="en-US" dirty="0" smtClean="0"/>
              <a:t/>
            </a:r>
            <a:br>
              <a:rPr lang="en-US" dirty="0" smtClean="0"/>
            </a:br>
            <a:endParaRPr lang="en-US" dirty="0"/>
          </a:p>
        </p:txBody>
      </p:sp>
      <p:sp>
        <p:nvSpPr>
          <p:cNvPr id="3" name="İçerik Yer Tutucusu 2"/>
          <p:cNvSpPr>
            <a:spLocks noGrp="1"/>
          </p:cNvSpPr>
          <p:nvPr>
            <p:ph idx="1"/>
          </p:nvPr>
        </p:nvSpPr>
        <p:spPr>
          <a:xfrm>
            <a:off x="457200" y="1052736"/>
            <a:ext cx="8229600" cy="5805264"/>
          </a:xfrm>
        </p:spPr>
        <p:txBody>
          <a:bodyPr>
            <a:normAutofit fontScale="70000" lnSpcReduction="20000"/>
          </a:bodyPr>
          <a:lstStyle/>
          <a:p>
            <a:r>
              <a:rPr lang="tr-TR" b="1" dirty="0" err="1">
                <a:latin typeface="Lucida Sans Typewriter" panose="020B0509030504030204" pitchFamily="49" charset="0"/>
              </a:rPr>
              <a:t>Yenisey</a:t>
            </a:r>
            <a:endParaRPr lang="tr-TR" b="1" dirty="0">
              <a:latin typeface="Lucida Sans Typewriter" panose="020B0509030504030204" pitchFamily="49" charset="0"/>
            </a:endParaRPr>
          </a:p>
          <a:p>
            <a:r>
              <a:rPr lang="tr-TR" b="1" dirty="0">
                <a:latin typeface="Lucida Sans Typewriter" panose="020B0509030504030204" pitchFamily="49" charset="0"/>
              </a:rPr>
              <a:t>Orhun</a:t>
            </a:r>
          </a:p>
          <a:p>
            <a:r>
              <a:rPr lang="tr-TR" b="1" dirty="0">
                <a:latin typeface="Lucida Sans Typewriter" panose="020B0509030504030204" pitchFamily="49" charset="0"/>
              </a:rPr>
              <a:t>Selenga</a:t>
            </a:r>
          </a:p>
          <a:p>
            <a:r>
              <a:rPr lang="tr-TR" b="1" dirty="0">
                <a:latin typeface="Lucida Sans Typewriter" panose="020B0509030504030204" pitchFamily="49" charset="0"/>
              </a:rPr>
              <a:t>Ak Termal</a:t>
            </a:r>
          </a:p>
          <a:p>
            <a:r>
              <a:rPr lang="tr-TR" b="1" dirty="0">
                <a:latin typeface="Lucida Sans Typewriter" panose="020B0509030504030204" pitchFamily="49" charset="0"/>
              </a:rPr>
              <a:t>Anı</a:t>
            </a:r>
          </a:p>
          <a:p>
            <a:r>
              <a:rPr lang="tr-TR" b="1" dirty="0" err="1">
                <a:latin typeface="Lucida Sans Typewriter" panose="020B0509030504030204" pitchFamily="49" charset="0"/>
              </a:rPr>
              <a:t>Bolçu</a:t>
            </a:r>
            <a:endParaRPr lang="tr-TR" b="1" dirty="0">
              <a:latin typeface="Lucida Sans Typewriter" panose="020B0509030504030204" pitchFamily="49" charset="0"/>
            </a:endParaRPr>
          </a:p>
          <a:p>
            <a:r>
              <a:rPr lang="tr-TR" b="1" dirty="0">
                <a:latin typeface="Lucida Sans Typewriter" panose="020B0509030504030204" pitchFamily="49" charset="0"/>
              </a:rPr>
              <a:t>İnci</a:t>
            </a:r>
          </a:p>
          <a:p>
            <a:r>
              <a:rPr lang="tr-TR" b="1" dirty="0" err="1">
                <a:latin typeface="Lucida Sans Typewriter" panose="020B0509030504030204" pitchFamily="49" charset="0"/>
              </a:rPr>
              <a:t>İrtiş</a:t>
            </a:r>
            <a:endParaRPr lang="tr-TR" b="1" dirty="0">
              <a:latin typeface="Lucida Sans Typewriter" panose="020B0509030504030204" pitchFamily="49" charset="0"/>
            </a:endParaRPr>
          </a:p>
          <a:p>
            <a:r>
              <a:rPr lang="tr-TR" b="1" dirty="0">
                <a:latin typeface="Lucida Sans Typewriter" panose="020B0509030504030204" pitchFamily="49" charset="0"/>
              </a:rPr>
              <a:t>Kök </a:t>
            </a:r>
            <a:r>
              <a:rPr lang="tr-TR" b="1" dirty="0" err="1">
                <a:latin typeface="Lucida Sans Typewriter" panose="020B0509030504030204" pitchFamily="49" charset="0"/>
              </a:rPr>
              <a:t>Öng</a:t>
            </a:r>
            <a:endParaRPr lang="tr-TR" b="1" dirty="0">
              <a:latin typeface="Lucida Sans Typewriter" panose="020B0509030504030204" pitchFamily="49" charset="0"/>
            </a:endParaRPr>
          </a:p>
          <a:p>
            <a:r>
              <a:rPr lang="tr-TR" b="1" dirty="0">
                <a:latin typeface="Lucida Sans Typewriter" panose="020B0509030504030204" pitchFamily="49" charset="0"/>
              </a:rPr>
              <a:t>Tola</a:t>
            </a:r>
          </a:p>
          <a:p>
            <a:r>
              <a:rPr lang="tr-TR" b="1" dirty="0" err="1">
                <a:latin typeface="Lucida Sans Typewriter" panose="020B0509030504030204" pitchFamily="49" charset="0"/>
              </a:rPr>
              <a:t>Pencap</a:t>
            </a:r>
            <a:r>
              <a:rPr lang="tr-TR" b="1" dirty="0">
                <a:latin typeface="Lucida Sans Typewriter" panose="020B0509030504030204" pitchFamily="49" charset="0"/>
              </a:rPr>
              <a:t/>
            </a:r>
            <a:br>
              <a:rPr lang="tr-TR" b="1" dirty="0">
                <a:latin typeface="Lucida Sans Typewriter" panose="020B0509030504030204" pitchFamily="49" charset="0"/>
              </a:rPr>
            </a:br>
            <a:r>
              <a:rPr lang="tr-TR" b="1" dirty="0" err="1">
                <a:latin typeface="Lucida Sans Typewriter" panose="020B0509030504030204" pitchFamily="49" charset="0"/>
              </a:rPr>
              <a:t>Yamuna</a:t>
            </a:r>
            <a:endParaRPr lang="tr-TR" b="1" dirty="0">
              <a:latin typeface="Lucida Sans Typewriter" panose="020B0509030504030204" pitchFamily="49" charset="0"/>
            </a:endParaRPr>
          </a:p>
          <a:p>
            <a:r>
              <a:rPr lang="tr-TR" b="1" dirty="0" err="1">
                <a:latin typeface="Lucida Sans Typewriter" panose="020B0509030504030204" pitchFamily="49" charset="0"/>
              </a:rPr>
              <a:t>İndus</a:t>
            </a:r>
            <a:endParaRPr lang="tr-TR" b="1" dirty="0">
              <a:latin typeface="Lucida Sans Typewriter" panose="020B0509030504030204" pitchFamily="49" charset="0"/>
            </a:endParaRPr>
          </a:p>
          <a:p>
            <a:r>
              <a:rPr lang="tr-TR" b="1" dirty="0" err="1">
                <a:latin typeface="Lucida Sans Typewriter" panose="020B0509030504030204" pitchFamily="49" charset="0"/>
              </a:rPr>
              <a:t>Ganj</a:t>
            </a:r>
            <a:endParaRPr lang="tr-TR" b="1" dirty="0">
              <a:latin typeface="Lucida Sans Typewriter" panose="020B0509030504030204" pitchFamily="49" charset="0"/>
            </a:endParaRPr>
          </a:p>
          <a:p>
            <a:r>
              <a:rPr lang="tr-TR" b="1" dirty="0">
                <a:latin typeface="Lucida Sans Typewriter" panose="020B0509030504030204" pitchFamily="49" charset="0"/>
              </a:rPr>
              <a:t>Sarı Irmak</a:t>
            </a:r>
          </a:p>
          <a:p>
            <a:r>
              <a:rPr lang="tr-TR" b="1" dirty="0">
                <a:latin typeface="Lucida Sans Typewriter" panose="020B0509030504030204" pitchFamily="49" charset="0"/>
              </a:rPr>
              <a:t>Kızıl Irmak</a:t>
            </a:r>
          </a:p>
          <a:p>
            <a:r>
              <a:rPr lang="tr-TR" b="1" dirty="0">
                <a:latin typeface="Lucida Sans Typewriter" panose="020B0509030504030204" pitchFamily="49" charset="0"/>
              </a:rPr>
              <a:t>Don</a:t>
            </a:r>
          </a:p>
          <a:p>
            <a:endParaRPr lang="en-US" b="1" dirty="0">
              <a:latin typeface="Lucida Sans Typewriter" panose="020B0509030504030204" pitchFamily="49" charset="0"/>
            </a:endParaRPr>
          </a:p>
        </p:txBody>
      </p:sp>
    </p:spTree>
    <p:extLst>
      <p:ext uri="{BB962C8B-B14F-4D97-AF65-F5344CB8AC3E}">
        <p14:creationId xmlns:p14="http://schemas.microsoft.com/office/powerpoint/2010/main" val="268407798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0"/>
            <a:ext cx="8229600" cy="980728"/>
          </a:xfrm>
        </p:spPr>
        <p:txBody>
          <a:bodyPr/>
          <a:lstStyle/>
          <a:p>
            <a:r>
              <a:rPr lang="tr-TR" dirty="0" smtClean="0"/>
              <a:t>Nehirler 2 (30)</a:t>
            </a:r>
            <a:endParaRPr lang="tr-TR" dirty="0"/>
          </a:p>
        </p:txBody>
      </p:sp>
      <p:sp>
        <p:nvSpPr>
          <p:cNvPr id="3" name="İçerik Yer Tutucusu 2"/>
          <p:cNvSpPr>
            <a:spLocks noGrp="1"/>
          </p:cNvSpPr>
          <p:nvPr>
            <p:ph idx="1"/>
          </p:nvPr>
        </p:nvSpPr>
        <p:spPr>
          <a:xfrm>
            <a:off x="457200" y="1268760"/>
            <a:ext cx="8229600" cy="5400600"/>
          </a:xfrm>
        </p:spPr>
        <p:txBody>
          <a:bodyPr>
            <a:normAutofit fontScale="70000" lnSpcReduction="20000"/>
          </a:bodyPr>
          <a:lstStyle/>
          <a:p>
            <a:r>
              <a:rPr lang="tr-TR" b="1" dirty="0" err="1">
                <a:latin typeface="Lucida Sans Typewriter" panose="020B0509030504030204" pitchFamily="49" charset="0"/>
              </a:rPr>
              <a:t>Dinyeper</a:t>
            </a:r>
            <a:endParaRPr lang="tr-TR" b="1" dirty="0">
              <a:latin typeface="Lucida Sans Typewriter" panose="020B0509030504030204" pitchFamily="49" charset="0"/>
            </a:endParaRPr>
          </a:p>
          <a:p>
            <a:r>
              <a:rPr lang="tr-TR" b="1" dirty="0" err="1">
                <a:latin typeface="Lucida Sans Typewriter" panose="020B0509030504030204" pitchFamily="49" charset="0"/>
              </a:rPr>
              <a:t>Dinyester</a:t>
            </a:r>
            <a:endParaRPr lang="tr-TR" b="1" dirty="0">
              <a:latin typeface="Lucida Sans Typewriter" panose="020B0509030504030204" pitchFamily="49" charset="0"/>
            </a:endParaRPr>
          </a:p>
          <a:p>
            <a:r>
              <a:rPr lang="tr-TR" b="1" dirty="0">
                <a:latin typeface="Lucida Sans Typewriter" panose="020B0509030504030204" pitchFamily="49" charset="0"/>
              </a:rPr>
              <a:t>Tuna</a:t>
            </a:r>
          </a:p>
          <a:p>
            <a:r>
              <a:rPr lang="tr-TR" b="1" dirty="0">
                <a:latin typeface="Lucida Sans Typewriter" panose="020B0509030504030204" pitchFamily="49" charset="0"/>
              </a:rPr>
              <a:t>İdil</a:t>
            </a:r>
          </a:p>
          <a:p>
            <a:r>
              <a:rPr lang="tr-TR" b="1" dirty="0">
                <a:latin typeface="Lucida Sans Typewriter" panose="020B0509030504030204" pitchFamily="49" charset="0"/>
              </a:rPr>
              <a:t>Dicle</a:t>
            </a:r>
          </a:p>
          <a:p>
            <a:r>
              <a:rPr lang="tr-TR" b="1" dirty="0">
                <a:latin typeface="Lucida Sans Typewriter" panose="020B0509030504030204" pitchFamily="49" charset="0"/>
              </a:rPr>
              <a:t>Fırat</a:t>
            </a:r>
            <a:br>
              <a:rPr lang="tr-TR" b="1" dirty="0">
                <a:latin typeface="Lucida Sans Typewriter" panose="020B0509030504030204" pitchFamily="49" charset="0"/>
              </a:rPr>
            </a:br>
            <a:r>
              <a:rPr lang="tr-TR" b="1" dirty="0">
                <a:latin typeface="Lucida Sans Typewriter" panose="020B0509030504030204" pitchFamily="49" charset="0"/>
              </a:rPr>
              <a:t>Nil </a:t>
            </a:r>
          </a:p>
          <a:p>
            <a:r>
              <a:rPr lang="tr-TR" b="1" dirty="0" err="1">
                <a:latin typeface="Lucida Sans Typewriter" panose="020B0509030504030204" pitchFamily="49" charset="0"/>
              </a:rPr>
              <a:t>MaveraünNehir</a:t>
            </a:r>
            <a:endParaRPr lang="tr-TR" b="1" dirty="0">
              <a:latin typeface="Lucida Sans Typewriter" panose="020B0509030504030204" pitchFamily="49" charset="0"/>
            </a:endParaRPr>
          </a:p>
          <a:p>
            <a:r>
              <a:rPr lang="tr-TR" b="1" dirty="0">
                <a:latin typeface="Lucida Sans Typewriter" panose="020B0509030504030204" pitchFamily="49" charset="0"/>
              </a:rPr>
              <a:t>Seyhun </a:t>
            </a:r>
          </a:p>
          <a:p>
            <a:r>
              <a:rPr lang="tr-TR" b="1" dirty="0">
                <a:latin typeface="Lucida Sans Typewriter" panose="020B0509030504030204" pitchFamily="49" charset="0"/>
              </a:rPr>
              <a:t>Ceyhun</a:t>
            </a:r>
          </a:p>
          <a:p>
            <a:r>
              <a:rPr lang="tr-TR" b="1" dirty="0" err="1">
                <a:latin typeface="Lucida Sans Typewriter" panose="020B0509030504030204" pitchFamily="49" charset="0"/>
              </a:rPr>
              <a:t>Sirderya</a:t>
            </a:r>
            <a:endParaRPr lang="tr-TR" b="1" dirty="0">
              <a:latin typeface="Lucida Sans Typewriter" panose="020B0509030504030204" pitchFamily="49" charset="0"/>
            </a:endParaRPr>
          </a:p>
          <a:p>
            <a:r>
              <a:rPr lang="tr-TR" b="1" dirty="0" err="1">
                <a:latin typeface="Lucida Sans Typewriter" panose="020B0509030504030204" pitchFamily="49" charset="0"/>
              </a:rPr>
              <a:t>Amuderya</a:t>
            </a:r>
            <a:r>
              <a:rPr lang="tr-TR" b="1" dirty="0">
                <a:latin typeface="Lucida Sans Typewriter" panose="020B0509030504030204" pitchFamily="49" charset="0"/>
              </a:rPr>
              <a:t> </a:t>
            </a:r>
            <a:endParaRPr lang="tr-TR" b="1" dirty="0" smtClean="0">
              <a:latin typeface="Lucida Sans Typewriter" panose="020B0509030504030204" pitchFamily="49" charset="0"/>
            </a:endParaRPr>
          </a:p>
          <a:p>
            <a:r>
              <a:rPr lang="tr-TR" b="1" dirty="0" smtClean="0">
                <a:latin typeface="Lucida Sans Typewriter" panose="020B0509030504030204" pitchFamily="49" charset="0"/>
              </a:rPr>
              <a:t>Meriç</a:t>
            </a:r>
          </a:p>
          <a:p>
            <a:r>
              <a:rPr lang="tr-TR" b="1" dirty="0" smtClean="0">
                <a:latin typeface="Lucida Sans Typewriter" panose="020B0509030504030204" pitchFamily="49" charset="0"/>
              </a:rPr>
              <a:t>Tunca</a:t>
            </a:r>
          </a:p>
          <a:p>
            <a:r>
              <a:rPr lang="tr-TR" b="1" dirty="0" smtClean="0">
                <a:latin typeface="Lucida Sans Typewriter" panose="020B0509030504030204" pitchFamily="49" charset="0"/>
              </a:rPr>
              <a:t>Arda </a:t>
            </a:r>
            <a:r>
              <a:rPr lang="tr-TR" b="1" dirty="0">
                <a:latin typeface="Lucida Sans Typewriter" panose="020B0509030504030204" pitchFamily="49" charset="0"/>
              </a:rPr>
              <a:t/>
            </a:r>
            <a:br>
              <a:rPr lang="tr-TR" b="1" dirty="0">
                <a:latin typeface="Lucida Sans Typewriter" panose="020B0509030504030204" pitchFamily="49" charset="0"/>
              </a:rPr>
            </a:br>
            <a:r>
              <a:rPr lang="tr-TR" dirty="0"/>
              <a:t> </a:t>
            </a:r>
          </a:p>
          <a:p>
            <a:endParaRPr lang="tr-TR" dirty="0"/>
          </a:p>
        </p:txBody>
      </p:sp>
    </p:spTree>
    <p:extLst>
      <p:ext uri="{BB962C8B-B14F-4D97-AF65-F5344CB8AC3E}">
        <p14:creationId xmlns:p14="http://schemas.microsoft.com/office/powerpoint/2010/main" val="5158721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b="1" dirty="0"/>
              <a:t>Asya'nın Yaşam Damarları: Nehirleri</a:t>
            </a:r>
            <a:br>
              <a:rPr lang="tr-TR" b="1" dirty="0"/>
            </a:br>
            <a:endParaRPr lang="tr-TR" dirty="0"/>
          </a:p>
        </p:txBody>
      </p:sp>
      <p:sp>
        <p:nvSpPr>
          <p:cNvPr id="3" name="İçerik Yer Tutucusu 2"/>
          <p:cNvSpPr>
            <a:spLocks noGrp="1"/>
          </p:cNvSpPr>
          <p:nvPr>
            <p:ph idx="1"/>
          </p:nvPr>
        </p:nvSpPr>
        <p:spPr/>
        <p:txBody>
          <a:bodyPr>
            <a:normAutofit fontScale="92500" lnSpcReduction="10000"/>
          </a:bodyPr>
          <a:lstStyle/>
          <a:p>
            <a:pPr marL="0" indent="0">
              <a:buNone/>
            </a:pPr>
            <a:r>
              <a:rPr lang="tr-TR" dirty="0" smtClean="0"/>
              <a:t>Asya </a:t>
            </a:r>
            <a:r>
              <a:rPr lang="tr-TR" dirty="0"/>
              <a:t>kıtası, dünyanın en büyük ve en kalabalık kıtası olmasıyla birlikte, aynı zamanda dünyanın en uzun ve en önemli nehirlerine de ev sahipliği yapmaktadır. </a:t>
            </a:r>
            <a:endParaRPr lang="tr-TR" dirty="0" smtClean="0"/>
          </a:p>
          <a:p>
            <a:pPr marL="0" indent="0">
              <a:buNone/>
            </a:pPr>
            <a:endParaRPr lang="tr-TR" dirty="0" smtClean="0"/>
          </a:p>
          <a:p>
            <a:pPr marL="0" indent="0">
              <a:buNone/>
            </a:pPr>
            <a:r>
              <a:rPr lang="tr-TR" dirty="0" smtClean="0"/>
              <a:t>Bu </a:t>
            </a:r>
            <a:r>
              <a:rPr lang="tr-TR" dirty="0"/>
              <a:t>nehirler, sadece kıtanın coğrafyasını şekillendirmekle kalmaz, aynı zamanda milyonlarca insanın hayatında da önemli bir rol oynarlar. Tarım, ulaşım, enerji üretimi ve günlük yaşam gibi birçok alanda nehirlerin önemi büyüktür.</a:t>
            </a:r>
          </a:p>
          <a:p>
            <a:endParaRPr lang="tr-TR" dirty="0"/>
          </a:p>
        </p:txBody>
      </p:sp>
    </p:spTree>
    <p:extLst>
      <p:ext uri="{BB962C8B-B14F-4D97-AF65-F5344CB8AC3E}">
        <p14:creationId xmlns:p14="http://schemas.microsoft.com/office/powerpoint/2010/main" val="25303602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Bozkır Kuşağı ve Tarım Kuşağı</a:t>
            </a:r>
            <a:endParaRPr lang="en-US"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628800"/>
            <a:ext cx="8784976" cy="4968552"/>
          </a:xfrm>
        </p:spPr>
      </p:pic>
    </p:spTree>
    <p:extLst>
      <p:ext uri="{BB962C8B-B14F-4D97-AF65-F5344CB8AC3E}">
        <p14:creationId xmlns:p14="http://schemas.microsoft.com/office/powerpoint/2010/main" val="151489561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t>Nehirlerde Taşımacılık</a:t>
            </a:r>
            <a:endParaRPr lang="tr-TR" b="1" dirty="0"/>
          </a:p>
        </p:txBody>
      </p:sp>
      <p:sp>
        <p:nvSpPr>
          <p:cNvPr id="3" name="İçerik Yer Tutucusu 2"/>
          <p:cNvSpPr>
            <a:spLocks noGrp="1"/>
          </p:cNvSpPr>
          <p:nvPr>
            <p:ph idx="1"/>
          </p:nvPr>
        </p:nvSpPr>
        <p:spPr/>
        <p:txBody>
          <a:bodyPr/>
          <a:lstStyle/>
          <a:p>
            <a:r>
              <a:rPr lang="tr-TR" dirty="0" smtClean="0"/>
              <a:t>Tuna (Avrupa), </a:t>
            </a:r>
          </a:p>
          <a:p>
            <a:r>
              <a:rPr lang="tr-TR" dirty="0" smtClean="0"/>
              <a:t>İdil (Rusya, Asya), </a:t>
            </a:r>
          </a:p>
          <a:p>
            <a:r>
              <a:rPr lang="tr-TR" dirty="0" err="1" smtClean="0"/>
              <a:t>Maveraünnehir</a:t>
            </a:r>
            <a:r>
              <a:rPr lang="tr-TR" dirty="0" smtClean="0"/>
              <a:t> (Türkistan, Asya), </a:t>
            </a:r>
          </a:p>
          <a:p>
            <a:r>
              <a:rPr lang="tr-TR" dirty="0" smtClean="0"/>
              <a:t>Nil (Mısır, Afrika)</a:t>
            </a:r>
          </a:p>
          <a:p>
            <a:pPr marL="0" indent="0">
              <a:buNone/>
            </a:pPr>
            <a:r>
              <a:rPr lang="tr-TR" dirty="0" smtClean="0"/>
              <a:t>gibi nehirlerde taşımacılık yapılırken Türkiye nehirleri bu konuda imkanlar sunamamaktadır.  </a:t>
            </a:r>
            <a:endParaRPr lang="tr-TR" dirty="0"/>
          </a:p>
        </p:txBody>
      </p:sp>
    </p:spTree>
    <p:extLst>
      <p:ext uri="{BB962C8B-B14F-4D97-AF65-F5344CB8AC3E}">
        <p14:creationId xmlns:p14="http://schemas.microsoft.com/office/powerpoint/2010/main" val="222267906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Asya ve Küçük Asya Nehirleri</a:t>
            </a:r>
            <a:endParaRPr lang="tr-TR" dirty="0"/>
          </a:p>
        </p:txBody>
      </p:sp>
      <p:sp>
        <p:nvSpPr>
          <p:cNvPr id="3" name="İçerik Yer Tutucusu 2"/>
          <p:cNvSpPr>
            <a:spLocks noGrp="1"/>
          </p:cNvSpPr>
          <p:nvPr>
            <p:ph idx="1"/>
          </p:nvPr>
        </p:nvSpPr>
        <p:spPr/>
        <p:txBody>
          <a:bodyPr>
            <a:noAutofit/>
          </a:bodyPr>
          <a:lstStyle/>
          <a:p>
            <a:pPr marL="0" indent="0">
              <a:buNone/>
            </a:pPr>
            <a:r>
              <a:rPr lang="tr-TR" sz="1400" dirty="0"/>
              <a:t>Asya'daki ve Türkiye'deki nehirlerin ulaşım ve taşımacılık açısından birbirlerinden farklılık göstermesinin başlıca nedenleri coğrafi, iklimsel ve tarihsel faktörlerdir. Bu farklılıkları şu başlıklar altında değerlendirebiliriz</a:t>
            </a:r>
            <a:r>
              <a:rPr lang="tr-TR" sz="1400" dirty="0" smtClean="0"/>
              <a:t>:</a:t>
            </a:r>
          </a:p>
          <a:p>
            <a:pPr marL="0" indent="0">
              <a:buNone/>
            </a:pPr>
            <a:endParaRPr lang="tr-TR" sz="1400" dirty="0"/>
          </a:p>
          <a:p>
            <a:pPr marL="0" indent="0">
              <a:buNone/>
            </a:pPr>
            <a:r>
              <a:rPr lang="tr-TR" sz="1400" b="1" dirty="0"/>
              <a:t>1. Nehirlerin Uzunluğu ve Debisi:</a:t>
            </a:r>
            <a:endParaRPr lang="tr-TR" sz="1400" dirty="0"/>
          </a:p>
          <a:p>
            <a:pPr marL="0" lvl="0" indent="0">
              <a:buNone/>
            </a:pPr>
            <a:r>
              <a:rPr lang="tr-TR" sz="1400" b="1" dirty="0"/>
              <a:t>Asya:</a:t>
            </a:r>
            <a:r>
              <a:rPr lang="tr-TR" sz="1400" dirty="0"/>
              <a:t> Asya'da dünyanın en uzun ve debisi en yüksek nehirleri yer alır (</a:t>
            </a:r>
            <a:r>
              <a:rPr lang="tr-TR" sz="1400" dirty="0" err="1"/>
              <a:t>Amur</a:t>
            </a:r>
            <a:r>
              <a:rPr lang="tr-TR" sz="1400" dirty="0"/>
              <a:t>, </a:t>
            </a:r>
            <a:r>
              <a:rPr lang="tr-TR" sz="1400" dirty="0" err="1"/>
              <a:t>Yangtze</a:t>
            </a:r>
            <a:r>
              <a:rPr lang="tr-TR" sz="1400" dirty="0"/>
              <a:t>, </a:t>
            </a:r>
            <a:r>
              <a:rPr lang="tr-TR" sz="1400" dirty="0" err="1"/>
              <a:t>Mekong</a:t>
            </a:r>
            <a:r>
              <a:rPr lang="tr-TR" sz="1400" dirty="0"/>
              <a:t> vb.). Bu nehirler, büyük tonajlı gemilerin seyredebileceği derin ve geniş suyollarına sahiptir.</a:t>
            </a:r>
          </a:p>
          <a:p>
            <a:pPr marL="0" lvl="0" indent="0">
              <a:buNone/>
            </a:pPr>
            <a:r>
              <a:rPr lang="tr-TR" sz="1400" b="1" dirty="0"/>
              <a:t>Türkiye:</a:t>
            </a:r>
            <a:r>
              <a:rPr lang="tr-TR" sz="1400" dirty="0"/>
              <a:t> Türkiye'deki nehirler genellikle daha kısa ve debisi daha düşüktür. Bu durum, nehirlerin büyük gemiler için uygun olmamasına ve daha çok küçük teknelerle yerel taşımacılığa hizmet etmesine neden olur</a:t>
            </a:r>
            <a:r>
              <a:rPr lang="tr-TR" sz="1400" dirty="0" smtClean="0"/>
              <a:t>.</a:t>
            </a:r>
          </a:p>
          <a:p>
            <a:pPr marL="0" lvl="0" indent="0">
              <a:buNone/>
            </a:pPr>
            <a:endParaRPr lang="tr-TR" sz="1400" dirty="0"/>
          </a:p>
          <a:p>
            <a:pPr marL="0" indent="0">
              <a:buNone/>
            </a:pPr>
            <a:r>
              <a:rPr lang="tr-TR" sz="1400" b="1" dirty="0"/>
              <a:t>2. Nehirlerin Seyir Kabiliyeti:</a:t>
            </a:r>
            <a:endParaRPr lang="tr-TR" sz="1400" dirty="0"/>
          </a:p>
          <a:p>
            <a:pPr marL="0" lvl="0" indent="0">
              <a:buNone/>
            </a:pPr>
            <a:r>
              <a:rPr lang="tr-TR" sz="1400" b="1" dirty="0"/>
              <a:t>Asya:</a:t>
            </a:r>
            <a:r>
              <a:rPr lang="tr-TR" sz="1400" dirty="0"/>
              <a:t> Asya'daki büyük nehirler, yıl boyunca düzenli bir debisi olduğu için yılın her mevsiminde ulaşım için kullanılabilir. Ancak, muson yağışları gibi mevsimsel etkiler, su seviyesinde önemli değişikliklere neden olabilir.</a:t>
            </a:r>
          </a:p>
          <a:p>
            <a:pPr marL="0" lvl="0" indent="0">
              <a:buNone/>
            </a:pPr>
            <a:r>
              <a:rPr lang="tr-TR" sz="1400" b="1" dirty="0"/>
              <a:t>Türkiye:</a:t>
            </a:r>
            <a:r>
              <a:rPr lang="tr-TR" sz="1400" dirty="0"/>
              <a:t> Türkiye'deki nehirlerin debisi, yağışlara bağlı olarak mevsimsel olarak büyük farklılıklar gösterir. Yaz aylarında su seviyesi düşerek bazı bölgelerde seyrüseferi zorlaştırır, hatta bazı nehirler tamamen kuruyabilir</a:t>
            </a:r>
            <a:r>
              <a:rPr lang="tr-TR" sz="1400" dirty="0" smtClean="0"/>
              <a:t>.</a:t>
            </a:r>
          </a:p>
          <a:p>
            <a:pPr marL="0" lvl="0" indent="0">
              <a:buNone/>
            </a:pPr>
            <a:endParaRPr lang="tr-TR" sz="1400" dirty="0"/>
          </a:p>
          <a:p>
            <a:pPr marL="0" indent="0">
              <a:buNone/>
            </a:pPr>
            <a:r>
              <a:rPr lang="tr-TR" sz="1400" b="1" dirty="0"/>
              <a:t>3. Nehirlerin </a:t>
            </a:r>
            <a:r>
              <a:rPr lang="tr-TR" sz="1400" b="1" dirty="0" err="1"/>
              <a:t>Topoğrafik</a:t>
            </a:r>
            <a:r>
              <a:rPr lang="tr-TR" sz="1400" b="1" dirty="0"/>
              <a:t> Özellikleri:</a:t>
            </a:r>
            <a:endParaRPr lang="tr-TR" sz="1400" dirty="0"/>
          </a:p>
          <a:p>
            <a:pPr marL="0" lvl="0" indent="0">
              <a:buNone/>
            </a:pPr>
            <a:r>
              <a:rPr lang="tr-TR" sz="1400" b="1" dirty="0"/>
              <a:t>Asya:</a:t>
            </a:r>
            <a:r>
              <a:rPr lang="tr-TR" sz="1400" dirty="0"/>
              <a:t> Asya'daki nehirler genellikle düz ovalardan geçer ve seyirleri daha kolaydır. Bu durum, büyük gemilerin rahatlıkla seyredebileceği geniş su yollarının oluşmasına olanak tanır.</a:t>
            </a:r>
          </a:p>
          <a:p>
            <a:pPr marL="0" lvl="0" indent="0">
              <a:buNone/>
            </a:pPr>
            <a:r>
              <a:rPr lang="tr-TR" sz="1400" b="1" dirty="0"/>
              <a:t>Türkiye:</a:t>
            </a:r>
            <a:r>
              <a:rPr lang="tr-TR" sz="1400" dirty="0"/>
              <a:t> Türkiye'deki nehirler daha dağlık bölgelerden geçer ve genellikle hızlı akarlar. Bu durum, nehirlerin seyir kabiliyetini azaltır ve su yollarının daha dar ve sığ olmasına neden olur.</a:t>
            </a:r>
          </a:p>
          <a:p>
            <a:endParaRPr lang="tr-TR" sz="1400" dirty="0"/>
          </a:p>
        </p:txBody>
      </p:sp>
    </p:spTree>
    <p:extLst>
      <p:ext uri="{BB962C8B-B14F-4D97-AF65-F5344CB8AC3E}">
        <p14:creationId xmlns:p14="http://schemas.microsoft.com/office/powerpoint/2010/main" val="182158136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Asya ve Küçük Asya Nehirleri</a:t>
            </a:r>
          </a:p>
        </p:txBody>
      </p:sp>
      <p:sp>
        <p:nvSpPr>
          <p:cNvPr id="3" name="İçerik Yer Tutucusu 2"/>
          <p:cNvSpPr>
            <a:spLocks noGrp="1"/>
          </p:cNvSpPr>
          <p:nvPr>
            <p:ph idx="1"/>
          </p:nvPr>
        </p:nvSpPr>
        <p:spPr>
          <a:xfrm>
            <a:off x="457200" y="1600200"/>
            <a:ext cx="8229600" cy="4853136"/>
          </a:xfrm>
        </p:spPr>
        <p:txBody>
          <a:bodyPr>
            <a:normAutofit fontScale="55000" lnSpcReduction="20000"/>
          </a:bodyPr>
          <a:lstStyle/>
          <a:p>
            <a:pPr marL="0" indent="0">
              <a:buNone/>
            </a:pPr>
            <a:r>
              <a:rPr lang="tr-TR" b="1" dirty="0"/>
              <a:t>4. Tarihsel ve Ekonomik Faktörler:</a:t>
            </a:r>
            <a:endParaRPr lang="tr-TR" dirty="0"/>
          </a:p>
          <a:p>
            <a:pPr marL="0" lvl="0" indent="0">
              <a:buNone/>
            </a:pPr>
            <a:r>
              <a:rPr lang="tr-TR" b="1" dirty="0"/>
              <a:t>Asya:</a:t>
            </a:r>
            <a:r>
              <a:rPr lang="tr-TR" dirty="0"/>
              <a:t> Asya'daki büyük nehirler, tarih boyunca medeniyetlerin beşiği olmuş ve ulaşımın temelini oluşturmuştur. Bu nedenle, nehirler üzerindeki ulaşım altyapısı daha gelişmiştir.</a:t>
            </a:r>
          </a:p>
          <a:p>
            <a:pPr marL="0" lvl="0" indent="0">
              <a:buNone/>
            </a:pPr>
            <a:r>
              <a:rPr lang="tr-TR" b="1" dirty="0"/>
              <a:t>Türkiye:</a:t>
            </a:r>
            <a:r>
              <a:rPr lang="tr-TR" dirty="0"/>
              <a:t> Türkiye'de nehirler tarih boyunca ulaşımın yanı sıra sulama ve enerji üretimi gibi farklı amaçlarla da kullanılmıştır. Ancak, karayolu ve demiryolu gibi alternatif ulaşım imkanlarının gelişmesiyle birlikte nehirlerin ulaşımdaki önemi azalmıştır</a:t>
            </a:r>
            <a:r>
              <a:rPr lang="tr-TR" dirty="0" smtClean="0"/>
              <a:t>.</a:t>
            </a:r>
          </a:p>
          <a:p>
            <a:pPr marL="0" lvl="0" indent="0">
              <a:buNone/>
            </a:pPr>
            <a:endParaRPr lang="tr-TR" dirty="0"/>
          </a:p>
          <a:p>
            <a:pPr marL="0" indent="0">
              <a:buNone/>
            </a:pPr>
            <a:r>
              <a:rPr lang="tr-TR" b="1" dirty="0"/>
              <a:t>5. Ulaşım Türleri:</a:t>
            </a:r>
            <a:endParaRPr lang="tr-TR" dirty="0"/>
          </a:p>
          <a:p>
            <a:pPr marL="0" lvl="0" indent="0">
              <a:buNone/>
            </a:pPr>
            <a:r>
              <a:rPr lang="tr-TR" b="1" dirty="0"/>
              <a:t>Asya:</a:t>
            </a:r>
            <a:r>
              <a:rPr lang="tr-TR" dirty="0"/>
              <a:t> Asya'daki büyük nehirlerde konteyner gemileri, yük gemileri, yolcu gemileri gibi farklı türde gemilerle uzun mesafeli taşımacılık yapılmaktadır.</a:t>
            </a:r>
          </a:p>
          <a:p>
            <a:pPr marL="0" lvl="0" indent="0">
              <a:buNone/>
            </a:pPr>
            <a:r>
              <a:rPr lang="tr-TR" b="1" dirty="0"/>
              <a:t>Türkiye:</a:t>
            </a:r>
            <a:r>
              <a:rPr lang="tr-TR" dirty="0"/>
              <a:t> Türkiye'deki nehirlerde genellikle küçük teknelerle kısa mesafeli yolcu ve yük taşımacılığı yapılmaktadır</a:t>
            </a:r>
            <a:r>
              <a:rPr lang="tr-TR" dirty="0" smtClean="0"/>
              <a:t>.</a:t>
            </a:r>
          </a:p>
          <a:p>
            <a:pPr marL="0" lvl="0" indent="0">
              <a:buNone/>
            </a:pPr>
            <a:endParaRPr lang="tr-TR" dirty="0"/>
          </a:p>
          <a:p>
            <a:pPr marL="0" indent="0">
              <a:buNone/>
            </a:pPr>
            <a:r>
              <a:rPr lang="tr-TR" b="1" dirty="0"/>
              <a:t>Sonuç olarak,</a:t>
            </a:r>
            <a:r>
              <a:rPr lang="tr-TR" dirty="0"/>
              <a:t> Asya'daki nehirler, büyük boyutları, düzenli debiye sahip olmaları ve düz ovalardan geçmeleri sayesinde ulaşım ve taşımacılık için daha elverişlidir. Türkiye'deki nehirler ise daha küçük boyutlu, debileri mevsimlere göre değişken ve dağlık bölgelerden geçtikleri için ulaşım açısından daha sınırlı imkanlar sunar.</a:t>
            </a:r>
          </a:p>
          <a:p>
            <a:pPr marL="0" indent="0">
              <a:buNone/>
            </a:pPr>
            <a:r>
              <a:rPr lang="tr-TR" dirty="0"/>
              <a:t> </a:t>
            </a:r>
          </a:p>
          <a:p>
            <a:endParaRPr lang="tr-TR" dirty="0"/>
          </a:p>
        </p:txBody>
      </p:sp>
    </p:spTree>
    <p:extLst>
      <p:ext uri="{BB962C8B-B14F-4D97-AF65-F5344CB8AC3E}">
        <p14:creationId xmlns:p14="http://schemas.microsoft.com/office/powerpoint/2010/main" val="53728897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922114"/>
          </a:xfrm>
        </p:spPr>
        <p:txBody>
          <a:bodyPr/>
          <a:lstStyle/>
          <a:p>
            <a:r>
              <a:rPr lang="tr-TR" dirty="0" err="1" smtClean="0"/>
              <a:t>Bellibaşlı</a:t>
            </a:r>
            <a:r>
              <a:rPr lang="tr-TR" dirty="0" smtClean="0"/>
              <a:t> Nehirler</a:t>
            </a:r>
            <a:endParaRPr lang="tr-TR"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520" y="1124744"/>
            <a:ext cx="9252519" cy="5832648"/>
          </a:xfrm>
        </p:spPr>
      </p:pic>
    </p:spTree>
    <p:extLst>
      <p:ext uri="{BB962C8B-B14F-4D97-AF65-F5344CB8AC3E}">
        <p14:creationId xmlns:p14="http://schemas.microsoft.com/office/powerpoint/2010/main" val="304906476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en-US"/>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1484784"/>
            <a:ext cx="8784976" cy="5184576"/>
          </a:xfrm>
        </p:spPr>
      </p:pic>
    </p:spTree>
    <p:extLst>
      <p:ext uri="{BB962C8B-B14F-4D97-AF65-F5344CB8AC3E}">
        <p14:creationId xmlns:p14="http://schemas.microsoft.com/office/powerpoint/2010/main" val="208382531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t>Yenisey</a:t>
            </a:r>
            <a:r>
              <a:rPr lang="tr-TR" dirty="0" smtClean="0"/>
              <a:t> Irmağı, Rusya</a:t>
            </a:r>
            <a:endParaRPr lang="en-US"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8" y="1484784"/>
            <a:ext cx="8208912" cy="5256584"/>
          </a:xfrm>
        </p:spPr>
      </p:pic>
    </p:spTree>
    <p:extLst>
      <p:ext uri="{BB962C8B-B14F-4D97-AF65-F5344CB8AC3E}">
        <p14:creationId xmlns:p14="http://schemas.microsoft.com/office/powerpoint/2010/main" val="194376038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16632"/>
            <a:ext cx="8229600" cy="1008112"/>
          </a:xfrm>
        </p:spPr>
        <p:txBody>
          <a:bodyPr>
            <a:normAutofit fontScale="90000"/>
          </a:bodyPr>
          <a:lstStyle/>
          <a:p>
            <a:r>
              <a:rPr lang="tr-TR" dirty="0" smtClean="0"/>
              <a:t/>
            </a:r>
            <a:br>
              <a:rPr lang="tr-TR" dirty="0" smtClean="0"/>
            </a:br>
            <a:r>
              <a:rPr lang="tr-TR" dirty="0" smtClean="0"/>
              <a:t/>
            </a:r>
            <a:br>
              <a:rPr lang="tr-TR" dirty="0" smtClean="0"/>
            </a:br>
            <a:r>
              <a:rPr lang="en-US" dirty="0" smtClean="0"/>
              <a:t>Tuna </a:t>
            </a:r>
            <a:r>
              <a:rPr lang="tr-TR" dirty="0" smtClean="0"/>
              <a:t>B</a:t>
            </a:r>
            <a:r>
              <a:rPr lang="en-US" dirty="0" err="1" smtClean="0"/>
              <a:t>oyu</a:t>
            </a:r>
            <a:r>
              <a:rPr lang="en-US" dirty="0" smtClean="0"/>
              <a:t> </a:t>
            </a:r>
            <a:r>
              <a:rPr lang="tr-TR" dirty="0" smtClean="0"/>
              <a:t>Ş</a:t>
            </a:r>
            <a:r>
              <a:rPr lang="en-US" dirty="0" err="1" smtClean="0"/>
              <a:t>ehirleri</a:t>
            </a:r>
            <a:r>
              <a:rPr lang="tr-TR" dirty="0"/>
              <a:t/>
            </a:r>
            <a:br>
              <a:rPr lang="tr-TR" dirty="0"/>
            </a:br>
            <a:r>
              <a:rPr lang="tr-TR" sz="1600" dirty="0">
                <a:hlinkClick r:id="rId2"/>
              </a:rPr>
              <a:t>http://</a:t>
            </a:r>
            <a:r>
              <a:rPr lang="tr-TR" sz="1600" dirty="0" smtClean="0">
                <a:hlinkClick r:id="rId2"/>
              </a:rPr>
              <a:t>www.balkanpazar.org/tuna_tura/en_schiffsreise.html</a:t>
            </a:r>
            <a:r>
              <a:rPr lang="tr-TR" sz="1600" dirty="0" smtClean="0"/>
              <a:t/>
            </a:r>
            <a:br>
              <a:rPr lang="tr-TR" sz="1600" dirty="0" smtClean="0"/>
            </a:br>
            <a:r>
              <a:rPr lang="en-US" dirty="0" smtClean="0"/>
              <a:t/>
            </a:r>
            <a:br>
              <a:rPr lang="en-US" dirty="0" smtClean="0"/>
            </a:br>
            <a:endParaRPr lang="en-US" dirty="0"/>
          </a:p>
        </p:txBody>
      </p:sp>
      <p:pic>
        <p:nvPicPr>
          <p:cNvPr id="37" name="Resim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8000" y="7121700"/>
            <a:ext cx="3048000" cy="2514600"/>
          </a:xfrm>
          <a:prstGeom prst="rect">
            <a:avLst/>
          </a:prstGeom>
        </p:spPr>
      </p:pic>
      <p:pic>
        <p:nvPicPr>
          <p:cNvPr id="38" name="Resim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000" y="7586025"/>
            <a:ext cx="3810000" cy="1885950"/>
          </a:xfrm>
          <a:prstGeom prst="rect">
            <a:avLst/>
          </a:prstGeom>
        </p:spPr>
      </p:pic>
      <p:pic>
        <p:nvPicPr>
          <p:cNvPr id="39" name="Resim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900" y="7831275"/>
            <a:ext cx="3124200" cy="1695450"/>
          </a:xfrm>
          <a:prstGeom prst="rect">
            <a:avLst/>
          </a:prstGeom>
        </p:spPr>
      </p:pic>
      <p:pic>
        <p:nvPicPr>
          <p:cNvPr id="40" name="Resim 3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7000" y="6924000"/>
            <a:ext cx="3810000" cy="3810000"/>
          </a:xfrm>
          <a:prstGeom prst="rect">
            <a:avLst/>
          </a:prstGeom>
        </p:spPr>
      </p:pic>
      <p:pic>
        <p:nvPicPr>
          <p:cNvPr id="41" name="Resim 4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17000" y="7712175"/>
            <a:ext cx="3810000" cy="2533650"/>
          </a:xfrm>
          <a:prstGeom prst="rect">
            <a:avLst/>
          </a:prstGeom>
        </p:spPr>
      </p:pic>
      <p:pic>
        <p:nvPicPr>
          <p:cNvPr id="4" name="İçerik Yer Tutucusu 3"/>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179512" y="1268761"/>
            <a:ext cx="8784976" cy="5400600"/>
          </a:xfrm>
        </p:spPr>
      </p:pic>
    </p:spTree>
    <p:extLst>
      <p:ext uri="{BB962C8B-B14F-4D97-AF65-F5344CB8AC3E}">
        <p14:creationId xmlns:p14="http://schemas.microsoft.com/office/powerpoint/2010/main" val="8847930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Tuna Boyu Şehirleri ve Denizcilik</a:t>
            </a:r>
            <a:endParaRPr lang="tr-TR" dirty="0"/>
          </a:p>
        </p:txBody>
      </p:sp>
      <p:sp>
        <p:nvSpPr>
          <p:cNvPr id="3" name="İçerik Yer Tutucusu 2"/>
          <p:cNvSpPr>
            <a:spLocks noGrp="1"/>
          </p:cNvSpPr>
          <p:nvPr>
            <p:ph idx="1"/>
          </p:nvPr>
        </p:nvSpPr>
        <p:spPr>
          <a:xfrm>
            <a:off x="457200" y="1600200"/>
            <a:ext cx="8229600" cy="4853136"/>
          </a:xfrm>
        </p:spPr>
        <p:txBody>
          <a:bodyPr>
            <a:normAutofit fontScale="92500" lnSpcReduction="20000"/>
          </a:bodyPr>
          <a:lstStyle/>
          <a:p>
            <a:pPr marL="0" indent="0">
              <a:buNone/>
            </a:pPr>
            <a:r>
              <a:rPr lang="tr-TR" dirty="0"/>
              <a:t>Rus </a:t>
            </a:r>
            <a:r>
              <a:rPr lang="tr-TR" dirty="0" err="1"/>
              <a:t>knezi</a:t>
            </a:r>
            <a:r>
              <a:rPr lang="tr-TR" dirty="0"/>
              <a:t> </a:t>
            </a:r>
            <a:r>
              <a:rPr lang="tr-TR" dirty="0" err="1"/>
              <a:t>İgor'un</a:t>
            </a:r>
            <a:r>
              <a:rPr lang="tr-TR" dirty="0"/>
              <a:t> oğlu </a:t>
            </a:r>
            <a:r>
              <a:rPr lang="tr-TR" dirty="0" err="1"/>
              <a:t>Svyatoslav</a:t>
            </a:r>
            <a:r>
              <a:rPr lang="tr-TR" dirty="0"/>
              <a:t> </a:t>
            </a:r>
            <a:r>
              <a:rPr lang="tr-TR" dirty="0" err="1"/>
              <a:t>İgoreviç</a:t>
            </a:r>
            <a:r>
              <a:rPr lang="tr-TR" dirty="0"/>
              <a:t> (945-972) 967 tarihinde Tuna Bulgarlarının üzerine askeri bir sefer yaparak onları yenilgiye uğratmış ve Tuna boyundaki 80 Bulgar şehrini işgal etmişti. Bu, Bulgarların Tuna nehrinin iki yakası boyunca çok sayıda şehirleri olduğunu göstermektedir. </a:t>
            </a:r>
            <a:endParaRPr lang="tr-TR" dirty="0" smtClean="0"/>
          </a:p>
          <a:p>
            <a:pPr marL="0" indent="0">
              <a:buNone/>
            </a:pPr>
            <a:endParaRPr lang="tr-TR" dirty="0" smtClean="0"/>
          </a:p>
          <a:p>
            <a:pPr marL="0" indent="0">
              <a:buNone/>
            </a:pPr>
            <a:r>
              <a:rPr lang="tr-TR" dirty="0" smtClean="0"/>
              <a:t>Bu </a:t>
            </a:r>
            <a:r>
              <a:rPr lang="tr-TR" dirty="0"/>
              <a:t>şehirlerdeki halk hayatlarını muhtemelen bu nehirden kazanmakta idi. Onlar balık avcılığının yanında, nehir gemiciliği yaparak, Karadeniz'e kadar uzanan Tuna Nehri boyunca ticaret yapmış olmalıydılar.</a:t>
            </a:r>
            <a:r>
              <a:rPr lang="tr-TR" b="1" dirty="0"/>
              <a:t> </a:t>
            </a:r>
            <a:endParaRPr lang="tr-TR" dirty="0"/>
          </a:p>
          <a:p>
            <a:endParaRPr lang="tr-TR" dirty="0"/>
          </a:p>
        </p:txBody>
      </p:sp>
    </p:spTree>
    <p:extLst>
      <p:ext uri="{BB962C8B-B14F-4D97-AF65-F5344CB8AC3E}">
        <p14:creationId xmlns:p14="http://schemas.microsoft.com/office/powerpoint/2010/main" val="307200633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Vardar Nehri. Makedonya, Yunanistan</a:t>
            </a:r>
            <a:endParaRPr lang="en-US"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1412776"/>
            <a:ext cx="8784976" cy="5445224"/>
          </a:xfrm>
          <a:prstGeom prst="rect">
            <a:avLst/>
          </a:prstGeom>
        </p:spPr>
      </p:pic>
    </p:spTree>
    <p:extLst>
      <p:ext uri="{BB962C8B-B14F-4D97-AF65-F5344CB8AC3E}">
        <p14:creationId xmlns:p14="http://schemas.microsoft.com/office/powerpoint/2010/main" val="21274955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850106"/>
          </a:xfrm>
        </p:spPr>
        <p:txBody>
          <a:bodyPr/>
          <a:lstStyle/>
          <a:p>
            <a:r>
              <a:rPr lang="tr-TR" dirty="0" smtClean="0"/>
              <a:t>ATÜT ?</a:t>
            </a:r>
            <a:endParaRPr lang="tr-TR" dirty="0"/>
          </a:p>
        </p:txBody>
      </p:sp>
      <p:sp>
        <p:nvSpPr>
          <p:cNvPr id="3" name="İçerik Yer Tutucusu 2"/>
          <p:cNvSpPr>
            <a:spLocks noGrp="1"/>
          </p:cNvSpPr>
          <p:nvPr>
            <p:ph idx="1"/>
          </p:nvPr>
        </p:nvSpPr>
        <p:spPr>
          <a:xfrm>
            <a:off x="457200" y="1052736"/>
            <a:ext cx="8229600" cy="5073427"/>
          </a:xfrm>
        </p:spPr>
        <p:txBody>
          <a:bodyPr>
            <a:normAutofit fontScale="55000" lnSpcReduction="20000"/>
          </a:bodyPr>
          <a:lstStyle/>
          <a:p>
            <a:pPr marL="0" indent="0">
              <a:buNone/>
            </a:pPr>
            <a:r>
              <a:rPr lang="tr-TR" b="1" dirty="0"/>
              <a:t>Asya Tipi Üretim Tarzı ve Su İlişkisi: Birliktelik ve </a:t>
            </a:r>
            <a:r>
              <a:rPr lang="tr-TR" b="1" dirty="0" smtClean="0"/>
              <a:t>Karmaşıklıklar</a:t>
            </a:r>
          </a:p>
          <a:p>
            <a:pPr marL="0" indent="0">
              <a:buNone/>
            </a:pPr>
            <a:endParaRPr lang="tr-TR" b="1" dirty="0"/>
          </a:p>
          <a:p>
            <a:pPr marL="0" indent="0">
              <a:buNone/>
            </a:pPr>
            <a:r>
              <a:rPr lang="tr-TR" b="1" dirty="0"/>
              <a:t>Asya tipi üretim tarzı</a:t>
            </a:r>
            <a:r>
              <a:rPr lang="tr-TR" dirty="0"/>
              <a:t> ile </a:t>
            </a:r>
            <a:r>
              <a:rPr lang="tr-TR" b="1" dirty="0"/>
              <a:t>su ilişkisi</a:t>
            </a:r>
            <a:r>
              <a:rPr lang="tr-TR" dirty="0"/>
              <a:t>, özellikle tarım odaklı olan Asya toplumlarında derinlemesine bir bağlantıya sahiptir. Bu bağlantı, suyun sadece bir kaynak değil, aynı zamanda toplumsal, ekonomik ve kültürel bir merkez olduğu gerçeğinden kaynaklanır</a:t>
            </a:r>
            <a:r>
              <a:rPr lang="tr-TR" dirty="0" smtClean="0"/>
              <a:t>.</a:t>
            </a:r>
          </a:p>
          <a:p>
            <a:pPr marL="0" indent="0">
              <a:buNone/>
            </a:pPr>
            <a:endParaRPr lang="tr-TR" dirty="0"/>
          </a:p>
          <a:p>
            <a:pPr marL="0" indent="0">
              <a:buNone/>
            </a:pPr>
            <a:r>
              <a:rPr lang="tr-TR" b="1" dirty="0"/>
              <a:t>Asya Tipi Üretim Tarzında Suyun </a:t>
            </a:r>
            <a:r>
              <a:rPr lang="tr-TR" b="1" dirty="0" smtClean="0"/>
              <a:t>Önemi</a:t>
            </a:r>
          </a:p>
          <a:p>
            <a:pPr marL="0" indent="0">
              <a:buNone/>
            </a:pPr>
            <a:endParaRPr lang="tr-TR" b="1" dirty="0"/>
          </a:p>
          <a:p>
            <a:pPr marL="0" indent="0">
              <a:buNone/>
            </a:pPr>
            <a:r>
              <a:rPr lang="tr-TR" b="1" dirty="0"/>
              <a:t>Tarımın Temeli:</a:t>
            </a:r>
            <a:r>
              <a:rPr lang="tr-TR" dirty="0"/>
              <a:t> Asya'da tarım, genellikle nehir vadilerinde ve sulama sistemlerinin olduğu bölgelerde yoğunlaşmıştır. Sulama sistemleri, verimliliği artırmak ve kuraklık riskini azaltmak için hayati önem taşımaktadır. Bu sistemlerin inşası ve bakımı, genellikle devlet veya topluluk tarafından organize edilir ve bu da Asya tipi üretim tarzının bir özelliği olarak görülür</a:t>
            </a:r>
            <a:r>
              <a:rPr lang="tr-TR" dirty="0" smtClean="0"/>
              <a:t>.</a:t>
            </a:r>
          </a:p>
          <a:p>
            <a:pPr marL="0" indent="0">
              <a:buNone/>
            </a:pPr>
            <a:endParaRPr lang="tr-TR" dirty="0"/>
          </a:p>
          <a:p>
            <a:pPr marL="0" indent="0">
              <a:buNone/>
            </a:pPr>
            <a:r>
              <a:rPr lang="tr-TR" b="1" dirty="0"/>
              <a:t>Toplumsal Yaşamın Merkezi:</a:t>
            </a:r>
            <a:r>
              <a:rPr lang="tr-TR" dirty="0"/>
              <a:t> Su kaynakları, birçok Asya toplumunda sosyal yaşamın merkezidir. Nehirler, göller ve sulama kanalları, insanlar için buluşma noktaları ve dinlenme alanlarıdır. Su, aynı zamanda birçok kültürde kutsal bir anlam taşır</a:t>
            </a:r>
            <a:r>
              <a:rPr lang="tr-TR" dirty="0" smtClean="0"/>
              <a:t>.</a:t>
            </a:r>
          </a:p>
          <a:p>
            <a:pPr marL="0" indent="0">
              <a:buNone/>
            </a:pPr>
            <a:endParaRPr lang="tr-TR" dirty="0"/>
          </a:p>
          <a:p>
            <a:pPr marL="0" indent="0">
              <a:buNone/>
            </a:pPr>
            <a:r>
              <a:rPr lang="tr-TR" b="1" dirty="0"/>
              <a:t>Ekonomik Temel:</a:t>
            </a:r>
            <a:r>
              <a:rPr lang="tr-TR" dirty="0"/>
              <a:t> Su, balıkçılık, ulaşım ve enerji üretimi gibi ekonomik faaliyetler için de önemli bir kaynaktır. Özellikle büyük nehirler, ticaret yolları olarak kullanılmıştır.</a:t>
            </a:r>
          </a:p>
          <a:p>
            <a:endParaRPr lang="tr-TR" dirty="0"/>
          </a:p>
        </p:txBody>
      </p:sp>
    </p:spTree>
    <p:extLst>
      <p:ext uri="{BB962C8B-B14F-4D97-AF65-F5344CB8AC3E}">
        <p14:creationId xmlns:p14="http://schemas.microsoft.com/office/powerpoint/2010/main" val="376787453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Tunca-Meriç-Arda</a:t>
            </a:r>
            <a:endParaRPr lang="en-US"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1484784"/>
            <a:ext cx="8712968" cy="5256584"/>
          </a:xfrm>
          <a:prstGeom prst="rect">
            <a:avLst/>
          </a:prstGeom>
        </p:spPr>
      </p:pic>
    </p:spTree>
    <p:extLst>
      <p:ext uri="{BB962C8B-B14F-4D97-AF65-F5344CB8AC3E}">
        <p14:creationId xmlns:p14="http://schemas.microsoft.com/office/powerpoint/2010/main" val="253635445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t>Drina</a:t>
            </a:r>
            <a:r>
              <a:rPr lang="tr-TR" dirty="0" smtClean="0"/>
              <a:t> Köprüsü. Rumeli</a:t>
            </a:r>
            <a:endParaRPr lang="en-US"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1628800"/>
            <a:ext cx="8784976" cy="5112568"/>
          </a:xfrm>
          <a:prstGeom prst="rect">
            <a:avLst/>
          </a:prstGeom>
        </p:spPr>
      </p:pic>
    </p:spTree>
    <p:extLst>
      <p:ext uri="{BB962C8B-B14F-4D97-AF65-F5344CB8AC3E}">
        <p14:creationId xmlns:p14="http://schemas.microsoft.com/office/powerpoint/2010/main" val="17102314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Tuna </a:t>
            </a:r>
            <a:r>
              <a:rPr lang="tr-TR" dirty="0"/>
              <a:t>Nehri</a:t>
            </a:r>
            <a:br>
              <a:rPr lang="tr-TR" dirty="0"/>
            </a:br>
            <a:r>
              <a:rPr lang="tr-TR" sz="1600" dirty="0"/>
              <a:t>Hüsnü Arkan &amp; Dengin Ceyhan - Tuna </a:t>
            </a:r>
            <a:br>
              <a:rPr lang="tr-TR" sz="1600" dirty="0"/>
            </a:br>
            <a:r>
              <a:rPr lang="tr-TR" sz="1600" dirty="0">
                <a:hlinkClick r:id="rId2"/>
              </a:rPr>
              <a:t>https://</a:t>
            </a:r>
            <a:r>
              <a:rPr lang="tr-TR" sz="1600" dirty="0" smtClean="0">
                <a:hlinkClick r:id="rId2"/>
              </a:rPr>
              <a:t>youtu.be/MIlFEhkSMa8?si=csBpz_lHHtOXr2Iw</a:t>
            </a:r>
            <a:r>
              <a:rPr lang="tr-TR" sz="1600" dirty="0" smtClean="0"/>
              <a:t/>
            </a:r>
            <a:br>
              <a:rPr lang="tr-TR" sz="1600" dirty="0" smtClean="0"/>
            </a:br>
            <a:r>
              <a:rPr lang="tr-TR" sz="1600" dirty="0"/>
              <a:t/>
            </a:r>
            <a:br>
              <a:rPr lang="tr-TR" sz="1600" dirty="0"/>
            </a:br>
            <a:endParaRPr lang="en-US" sz="1600" dirty="0"/>
          </a:p>
        </p:txBody>
      </p:sp>
      <p:pic>
        <p:nvPicPr>
          <p:cNvPr id="4" name="İçerik Yer Tutucus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15616" y="1700808"/>
            <a:ext cx="6696744" cy="4032448"/>
          </a:xfrm>
          <a:prstGeom prst="rect">
            <a:avLst/>
          </a:prstGeom>
        </p:spPr>
      </p:pic>
    </p:spTree>
    <p:extLst>
      <p:ext uri="{BB962C8B-B14F-4D97-AF65-F5344CB8AC3E}">
        <p14:creationId xmlns:p14="http://schemas.microsoft.com/office/powerpoint/2010/main" val="399810125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Tuna Boyları</a:t>
            </a:r>
            <a:endParaRPr lang="en-US"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60" y="1700808"/>
            <a:ext cx="8064896" cy="4824536"/>
          </a:xfrm>
          <a:prstGeom prst="rect">
            <a:avLst/>
          </a:prstGeom>
        </p:spPr>
      </p:pic>
    </p:spTree>
    <p:extLst>
      <p:ext uri="{BB962C8B-B14F-4D97-AF65-F5344CB8AC3E}">
        <p14:creationId xmlns:p14="http://schemas.microsoft.com/office/powerpoint/2010/main" val="237978932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Tuna Şehirleri</a:t>
            </a:r>
            <a:endParaRPr lang="en-US"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5656" y="1916832"/>
            <a:ext cx="6624736" cy="4392488"/>
          </a:xfrm>
          <a:prstGeom prst="rect">
            <a:avLst/>
          </a:prstGeom>
        </p:spPr>
      </p:pic>
    </p:spTree>
    <p:extLst>
      <p:ext uri="{BB962C8B-B14F-4D97-AF65-F5344CB8AC3E}">
        <p14:creationId xmlns:p14="http://schemas.microsoft.com/office/powerpoint/2010/main" val="13147653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Tuna Deltası</a:t>
            </a:r>
            <a:endParaRPr lang="en-US"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1700808"/>
            <a:ext cx="8208912" cy="4824536"/>
          </a:xfrm>
          <a:prstGeom prst="rect">
            <a:avLst/>
          </a:prstGeom>
        </p:spPr>
      </p:pic>
    </p:spTree>
    <p:extLst>
      <p:ext uri="{BB962C8B-B14F-4D97-AF65-F5344CB8AC3E}">
        <p14:creationId xmlns:p14="http://schemas.microsoft.com/office/powerpoint/2010/main" val="329932941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Pazar </a:t>
            </a:r>
            <a:r>
              <a:rPr lang="tr-TR" dirty="0" err="1" smtClean="0"/>
              <a:t>Yeradları</a:t>
            </a:r>
            <a:endParaRPr lang="en-US"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1484784"/>
            <a:ext cx="8208912" cy="5112568"/>
          </a:xfrm>
          <a:prstGeom prst="rect">
            <a:avLst/>
          </a:prstGeom>
        </p:spPr>
      </p:pic>
    </p:spTree>
    <p:extLst>
      <p:ext uri="{BB962C8B-B14F-4D97-AF65-F5344CB8AC3E}">
        <p14:creationId xmlns:p14="http://schemas.microsoft.com/office/powerpoint/2010/main" val="9479187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en-US" dirty="0" err="1" smtClean="0"/>
              <a:t>İdilboyu</a:t>
            </a:r>
            <a:r>
              <a:rPr lang="en-US" dirty="0" smtClean="0"/>
              <a:t> </a:t>
            </a:r>
            <a:r>
              <a:rPr lang="en-US" dirty="0" err="1" smtClean="0"/>
              <a:t>şehirleri</a:t>
            </a:r>
            <a:r>
              <a:rPr lang="en-US" dirty="0" smtClean="0"/>
              <a:t/>
            </a:r>
            <a:br>
              <a:rPr lang="en-US" dirty="0" smtClean="0"/>
            </a:br>
            <a:endParaRPr lang="en-US" dirty="0"/>
          </a:p>
        </p:txBody>
      </p:sp>
      <p:sp>
        <p:nvSpPr>
          <p:cNvPr id="3" name="İçerik Yer Tutucusu 2"/>
          <p:cNvSpPr>
            <a:spLocks noGrp="1"/>
          </p:cNvSpPr>
          <p:nvPr>
            <p:ph idx="1"/>
          </p:nvPr>
        </p:nvSpPr>
        <p:spPr/>
        <p:txBody>
          <a:bodyPr/>
          <a:lstStyle/>
          <a:p>
            <a:r>
              <a:rPr lang="en-US" dirty="0" err="1" smtClean="0"/>
              <a:t>İtil</a:t>
            </a:r>
            <a:r>
              <a:rPr lang="en-US" dirty="0" smtClean="0"/>
              <a:t> </a:t>
            </a:r>
            <a:r>
              <a:rPr lang="en-US" dirty="0" err="1" smtClean="0"/>
              <a:t>Nehri</a:t>
            </a:r>
            <a:r>
              <a:rPr lang="en-US" dirty="0" smtClean="0"/>
              <a:t> </a:t>
            </a:r>
            <a:r>
              <a:rPr lang="en-US" dirty="0" err="1" smtClean="0"/>
              <a:t>Coğrafyası</a:t>
            </a:r>
            <a:r>
              <a:rPr lang="en-US" dirty="0" smtClean="0"/>
              <a:t>: Divan-</a:t>
            </a:r>
            <a:r>
              <a:rPr lang="en-US" dirty="0" err="1" smtClean="0"/>
              <a:t>ı</a:t>
            </a:r>
            <a:r>
              <a:rPr lang="en-US" dirty="0" smtClean="0"/>
              <a:t> </a:t>
            </a:r>
            <a:r>
              <a:rPr lang="en-US" dirty="0" err="1" smtClean="0"/>
              <a:t>Lügati'tTürk'te</a:t>
            </a:r>
            <a:r>
              <a:rPr lang="en-US" dirty="0" smtClean="0"/>
              <a:t> </a:t>
            </a:r>
            <a:r>
              <a:rPr lang="en-US" dirty="0" err="1" smtClean="0"/>
              <a:t>ve</a:t>
            </a:r>
            <a:r>
              <a:rPr lang="en-US" dirty="0" smtClean="0"/>
              <a:t> İslam </a:t>
            </a:r>
            <a:r>
              <a:rPr lang="en-US" dirty="0" err="1" smtClean="0"/>
              <a:t>kaynaklarında</a:t>
            </a:r>
            <a:r>
              <a:rPr lang="en-US" dirty="0" smtClean="0"/>
              <a:t> ''</a:t>
            </a:r>
            <a:r>
              <a:rPr lang="en-US" dirty="0" err="1" smtClean="0"/>
              <a:t>Atil</a:t>
            </a:r>
            <a:r>
              <a:rPr lang="en-US" dirty="0" smtClean="0"/>
              <a:t>'', </a:t>
            </a:r>
            <a:r>
              <a:rPr lang="en-US" dirty="0" err="1" smtClean="0"/>
              <a:t>Rus</a:t>
            </a:r>
            <a:r>
              <a:rPr lang="en-US" dirty="0" smtClean="0"/>
              <a:t> </a:t>
            </a:r>
            <a:r>
              <a:rPr lang="en-US" dirty="0" err="1" smtClean="0"/>
              <a:t>kaynaklarında</a:t>
            </a:r>
            <a:r>
              <a:rPr lang="en-US" dirty="0" smtClean="0"/>
              <a:t> ''Volga'', </a:t>
            </a:r>
            <a:r>
              <a:rPr lang="en-US" dirty="0" err="1" smtClean="0"/>
              <a:t>Çuvaşça'da</a:t>
            </a:r>
            <a:r>
              <a:rPr lang="en-US" dirty="0" smtClean="0"/>
              <a:t> ''</a:t>
            </a:r>
            <a:r>
              <a:rPr lang="en-US" dirty="0" err="1" smtClean="0"/>
              <a:t>Atal</a:t>
            </a:r>
            <a:r>
              <a:rPr lang="en-US" dirty="0" smtClean="0"/>
              <a:t>'' </a:t>
            </a:r>
            <a:r>
              <a:rPr lang="en-US" dirty="0" err="1" smtClean="0"/>
              <a:t>adı</a:t>
            </a:r>
            <a:r>
              <a:rPr lang="en-US" dirty="0" smtClean="0"/>
              <a:t> </a:t>
            </a:r>
            <a:r>
              <a:rPr lang="en-US" dirty="0" err="1" smtClean="0"/>
              <a:t>ile</a:t>
            </a:r>
            <a:r>
              <a:rPr lang="en-US" dirty="0" smtClean="0"/>
              <a:t> </a:t>
            </a:r>
            <a:r>
              <a:rPr lang="en-US" dirty="0" err="1" smtClean="0"/>
              <a:t>geçen</a:t>
            </a:r>
            <a:r>
              <a:rPr lang="en-US" dirty="0" smtClean="0"/>
              <a:t> </a:t>
            </a:r>
            <a:r>
              <a:rPr lang="en-US" dirty="0" err="1" smtClean="0"/>
              <a:t>İtil</a:t>
            </a:r>
            <a:r>
              <a:rPr lang="en-US" dirty="0" smtClean="0"/>
              <a:t> </a:t>
            </a:r>
            <a:r>
              <a:rPr lang="en-US" dirty="0" err="1" smtClean="0"/>
              <a:t>Nehri</a:t>
            </a:r>
            <a:r>
              <a:rPr lang="en-US" dirty="0" smtClean="0"/>
              <a:t>, 3.694 km </a:t>
            </a:r>
            <a:r>
              <a:rPr lang="en-US" dirty="0" err="1" smtClean="0"/>
              <a:t>uzunluğuyla</a:t>
            </a:r>
            <a:r>
              <a:rPr lang="en-US" dirty="0" smtClean="0"/>
              <a:t> </a:t>
            </a:r>
            <a:r>
              <a:rPr lang="en-US" dirty="0" err="1" smtClean="0"/>
              <a:t>Avrupa'nın</a:t>
            </a:r>
            <a:r>
              <a:rPr lang="en-US" dirty="0" smtClean="0"/>
              <a:t> en </a:t>
            </a:r>
            <a:r>
              <a:rPr lang="en-US" dirty="0" err="1" smtClean="0"/>
              <a:t>uzun</a:t>
            </a:r>
            <a:r>
              <a:rPr lang="en-US" dirty="0" smtClean="0"/>
              <a:t> </a:t>
            </a:r>
            <a:r>
              <a:rPr lang="en-US" dirty="0" err="1" smtClean="0"/>
              <a:t>nehridir</a:t>
            </a:r>
            <a:r>
              <a:rPr lang="en-US" dirty="0" smtClean="0"/>
              <a:t>. </a:t>
            </a:r>
            <a:r>
              <a:rPr lang="en-US" dirty="0" err="1" smtClean="0"/>
              <a:t>İtil'in</a:t>
            </a:r>
            <a:r>
              <a:rPr lang="en-US" dirty="0" smtClean="0"/>
              <a:t> sol </a:t>
            </a:r>
            <a:r>
              <a:rPr lang="en-US" dirty="0" err="1" smtClean="0"/>
              <a:t>kaynağı</a:t>
            </a:r>
            <a:r>
              <a:rPr lang="en-US" dirty="0" smtClean="0"/>
              <a:t> Kama </a:t>
            </a:r>
            <a:r>
              <a:rPr lang="en-US" dirty="0" err="1" smtClean="0"/>
              <a:t>Nehri</a:t>
            </a:r>
            <a:r>
              <a:rPr lang="en-US" dirty="0" smtClean="0"/>
              <a:t>, </a:t>
            </a:r>
            <a:r>
              <a:rPr lang="en-US" dirty="0" err="1" smtClean="0"/>
              <a:t>sağ</a:t>
            </a:r>
            <a:r>
              <a:rPr lang="en-US" dirty="0" smtClean="0"/>
              <a:t> </a:t>
            </a:r>
            <a:r>
              <a:rPr lang="en-US" dirty="0" err="1" smtClean="0"/>
              <a:t>kaynağı</a:t>
            </a:r>
            <a:r>
              <a:rPr lang="en-US" dirty="0" smtClean="0"/>
              <a:t> da Oka </a:t>
            </a:r>
            <a:r>
              <a:rPr lang="en-US" dirty="0" err="1" smtClean="0"/>
              <a:t>Nehridir</a:t>
            </a:r>
            <a:r>
              <a:rPr lang="en-US" dirty="0" smtClean="0"/>
              <a:t>.</a:t>
            </a:r>
          </a:p>
          <a:p>
            <a:endParaRPr lang="en-US" dirty="0"/>
          </a:p>
        </p:txBody>
      </p:sp>
    </p:spTree>
    <p:extLst>
      <p:ext uri="{BB962C8B-B14F-4D97-AF65-F5344CB8AC3E}">
        <p14:creationId xmlns:p14="http://schemas.microsoft.com/office/powerpoint/2010/main" val="342894418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t>Amu</a:t>
            </a:r>
            <a:r>
              <a:rPr lang="tr-TR" dirty="0" smtClean="0"/>
              <a:t> Derya (Ceyhun) Nehri </a:t>
            </a:r>
            <a:endParaRPr lang="en-US" dirty="0"/>
          </a:p>
        </p:txBody>
      </p:sp>
      <p:sp>
        <p:nvSpPr>
          <p:cNvPr id="3" name="İçerik Yer Tutucusu 2"/>
          <p:cNvSpPr>
            <a:spLocks noGrp="1"/>
          </p:cNvSpPr>
          <p:nvPr>
            <p:ph idx="1"/>
          </p:nvPr>
        </p:nvSpPr>
        <p:spPr/>
        <p:txBody>
          <a:bodyPr/>
          <a:lstStyle/>
          <a:p>
            <a:endParaRPr lang="en-US"/>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628800"/>
            <a:ext cx="8208912" cy="4464496"/>
          </a:xfrm>
          <a:prstGeom prst="rect">
            <a:avLst/>
          </a:prstGeom>
        </p:spPr>
      </p:pic>
    </p:spTree>
    <p:extLst>
      <p:ext uri="{BB962C8B-B14F-4D97-AF65-F5344CB8AC3E}">
        <p14:creationId xmlns:p14="http://schemas.microsoft.com/office/powerpoint/2010/main" val="243574029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Ceyhun Seyhun </a:t>
            </a:r>
            <a:r>
              <a:rPr lang="tr-TR" dirty="0" err="1" smtClean="0"/>
              <a:t>Maveraünnehir</a:t>
            </a:r>
            <a:endParaRPr lang="en-US"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412776"/>
            <a:ext cx="8928992" cy="5328592"/>
          </a:xfrm>
          <a:prstGeom prst="rect">
            <a:avLst/>
          </a:prstGeom>
        </p:spPr>
      </p:pic>
    </p:spTree>
    <p:extLst>
      <p:ext uri="{BB962C8B-B14F-4D97-AF65-F5344CB8AC3E}">
        <p14:creationId xmlns:p14="http://schemas.microsoft.com/office/powerpoint/2010/main" val="42434266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ATÜT</a:t>
            </a:r>
            <a:endParaRPr lang="tr-TR" dirty="0"/>
          </a:p>
        </p:txBody>
      </p:sp>
      <p:sp>
        <p:nvSpPr>
          <p:cNvPr id="3" name="İçerik Yer Tutucusu 2"/>
          <p:cNvSpPr>
            <a:spLocks noGrp="1"/>
          </p:cNvSpPr>
          <p:nvPr>
            <p:ph idx="1"/>
          </p:nvPr>
        </p:nvSpPr>
        <p:spPr/>
        <p:txBody>
          <a:bodyPr/>
          <a:lstStyle/>
          <a:p>
            <a:pPr marL="0" indent="0">
              <a:buNone/>
            </a:pPr>
            <a:r>
              <a:rPr lang="tr-TR" dirty="0"/>
              <a:t>Asya Tipi Üretim Tarzı (ATÜT) Karl </a:t>
            </a:r>
            <a:r>
              <a:rPr lang="tr-TR" dirty="0" err="1"/>
              <a:t>Marx</a:t>
            </a:r>
            <a:r>
              <a:rPr lang="tr-TR" dirty="0"/>
              <a:t> tarafından geliştirilmiş bir kavramdır. Marksist bir terminoloji olan ATÜT, Türk aydını tarafından etraflıca tartışılmıştır. </a:t>
            </a:r>
          </a:p>
        </p:txBody>
      </p:sp>
    </p:spTree>
    <p:extLst>
      <p:ext uri="{BB962C8B-B14F-4D97-AF65-F5344CB8AC3E}">
        <p14:creationId xmlns:p14="http://schemas.microsoft.com/office/powerpoint/2010/main" val="54138824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922114"/>
          </a:xfrm>
        </p:spPr>
        <p:txBody>
          <a:bodyPr/>
          <a:lstStyle/>
          <a:p>
            <a:r>
              <a:rPr lang="tr-TR" dirty="0" err="1" smtClean="0"/>
              <a:t>Pencap</a:t>
            </a:r>
            <a:r>
              <a:rPr lang="tr-TR" dirty="0" smtClean="0"/>
              <a:t> Beş Su, </a:t>
            </a:r>
            <a:r>
              <a:rPr lang="tr-TR" dirty="0" err="1" smtClean="0"/>
              <a:t>Hind</a:t>
            </a:r>
            <a:r>
              <a:rPr lang="tr-TR" dirty="0" smtClean="0"/>
              <a:t> Kıtası</a:t>
            </a:r>
            <a:endParaRPr lang="en-US"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412776"/>
            <a:ext cx="8928992" cy="5328592"/>
          </a:xfrm>
        </p:spPr>
      </p:pic>
    </p:spTree>
    <p:extLst>
      <p:ext uri="{BB962C8B-B14F-4D97-AF65-F5344CB8AC3E}">
        <p14:creationId xmlns:p14="http://schemas.microsoft.com/office/powerpoint/2010/main" val="70510216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994122"/>
          </a:xfrm>
        </p:spPr>
        <p:txBody>
          <a:bodyPr/>
          <a:lstStyle/>
          <a:p>
            <a:r>
              <a:rPr lang="tr-TR" dirty="0" err="1" smtClean="0"/>
              <a:t>Amur</a:t>
            </a:r>
            <a:r>
              <a:rPr lang="tr-TR" dirty="0" smtClean="0"/>
              <a:t> Nehri, Çin</a:t>
            </a:r>
            <a:endParaRPr lang="en-US"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340768"/>
            <a:ext cx="9001000" cy="5328592"/>
          </a:xfrm>
        </p:spPr>
      </p:pic>
    </p:spTree>
    <p:extLst>
      <p:ext uri="{BB962C8B-B14F-4D97-AF65-F5344CB8AC3E}">
        <p14:creationId xmlns:p14="http://schemas.microsoft.com/office/powerpoint/2010/main" val="1103699325"/>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t>İrtiş</a:t>
            </a:r>
            <a:r>
              <a:rPr lang="tr-TR" dirty="0" smtClean="0"/>
              <a:t> Nehri, Kazakistan, Rusya</a:t>
            </a:r>
            <a:endParaRPr lang="en-US"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412776"/>
            <a:ext cx="8928992" cy="5328592"/>
          </a:xfrm>
        </p:spPr>
      </p:pic>
    </p:spTree>
    <p:extLst>
      <p:ext uri="{BB962C8B-B14F-4D97-AF65-F5344CB8AC3E}">
        <p14:creationId xmlns:p14="http://schemas.microsoft.com/office/powerpoint/2010/main" val="287956223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t>Ob</a:t>
            </a:r>
            <a:r>
              <a:rPr lang="tr-TR" dirty="0" smtClean="0"/>
              <a:t> Nehri, Rusya</a:t>
            </a:r>
            <a:endParaRPr lang="en-US"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412776"/>
            <a:ext cx="8928992" cy="5328592"/>
          </a:xfrm>
        </p:spPr>
      </p:pic>
    </p:spTree>
    <p:extLst>
      <p:ext uri="{BB962C8B-B14F-4D97-AF65-F5344CB8AC3E}">
        <p14:creationId xmlns:p14="http://schemas.microsoft.com/office/powerpoint/2010/main" val="109380082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t>Lena</a:t>
            </a:r>
            <a:r>
              <a:rPr lang="tr-TR" dirty="0" smtClean="0"/>
              <a:t> Nehri, </a:t>
            </a:r>
            <a:r>
              <a:rPr lang="tr-TR" dirty="0" err="1" smtClean="0"/>
              <a:t>Yakutistan</a:t>
            </a:r>
            <a:r>
              <a:rPr lang="tr-TR" dirty="0" smtClean="0"/>
              <a:t>, Rusya</a:t>
            </a:r>
            <a:endParaRPr lang="en-US" dirty="0"/>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504" y="1484784"/>
            <a:ext cx="9073007" cy="5373216"/>
          </a:xfrm>
        </p:spPr>
      </p:pic>
    </p:spTree>
    <p:extLst>
      <p:ext uri="{BB962C8B-B14F-4D97-AF65-F5344CB8AC3E}">
        <p14:creationId xmlns:p14="http://schemas.microsoft.com/office/powerpoint/2010/main" val="421875690"/>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t>Yangzte</a:t>
            </a:r>
            <a:r>
              <a:rPr lang="tr-TR" dirty="0" smtClean="0"/>
              <a:t> Nehri, Çin</a:t>
            </a:r>
            <a:endParaRPr lang="en-US"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484784"/>
            <a:ext cx="8928992" cy="5184576"/>
          </a:xfrm>
        </p:spPr>
      </p:pic>
    </p:spTree>
    <p:extLst>
      <p:ext uri="{BB962C8B-B14F-4D97-AF65-F5344CB8AC3E}">
        <p14:creationId xmlns:p14="http://schemas.microsoft.com/office/powerpoint/2010/main" val="122146376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Sarı Irmak, Çin</a:t>
            </a:r>
            <a:endParaRPr lang="en-US"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412776"/>
            <a:ext cx="8928992" cy="5328592"/>
          </a:xfrm>
        </p:spPr>
      </p:pic>
    </p:spTree>
    <p:extLst>
      <p:ext uri="{BB962C8B-B14F-4D97-AF65-F5344CB8AC3E}">
        <p14:creationId xmlns:p14="http://schemas.microsoft.com/office/powerpoint/2010/main" val="62772927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Vaha Kentler, Doğu Türkistan</a:t>
            </a:r>
            <a:endParaRPr lang="en-US"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12777"/>
            <a:ext cx="9144000" cy="5445224"/>
          </a:xfrm>
          <a:prstGeom prst="rect">
            <a:avLst/>
          </a:prstGeom>
        </p:spPr>
      </p:pic>
    </p:spTree>
    <p:extLst>
      <p:ext uri="{BB962C8B-B14F-4D97-AF65-F5344CB8AC3E}">
        <p14:creationId xmlns:p14="http://schemas.microsoft.com/office/powerpoint/2010/main" val="170115020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Nehirler ve Şehirler</a:t>
            </a:r>
            <a:endParaRPr lang="en-US"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1412777"/>
            <a:ext cx="8712968" cy="5112568"/>
          </a:xfrm>
          <a:prstGeom prst="rect">
            <a:avLst/>
          </a:prstGeom>
        </p:spPr>
      </p:pic>
    </p:spTree>
    <p:extLst>
      <p:ext uri="{BB962C8B-B14F-4D97-AF65-F5344CB8AC3E}">
        <p14:creationId xmlns:p14="http://schemas.microsoft.com/office/powerpoint/2010/main" val="394511901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1268760"/>
            <a:ext cx="8568952" cy="5328592"/>
          </a:xfrm>
        </p:spPr>
      </p:pic>
    </p:spTree>
    <p:extLst>
      <p:ext uri="{BB962C8B-B14F-4D97-AF65-F5344CB8AC3E}">
        <p14:creationId xmlns:p14="http://schemas.microsoft.com/office/powerpoint/2010/main" val="4235191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pPr marL="0" indent="0" algn="ctr">
              <a:buNone/>
            </a:pPr>
            <a:endParaRPr lang="tr-TR" sz="6000" dirty="0" smtClean="0">
              <a:solidFill>
                <a:srgbClr val="C00000"/>
              </a:solidFill>
            </a:endParaRPr>
          </a:p>
          <a:p>
            <a:pPr marL="0" indent="0" algn="ctr">
              <a:buNone/>
            </a:pPr>
            <a:r>
              <a:rPr lang="tr-TR" sz="6000" b="1" dirty="0" smtClean="0">
                <a:solidFill>
                  <a:srgbClr val="C00000"/>
                </a:solidFill>
              </a:rPr>
              <a:t>ASYA&amp;AKDENİZ</a:t>
            </a:r>
            <a:endParaRPr lang="tr-TR" sz="6000" b="1" dirty="0">
              <a:solidFill>
                <a:srgbClr val="C00000"/>
              </a:solidFill>
            </a:endParaRPr>
          </a:p>
        </p:txBody>
      </p:sp>
    </p:spTree>
    <p:extLst>
      <p:ext uri="{BB962C8B-B14F-4D97-AF65-F5344CB8AC3E}">
        <p14:creationId xmlns:p14="http://schemas.microsoft.com/office/powerpoint/2010/main" val="255393580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t>Yamuna</a:t>
            </a:r>
            <a:r>
              <a:rPr lang="tr-TR" dirty="0" smtClean="0"/>
              <a:t> Nehri Hindistan</a:t>
            </a:r>
            <a:endParaRPr lang="en-US"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484784"/>
            <a:ext cx="8928992" cy="5184575"/>
          </a:xfrm>
          <a:prstGeom prst="rect">
            <a:avLst/>
          </a:prstGeom>
        </p:spPr>
      </p:pic>
    </p:spTree>
    <p:extLst>
      <p:ext uri="{BB962C8B-B14F-4D97-AF65-F5344CB8AC3E}">
        <p14:creationId xmlns:p14="http://schemas.microsoft.com/office/powerpoint/2010/main" val="152943345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Tarihi İpek Yolu</a:t>
            </a:r>
            <a:endParaRPr lang="en-US"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12776"/>
            <a:ext cx="9144000" cy="5445224"/>
          </a:xfrm>
          <a:prstGeom prst="rect">
            <a:avLst/>
          </a:prstGeom>
        </p:spPr>
      </p:pic>
    </p:spTree>
    <p:extLst>
      <p:ext uri="{BB962C8B-B14F-4D97-AF65-F5344CB8AC3E}">
        <p14:creationId xmlns:p14="http://schemas.microsoft.com/office/powerpoint/2010/main" val="142600191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200" dirty="0" smtClean="0"/>
              <a:t>5 Saat Uçuş Mesafesinin Merkezinde Olmak</a:t>
            </a:r>
            <a:endParaRPr lang="en-US" sz="3200"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268760"/>
            <a:ext cx="8856984" cy="5472608"/>
          </a:xfrm>
          <a:prstGeom prst="rect">
            <a:avLst/>
          </a:prstGeom>
        </p:spPr>
      </p:pic>
    </p:spTree>
    <p:extLst>
      <p:ext uri="{BB962C8B-B14F-4D97-AF65-F5344CB8AC3E}">
        <p14:creationId xmlns:p14="http://schemas.microsoft.com/office/powerpoint/2010/main" val="88461401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Beş Deniz İmparatorluğu</a:t>
            </a:r>
            <a:endParaRPr lang="en-US"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12776"/>
            <a:ext cx="9144000" cy="5445224"/>
          </a:xfrm>
          <a:prstGeom prst="rect">
            <a:avLst/>
          </a:prstGeom>
        </p:spPr>
      </p:pic>
    </p:spTree>
    <p:extLst>
      <p:ext uri="{BB962C8B-B14F-4D97-AF65-F5344CB8AC3E}">
        <p14:creationId xmlns:p14="http://schemas.microsoft.com/office/powerpoint/2010/main" val="48876769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Estonya-Bosna Çizgisi</a:t>
            </a:r>
            <a:endParaRPr lang="en-US"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1412776"/>
            <a:ext cx="8640960" cy="5328592"/>
          </a:xfrm>
          <a:prstGeom prst="rect">
            <a:avLst/>
          </a:prstGeom>
        </p:spPr>
      </p:pic>
    </p:spTree>
    <p:extLst>
      <p:ext uri="{BB962C8B-B14F-4D97-AF65-F5344CB8AC3E}">
        <p14:creationId xmlns:p14="http://schemas.microsoft.com/office/powerpoint/2010/main" val="251341356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Mezopotamya</a:t>
            </a:r>
            <a:endParaRPr lang="en-US"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484784"/>
            <a:ext cx="8712968" cy="5256584"/>
          </a:xfrm>
          <a:prstGeom prst="rect">
            <a:avLst/>
          </a:prstGeom>
        </p:spPr>
      </p:pic>
    </p:spTree>
    <p:extLst>
      <p:ext uri="{BB962C8B-B14F-4D97-AF65-F5344CB8AC3E}">
        <p14:creationId xmlns:p14="http://schemas.microsoft.com/office/powerpoint/2010/main" val="2414055837"/>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İdil (Volga) Nehri</a:t>
            </a:r>
            <a:endParaRPr lang="en-US"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628800"/>
            <a:ext cx="8856984" cy="5112567"/>
          </a:xfrm>
          <a:prstGeom prst="rect">
            <a:avLst/>
          </a:prstGeom>
        </p:spPr>
      </p:pic>
    </p:spTree>
    <p:extLst>
      <p:ext uri="{BB962C8B-B14F-4D97-AF65-F5344CB8AC3E}">
        <p14:creationId xmlns:p14="http://schemas.microsoft.com/office/powerpoint/2010/main" val="951775429"/>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Don Nehri</a:t>
            </a:r>
            <a:endParaRPr lang="en-US"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81287" y="1958181"/>
            <a:ext cx="3781425" cy="3810000"/>
          </a:xfrm>
          <a:prstGeom prst="rect">
            <a:avLst/>
          </a:prstGeom>
        </p:spPr>
      </p:pic>
    </p:spTree>
    <p:extLst>
      <p:ext uri="{BB962C8B-B14F-4D97-AF65-F5344CB8AC3E}">
        <p14:creationId xmlns:p14="http://schemas.microsoft.com/office/powerpoint/2010/main" val="412524676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t>Tolunoğulları</a:t>
            </a:r>
            <a:r>
              <a:rPr lang="tr-TR" dirty="0" smtClean="0"/>
              <a:t>: İlk Memlukler, Mısır</a:t>
            </a:r>
            <a:endParaRPr lang="tr-TR" dirty="0"/>
          </a:p>
        </p:txBody>
      </p:sp>
      <p:sp>
        <p:nvSpPr>
          <p:cNvPr id="3" name="İçerik Yer Tutucusu 2"/>
          <p:cNvSpPr>
            <a:spLocks noGrp="1"/>
          </p:cNvSpPr>
          <p:nvPr>
            <p:ph idx="1"/>
          </p:nvPr>
        </p:nvSpPr>
        <p:spPr>
          <a:xfrm>
            <a:off x="457200" y="1417638"/>
            <a:ext cx="8229600" cy="5251722"/>
          </a:xfrm>
        </p:spPr>
        <p:txBody>
          <a:bodyPr>
            <a:normAutofit fontScale="77500" lnSpcReduction="20000"/>
          </a:bodyPr>
          <a:lstStyle/>
          <a:p>
            <a:r>
              <a:rPr lang="tr-TR" dirty="0"/>
              <a:t>Deniz ile iç içe olan Mısır ülkesi denizin sunduğu imkanlardan tarih boyunca </a:t>
            </a:r>
            <a:r>
              <a:rPr lang="tr-TR" dirty="0" smtClean="0"/>
              <a:t>yararlanmıştır</a:t>
            </a:r>
            <a:r>
              <a:rPr lang="tr-TR" dirty="0"/>
              <a:t>. Ayrıca Nil Nehri de kollarıyla Mısır içinde yayılmıştır. Bunlara bağlı olarak balıkçılık ve taşımacılık her dönem olduğu gibi Mısır'ın önemli iktisadi gelir kaynağıdır.</a:t>
            </a:r>
          </a:p>
          <a:p>
            <a:endParaRPr lang="tr-TR" dirty="0"/>
          </a:p>
          <a:p>
            <a:r>
              <a:rPr lang="tr-TR" dirty="0"/>
              <a:t>Mısır'da </a:t>
            </a:r>
            <a:r>
              <a:rPr lang="tr-TR" dirty="0" err="1"/>
              <a:t>Tolunoğulları</a:t>
            </a:r>
            <a:r>
              <a:rPr lang="tr-TR" dirty="0"/>
              <a:t> </a:t>
            </a:r>
            <a:r>
              <a:rPr lang="tr-TR" dirty="0" smtClean="0"/>
              <a:t>Devleti (</a:t>
            </a:r>
            <a:r>
              <a:rPr lang="tr-TR" dirty="0"/>
              <a:t>868-905</a:t>
            </a:r>
            <a:r>
              <a:rPr lang="tr-TR" dirty="0" smtClean="0"/>
              <a:t>) </a:t>
            </a:r>
            <a:r>
              <a:rPr lang="tr-TR" dirty="0" err="1" smtClean="0"/>
              <a:t>ni</a:t>
            </a:r>
            <a:r>
              <a:rPr lang="tr-TR" dirty="0" smtClean="0"/>
              <a:t> </a:t>
            </a:r>
            <a:r>
              <a:rPr lang="tr-TR" dirty="0"/>
              <a:t>kuran </a:t>
            </a:r>
            <a:r>
              <a:rPr lang="tr-TR" dirty="0" err="1"/>
              <a:t>Tolunoğlu</a:t>
            </a:r>
            <a:r>
              <a:rPr lang="tr-TR" dirty="0"/>
              <a:t> </a:t>
            </a:r>
            <a:r>
              <a:rPr lang="tr-TR" dirty="0" err="1"/>
              <a:t>Ahmed</a:t>
            </a:r>
            <a:r>
              <a:rPr lang="tr-TR" dirty="0"/>
              <a:t> (868-884) Abbasiler döneminde ilk uygulamalarını gördüğümüz meşhur </a:t>
            </a:r>
            <a:r>
              <a:rPr lang="tr-TR" dirty="0" smtClean="0"/>
              <a:t>Türk </a:t>
            </a:r>
            <a:r>
              <a:rPr lang="tr-TR" dirty="0"/>
              <a:t>memluklerindendir</a:t>
            </a:r>
            <a:r>
              <a:rPr lang="tr-TR" dirty="0" smtClean="0"/>
              <a:t>. </a:t>
            </a:r>
          </a:p>
          <a:p>
            <a:r>
              <a:rPr lang="tr-TR" dirty="0" err="1" smtClean="0"/>
              <a:t>Tolunoğlu</a:t>
            </a:r>
            <a:r>
              <a:rPr lang="tr-TR" dirty="0" smtClean="0"/>
              <a:t> </a:t>
            </a:r>
            <a:r>
              <a:rPr lang="tr-TR" dirty="0" err="1"/>
              <a:t>Ahmed</a:t>
            </a:r>
            <a:r>
              <a:rPr lang="tr-TR" dirty="0"/>
              <a:t> gayrimüslim olan Kıpti, Rum ve Berberilerden </a:t>
            </a:r>
            <a:r>
              <a:rPr lang="tr-TR" b="1" dirty="0"/>
              <a:t>gemi yapımında </a:t>
            </a:r>
            <a:r>
              <a:rPr lang="tr-TR" dirty="0"/>
              <a:t>istifade ettiği </a:t>
            </a:r>
            <a:r>
              <a:rPr lang="tr-TR" dirty="0" smtClean="0"/>
              <a:t>gibi </a:t>
            </a:r>
            <a:r>
              <a:rPr lang="tr-TR" dirty="0"/>
              <a:t>imar ve </a:t>
            </a:r>
            <a:r>
              <a:rPr lang="tr-TR" dirty="0" smtClean="0"/>
              <a:t>inşaat işlerinde </a:t>
            </a:r>
            <a:r>
              <a:rPr lang="tr-TR" dirty="0"/>
              <a:t>Hıristiyanlara güvenmiş devlet işlerinde ve özel işlerinde daha önce değindiğimiz üzere onları istihdam etmiştir.</a:t>
            </a:r>
          </a:p>
        </p:txBody>
      </p:sp>
    </p:spTree>
    <p:extLst>
      <p:ext uri="{BB962C8B-B14F-4D97-AF65-F5344CB8AC3E}">
        <p14:creationId xmlns:p14="http://schemas.microsoft.com/office/powerpoint/2010/main" val="2758192923"/>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922114"/>
          </a:xfrm>
        </p:spPr>
        <p:txBody>
          <a:bodyPr>
            <a:normAutofit fontScale="90000"/>
          </a:bodyPr>
          <a:lstStyle/>
          <a:p>
            <a:r>
              <a:rPr lang="tr-TR" dirty="0" err="1" smtClean="0"/>
              <a:t>Tolunoğulları</a:t>
            </a:r>
            <a:r>
              <a:rPr lang="tr-TR" dirty="0" smtClean="0"/>
              <a:t> Devleti (</a:t>
            </a:r>
            <a:r>
              <a:rPr lang="tr-TR" dirty="0"/>
              <a:t>868-905)</a:t>
            </a:r>
            <a:r>
              <a:rPr lang="tr-TR" dirty="0" smtClean="0"/>
              <a:t> Mısır</a:t>
            </a:r>
            <a:endParaRPr lang="tr-TR"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59" y="1417638"/>
            <a:ext cx="7776865" cy="5323730"/>
          </a:xfrm>
        </p:spPr>
      </p:pic>
    </p:spTree>
    <p:extLst>
      <p:ext uri="{BB962C8B-B14F-4D97-AF65-F5344CB8AC3E}">
        <p14:creationId xmlns:p14="http://schemas.microsoft.com/office/powerpoint/2010/main" val="35258402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0"/>
            <a:ext cx="8229600" cy="908720"/>
          </a:xfrm>
        </p:spPr>
        <p:txBody>
          <a:bodyPr/>
          <a:lstStyle/>
          <a:p>
            <a:r>
              <a:rPr lang="tr-TR" dirty="0" smtClean="0"/>
              <a:t>Mu Kıtası mı, Asya Kıtası mı?</a:t>
            </a:r>
            <a:endParaRPr lang="tr-TR" dirty="0"/>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908720"/>
            <a:ext cx="9144000" cy="6048672"/>
          </a:xfrm>
        </p:spPr>
      </p:pic>
    </p:spTree>
    <p:extLst>
      <p:ext uri="{BB962C8B-B14F-4D97-AF65-F5344CB8AC3E}">
        <p14:creationId xmlns:p14="http://schemas.microsoft.com/office/powerpoint/2010/main" val="3666840726"/>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Nil Nehri, Mısır</a:t>
            </a:r>
            <a:endParaRPr lang="en-US"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484784"/>
            <a:ext cx="8928991" cy="5256584"/>
          </a:xfrm>
          <a:prstGeom prst="rect">
            <a:avLst/>
          </a:prstGeom>
        </p:spPr>
      </p:pic>
    </p:spTree>
    <p:extLst>
      <p:ext uri="{BB962C8B-B14F-4D97-AF65-F5344CB8AC3E}">
        <p14:creationId xmlns:p14="http://schemas.microsoft.com/office/powerpoint/2010/main" val="1255995741"/>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en-US" dirty="0" smtClean="0"/>
              <a:t/>
            </a:r>
            <a:br>
              <a:rPr lang="en-US" dirty="0" smtClean="0"/>
            </a:br>
            <a:r>
              <a:rPr lang="tr-TR" dirty="0" smtClean="0"/>
              <a:t/>
            </a:r>
            <a:br>
              <a:rPr lang="tr-TR" dirty="0" smtClean="0"/>
            </a:br>
            <a:r>
              <a:rPr lang="en-US" dirty="0" smtClean="0"/>
              <a:t>Nil </a:t>
            </a:r>
            <a:r>
              <a:rPr lang="tr-TR" dirty="0" smtClean="0"/>
              <a:t>Nehri, Mısır</a:t>
            </a:r>
            <a:r>
              <a:rPr lang="en-US" dirty="0" smtClean="0"/>
              <a:t> </a:t>
            </a:r>
            <a:br>
              <a:rPr lang="en-US" dirty="0" smtClean="0"/>
            </a:br>
            <a:r>
              <a:rPr lang="en-US" dirty="0" smtClean="0"/>
              <a:t/>
            </a:r>
            <a:br>
              <a:rPr lang="en-US" dirty="0" smtClean="0"/>
            </a:br>
            <a:r>
              <a:rPr lang="en-US" dirty="0" smtClean="0"/>
              <a:t/>
            </a:r>
            <a:br>
              <a:rPr lang="en-US" dirty="0" smtClean="0"/>
            </a:br>
            <a:endParaRPr lang="en-US"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7704" y="1052736"/>
            <a:ext cx="4968552" cy="5688632"/>
          </a:xfrm>
          <a:prstGeom prst="rect">
            <a:avLst/>
          </a:prstGeom>
        </p:spPr>
      </p:pic>
    </p:spTree>
    <p:extLst>
      <p:ext uri="{BB962C8B-B14F-4D97-AF65-F5344CB8AC3E}">
        <p14:creationId xmlns:p14="http://schemas.microsoft.com/office/powerpoint/2010/main" val="1003544497"/>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476672"/>
            <a:ext cx="8229600" cy="432048"/>
          </a:xfrm>
        </p:spPr>
        <p:txBody>
          <a:bodyPr>
            <a:normAutofit fontScale="90000"/>
          </a:bodyPr>
          <a:lstStyle/>
          <a:p>
            <a:pPr lvl="0"/>
            <a:r>
              <a:rPr lang="tr-TR" altLang="tr-TR" b="1" dirty="0" smtClean="0">
                <a:solidFill>
                  <a:srgbClr val="3366FF"/>
                </a:solidFill>
                <a:latin typeface="var(--td_default_google_font_2, 'Roboto', sans-serif)"/>
              </a:rPr>
              <a:t/>
            </a:r>
            <a:br>
              <a:rPr lang="tr-TR" altLang="tr-TR" b="1" dirty="0" smtClean="0">
                <a:solidFill>
                  <a:srgbClr val="3366FF"/>
                </a:solidFill>
                <a:latin typeface="var(--td_default_google_font_2, 'Roboto', sans-serif)"/>
              </a:rPr>
            </a:br>
            <a:r>
              <a:rPr lang="tr-TR" altLang="tr-TR" b="1" dirty="0" smtClean="0">
                <a:solidFill>
                  <a:srgbClr val="3366FF"/>
                </a:solidFill>
                <a:latin typeface="var(--td_default_google_font_2, 'Roboto', sans-serif)"/>
              </a:rPr>
              <a:t>Nil-</a:t>
            </a:r>
            <a:r>
              <a:rPr lang="tr-TR" altLang="tr-TR" b="1" dirty="0" err="1" smtClean="0">
                <a:solidFill>
                  <a:srgbClr val="3366FF"/>
                </a:solidFill>
                <a:latin typeface="var(--td_default_google_font_2, 'Roboto', sans-serif)"/>
              </a:rPr>
              <a:t>AmuDerya</a:t>
            </a:r>
            <a:r>
              <a:rPr lang="tr-TR" altLang="tr-TR" b="1" dirty="0" smtClean="0">
                <a:solidFill>
                  <a:srgbClr val="3366FF"/>
                </a:solidFill>
                <a:latin typeface="var(--td_default_google_font_2, 'Roboto', sans-serif)"/>
              </a:rPr>
              <a:t> </a:t>
            </a:r>
            <a:r>
              <a:rPr lang="tr-TR" altLang="tr-TR" b="1" dirty="0">
                <a:solidFill>
                  <a:srgbClr val="3366FF"/>
                </a:solidFill>
                <a:latin typeface="var(--td_default_google_font_2, 'Roboto', sans-serif)"/>
              </a:rPr>
              <a:t>(Ceyhun)</a:t>
            </a:r>
            <a:r>
              <a:rPr lang="tr-TR" altLang="tr-TR" dirty="0">
                <a:latin typeface="var(--td_default_google_font_2, 'Roboto', sans-serif)"/>
              </a:rPr>
              <a:t/>
            </a:r>
            <a:br>
              <a:rPr lang="tr-TR" altLang="tr-TR" dirty="0">
                <a:latin typeface="var(--td_default_google_font_2, 'Roboto', sans-serif)"/>
              </a:rPr>
            </a:br>
            <a:endParaRPr lang="tr-TR" dirty="0"/>
          </a:p>
        </p:txBody>
      </p:sp>
      <p:sp>
        <p:nvSpPr>
          <p:cNvPr id="4" name="Rectangle 1"/>
          <p:cNvSpPr>
            <a:spLocks noGrp="1" noChangeArrowheads="1"/>
          </p:cNvSpPr>
          <p:nvPr>
            <p:ph idx="1"/>
          </p:nvPr>
        </p:nvSpPr>
        <p:spPr bwMode="auto">
          <a:xfrm>
            <a:off x="251520" y="1556792"/>
            <a:ext cx="8064896" cy="475248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52352" rIns="0" bIns="165048" numCol="1" anchor="ctr" anchorCtr="0" compatLnSpc="1">
            <a:prstTxWarp prst="textNoShape">
              <a:avLst/>
            </a:prstTxWarp>
            <a:spAutoFit/>
          </a:bodyPr>
          <a:lstStyle/>
          <a:p>
            <a:pPr marL="0" lvl="0" indent="0" algn="ctr" eaLnBrk="0" fontAlgn="base" hangingPunct="0">
              <a:spcBef>
                <a:spcPct val="0"/>
              </a:spcBef>
              <a:spcAft>
                <a:spcPct val="0"/>
              </a:spcAft>
              <a:buNone/>
            </a:pPr>
            <a:r>
              <a:rPr lang="tr-TR" altLang="tr-TR" sz="1800" b="1" dirty="0">
                <a:latin typeface="Arial" panose="020B0604020202020204" pitchFamily="34" charset="0"/>
              </a:rPr>
              <a:t>Harran</a:t>
            </a:r>
          </a:p>
          <a:p>
            <a:pPr marL="0" lvl="0" indent="0" algn="ctr" eaLnBrk="0" fontAlgn="base" hangingPunct="0">
              <a:spcBef>
                <a:spcPct val="0"/>
              </a:spcBef>
              <a:spcAft>
                <a:spcPct val="0"/>
              </a:spcAft>
              <a:buNone/>
            </a:pPr>
            <a:r>
              <a:rPr lang="tr-TR" altLang="tr-TR" sz="1800" b="1" dirty="0">
                <a:latin typeface="Arial" panose="020B0604020202020204" pitchFamily="34" charset="0"/>
              </a:rPr>
              <a:t>İskenderiye</a:t>
            </a:r>
          </a:p>
          <a:p>
            <a:pPr marL="0" lvl="0" indent="0" algn="ctr" eaLnBrk="0" fontAlgn="base" hangingPunct="0">
              <a:spcBef>
                <a:spcPct val="0"/>
              </a:spcBef>
              <a:spcAft>
                <a:spcPct val="0"/>
              </a:spcAft>
              <a:buNone/>
            </a:pPr>
            <a:r>
              <a:rPr lang="tr-TR" altLang="tr-TR" sz="1800" b="1" dirty="0">
                <a:latin typeface="Arial" panose="020B0604020202020204" pitchFamily="34" charset="0"/>
              </a:rPr>
              <a:t>Kahire</a:t>
            </a:r>
          </a:p>
          <a:p>
            <a:pPr marL="0" lvl="0" indent="0" algn="ctr" eaLnBrk="0" fontAlgn="base" hangingPunct="0">
              <a:spcBef>
                <a:spcPct val="0"/>
              </a:spcBef>
              <a:spcAft>
                <a:spcPct val="0"/>
              </a:spcAft>
              <a:buNone/>
            </a:pPr>
            <a:r>
              <a:rPr lang="tr-TR" altLang="tr-TR" sz="1800" b="1" dirty="0">
                <a:latin typeface="Arial" panose="020B0604020202020204" pitchFamily="34" charset="0"/>
              </a:rPr>
              <a:t>Şam</a:t>
            </a:r>
          </a:p>
          <a:p>
            <a:pPr marL="0" lvl="0" indent="0" algn="ctr" eaLnBrk="0" fontAlgn="base" hangingPunct="0">
              <a:spcBef>
                <a:spcPct val="0"/>
              </a:spcBef>
              <a:spcAft>
                <a:spcPct val="0"/>
              </a:spcAft>
              <a:buNone/>
            </a:pPr>
            <a:r>
              <a:rPr lang="tr-TR" altLang="tr-TR" sz="1800" b="1" dirty="0">
                <a:latin typeface="Arial" panose="020B0604020202020204" pitchFamily="34" charset="0"/>
              </a:rPr>
              <a:t>Kudüs</a:t>
            </a:r>
          </a:p>
          <a:p>
            <a:pPr marL="0" lvl="0" indent="0" algn="ctr" eaLnBrk="0" fontAlgn="base" hangingPunct="0">
              <a:spcBef>
                <a:spcPct val="0"/>
              </a:spcBef>
              <a:spcAft>
                <a:spcPct val="0"/>
              </a:spcAft>
              <a:buNone/>
            </a:pPr>
            <a:r>
              <a:rPr lang="tr-TR" altLang="tr-TR" sz="1800" b="1" dirty="0" err="1">
                <a:latin typeface="Arial" panose="020B0604020202020204" pitchFamily="34" charset="0"/>
              </a:rPr>
              <a:t>Bağdad</a:t>
            </a:r>
            <a:endParaRPr lang="tr-TR" altLang="tr-TR" sz="1800" b="1" dirty="0">
              <a:latin typeface="Arial" panose="020B0604020202020204" pitchFamily="34" charset="0"/>
            </a:endParaRPr>
          </a:p>
          <a:p>
            <a:pPr marL="0" lvl="0" indent="0" algn="ctr" eaLnBrk="0" fontAlgn="base" hangingPunct="0">
              <a:spcBef>
                <a:spcPct val="0"/>
              </a:spcBef>
              <a:spcAft>
                <a:spcPct val="0"/>
              </a:spcAft>
              <a:buNone/>
            </a:pPr>
            <a:r>
              <a:rPr lang="tr-TR" altLang="tr-TR" sz="1800" b="1" dirty="0">
                <a:latin typeface="Arial" panose="020B0604020202020204" pitchFamily="34" charset="0"/>
              </a:rPr>
              <a:t>Babil</a:t>
            </a:r>
          </a:p>
          <a:p>
            <a:pPr marL="0" lvl="0" indent="0" algn="ctr" eaLnBrk="0" fontAlgn="base" hangingPunct="0">
              <a:spcBef>
                <a:spcPct val="0"/>
              </a:spcBef>
              <a:spcAft>
                <a:spcPct val="0"/>
              </a:spcAft>
              <a:buNone/>
            </a:pPr>
            <a:r>
              <a:rPr lang="tr-TR" altLang="tr-TR" sz="1800" b="1" dirty="0">
                <a:latin typeface="Arial" panose="020B0604020202020204" pitchFamily="34" charset="0"/>
              </a:rPr>
              <a:t>Uruk</a:t>
            </a:r>
          </a:p>
          <a:p>
            <a:pPr marL="0" lvl="0" indent="0" algn="ctr" eaLnBrk="0" fontAlgn="base" hangingPunct="0">
              <a:spcBef>
                <a:spcPct val="0"/>
              </a:spcBef>
              <a:spcAft>
                <a:spcPct val="0"/>
              </a:spcAft>
              <a:buNone/>
            </a:pPr>
            <a:r>
              <a:rPr lang="tr-TR" altLang="tr-TR" sz="1800" b="1" dirty="0">
                <a:latin typeface="Arial" panose="020B0604020202020204" pitchFamily="34" charset="0"/>
              </a:rPr>
              <a:t>Basra</a:t>
            </a:r>
          </a:p>
          <a:p>
            <a:pPr marL="0" lvl="0" indent="0" algn="ctr" eaLnBrk="0" fontAlgn="base" hangingPunct="0">
              <a:spcBef>
                <a:spcPct val="0"/>
              </a:spcBef>
              <a:spcAft>
                <a:spcPct val="0"/>
              </a:spcAft>
              <a:buNone/>
            </a:pPr>
            <a:r>
              <a:rPr lang="tr-TR" altLang="tr-TR" sz="1800" b="1" dirty="0">
                <a:latin typeface="Arial" panose="020B0604020202020204" pitchFamily="34" charset="0"/>
              </a:rPr>
              <a:t>İsfahan</a:t>
            </a:r>
          </a:p>
          <a:p>
            <a:pPr marL="0" lvl="0" indent="0" algn="ctr" eaLnBrk="0" fontAlgn="base" hangingPunct="0">
              <a:spcBef>
                <a:spcPct val="0"/>
              </a:spcBef>
              <a:spcAft>
                <a:spcPct val="0"/>
              </a:spcAft>
              <a:buNone/>
            </a:pPr>
            <a:r>
              <a:rPr lang="tr-TR" altLang="tr-TR" sz="1800" b="1" dirty="0">
                <a:latin typeface="Arial" panose="020B0604020202020204" pitchFamily="34" charset="0"/>
              </a:rPr>
              <a:t>Şiraz</a:t>
            </a:r>
          </a:p>
          <a:p>
            <a:pPr marL="0" lvl="0" indent="0" algn="ctr" eaLnBrk="0" fontAlgn="base" hangingPunct="0">
              <a:spcBef>
                <a:spcPct val="0"/>
              </a:spcBef>
              <a:spcAft>
                <a:spcPct val="0"/>
              </a:spcAft>
              <a:buNone/>
            </a:pPr>
            <a:r>
              <a:rPr lang="tr-TR" altLang="tr-TR" sz="1800" b="1" dirty="0" err="1">
                <a:latin typeface="Arial" panose="020B0604020202020204" pitchFamily="34" charset="0"/>
              </a:rPr>
              <a:t>Nişapur</a:t>
            </a:r>
            <a:endParaRPr lang="tr-TR" altLang="tr-TR" sz="1800" b="1" dirty="0">
              <a:latin typeface="Arial" panose="020B0604020202020204" pitchFamily="34" charset="0"/>
            </a:endParaRPr>
          </a:p>
          <a:p>
            <a:pPr marL="0" lvl="0" indent="0" algn="ctr" eaLnBrk="0" fontAlgn="base" hangingPunct="0">
              <a:spcBef>
                <a:spcPct val="0"/>
              </a:spcBef>
              <a:spcAft>
                <a:spcPct val="0"/>
              </a:spcAft>
              <a:buNone/>
            </a:pPr>
            <a:r>
              <a:rPr lang="tr-TR" altLang="tr-TR" sz="1800" b="1" dirty="0">
                <a:latin typeface="Arial" panose="020B0604020202020204" pitchFamily="34" charset="0"/>
              </a:rPr>
              <a:t>Buhara</a:t>
            </a:r>
          </a:p>
          <a:p>
            <a:pPr marL="0" lvl="0" indent="0" algn="ctr" eaLnBrk="0" fontAlgn="base" hangingPunct="0">
              <a:spcBef>
                <a:spcPct val="0"/>
              </a:spcBef>
              <a:spcAft>
                <a:spcPct val="0"/>
              </a:spcAft>
              <a:buNone/>
            </a:pPr>
            <a:r>
              <a:rPr lang="tr-TR" altLang="tr-TR" sz="1800" b="1" dirty="0">
                <a:latin typeface="Arial" panose="020B0604020202020204" pitchFamily="34" charset="0"/>
              </a:rPr>
              <a:t>Kazan</a:t>
            </a:r>
          </a:p>
          <a:p>
            <a:pPr marL="0" lvl="0" indent="0" algn="ctr" eaLnBrk="0" fontAlgn="base" hangingPunct="0">
              <a:spcBef>
                <a:spcPct val="0"/>
              </a:spcBef>
              <a:spcAft>
                <a:spcPct val="0"/>
              </a:spcAft>
              <a:buNone/>
            </a:pPr>
            <a:r>
              <a:rPr lang="tr-TR" altLang="tr-TR" sz="1800" b="1" dirty="0">
                <a:latin typeface="Arial" panose="020B0604020202020204" pitchFamily="34" charset="0"/>
              </a:rPr>
              <a:t>Altay Dağları</a:t>
            </a:r>
          </a:p>
          <a:p>
            <a:pPr marL="0" lvl="0" indent="0" algn="ctr" eaLnBrk="0" fontAlgn="base" hangingPunct="0">
              <a:spcBef>
                <a:spcPct val="0"/>
              </a:spcBef>
              <a:spcAft>
                <a:spcPct val="0"/>
              </a:spcAft>
              <a:buNone/>
            </a:pPr>
            <a:r>
              <a:rPr lang="tr-TR" altLang="tr-TR" sz="1800" b="1" dirty="0" err="1">
                <a:latin typeface="Arial" panose="020B0604020202020204" pitchFamily="34" charset="0"/>
              </a:rPr>
              <a:t>Karabalgasun</a:t>
            </a:r>
            <a:endParaRPr kumimoji="0" lang="tr-TR" altLang="tr-TR" sz="1800" b="1"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1236879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850106"/>
          </a:xfrm>
        </p:spPr>
        <p:txBody>
          <a:bodyPr>
            <a:normAutofit fontScale="90000"/>
          </a:bodyPr>
          <a:lstStyle/>
          <a:p>
            <a:r>
              <a:rPr lang="tr-TR" altLang="tr-TR" sz="3100" b="1" dirty="0">
                <a:solidFill>
                  <a:srgbClr val="3366FF"/>
                </a:solidFill>
                <a:latin typeface="var(--td_default_google_font_2, 'Roboto', sans-serif)"/>
              </a:rPr>
              <a:t>Nil-</a:t>
            </a:r>
            <a:r>
              <a:rPr lang="tr-TR" altLang="tr-TR" sz="3100" b="1" dirty="0" err="1">
                <a:solidFill>
                  <a:srgbClr val="3366FF"/>
                </a:solidFill>
                <a:latin typeface="var(--td_default_google_font_2, 'Roboto', sans-serif)"/>
              </a:rPr>
              <a:t>AmuDerya</a:t>
            </a:r>
            <a:r>
              <a:rPr lang="tr-TR" altLang="tr-TR" sz="3100" b="1" dirty="0">
                <a:solidFill>
                  <a:srgbClr val="3366FF"/>
                </a:solidFill>
                <a:latin typeface="var(--td_default_google_font_2, 'Roboto', sans-serif)"/>
              </a:rPr>
              <a:t> (Ceyhun</a:t>
            </a:r>
            <a:r>
              <a:rPr lang="tr-TR" altLang="tr-TR" sz="3100" b="1" dirty="0" smtClean="0">
                <a:solidFill>
                  <a:srgbClr val="3366FF"/>
                </a:solidFill>
                <a:latin typeface="var(--td_default_google_font_2, 'Roboto', sans-serif)"/>
              </a:rPr>
              <a:t>)  </a:t>
            </a:r>
            <a:r>
              <a:rPr lang="tr-TR" altLang="tr-TR" b="1" dirty="0" smtClean="0">
                <a:solidFill>
                  <a:srgbClr val="3366FF"/>
                </a:solidFill>
                <a:latin typeface="var(--td_default_google_font_2, 'Roboto', sans-serif)"/>
              </a:rPr>
              <a:t>                          </a:t>
            </a:r>
            <a:r>
              <a:rPr lang="tr-TR" altLang="tr-TR" sz="2000" b="1" dirty="0" err="1" smtClean="0">
                <a:latin typeface="var(--td_default_google_font_2, 'Roboto', sans-serif)"/>
              </a:rPr>
              <a:t>Elmar</a:t>
            </a:r>
            <a:r>
              <a:rPr lang="tr-TR" altLang="tr-TR" sz="2000" b="1" dirty="0" smtClean="0">
                <a:latin typeface="var(--td_default_google_font_2, 'Roboto', sans-serif)"/>
              </a:rPr>
              <a:t> </a:t>
            </a:r>
            <a:r>
              <a:rPr lang="tr-TR" altLang="tr-TR" sz="2000" b="1" dirty="0" err="1" smtClean="0">
                <a:latin typeface="var(--td_default_google_font_2, 'Roboto', sans-serif)"/>
              </a:rPr>
              <a:t>Holenstein</a:t>
            </a:r>
            <a:r>
              <a:rPr lang="tr-TR" altLang="tr-TR" sz="2000" b="1" dirty="0" smtClean="0">
                <a:latin typeface="var(--td_default_google_font_2, 'Roboto', sans-serif)"/>
              </a:rPr>
              <a:t>: Felsefe Atlası</a:t>
            </a:r>
            <a:r>
              <a:rPr lang="tr-TR" altLang="tr-TR" dirty="0">
                <a:latin typeface="var(--td_default_google_font_2, 'Roboto', sans-serif)"/>
              </a:rPr>
              <a:t/>
            </a:r>
            <a:br>
              <a:rPr lang="tr-TR" altLang="tr-TR" dirty="0">
                <a:latin typeface="var(--td_default_google_font_2, 'Roboto', sans-serif)"/>
              </a:rPr>
            </a:br>
            <a:endParaRPr lang="tr-TR"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908720"/>
            <a:ext cx="8856984" cy="5760640"/>
          </a:xfrm>
        </p:spPr>
      </p:pic>
    </p:spTree>
    <p:extLst>
      <p:ext uri="{BB962C8B-B14F-4D97-AF65-F5344CB8AC3E}">
        <p14:creationId xmlns:p14="http://schemas.microsoft.com/office/powerpoint/2010/main" val="963765443"/>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2800" b="1" dirty="0"/>
              <a:t>Mütekamil Medeniyet Çizgisi: MMM ve Türklerin Genetiği</a:t>
            </a:r>
          </a:p>
        </p:txBody>
      </p:sp>
      <p:sp>
        <p:nvSpPr>
          <p:cNvPr id="3" name="İçerik Yer Tutucusu 2"/>
          <p:cNvSpPr>
            <a:spLocks noGrp="1"/>
          </p:cNvSpPr>
          <p:nvPr>
            <p:ph idx="1"/>
          </p:nvPr>
        </p:nvSpPr>
        <p:spPr>
          <a:xfrm>
            <a:off x="457200" y="1600200"/>
            <a:ext cx="8229600" cy="5069160"/>
          </a:xfrm>
        </p:spPr>
        <p:txBody>
          <a:bodyPr>
            <a:normAutofit/>
          </a:bodyPr>
          <a:lstStyle/>
          <a:p>
            <a:r>
              <a:rPr lang="tr-TR" dirty="0" err="1" smtClean="0"/>
              <a:t>Maveraünnehir</a:t>
            </a:r>
            <a:r>
              <a:rPr lang="tr-TR" dirty="0"/>
              <a:t>, Mezopotamya ve Menderes nehirlerinin; </a:t>
            </a:r>
            <a:endParaRPr lang="tr-TR" dirty="0" smtClean="0"/>
          </a:p>
          <a:p>
            <a:r>
              <a:rPr lang="tr-TR" dirty="0" smtClean="0"/>
              <a:t>Nil'den </a:t>
            </a:r>
            <a:r>
              <a:rPr lang="tr-TR" dirty="0"/>
              <a:t>Tuna'ya... </a:t>
            </a:r>
            <a:endParaRPr lang="tr-TR" dirty="0" smtClean="0"/>
          </a:p>
          <a:p>
            <a:r>
              <a:rPr lang="tr-TR" dirty="0" smtClean="0"/>
              <a:t>Nil'den </a:t>
            </a:r>
            <a:r>
              <a:rPr lang="tr-TR" dirty="0"/>
              <a:t>Ceyhun'a, Ceyhun'dan </a:t>
            </a:r>
            <a:r>
              <a:rPr lang="tr-TR" dirty="0" err="1"/>
              <a:t>Yamuna</a:t>
            </a:r>
            <a:r>
              <a:rPr lang="tr-TR" dirty="0"/>
              <a:t> nehrine</a:t>
            </a:r>
            <a:r>
              <a:rPr lang="tr-TR" dirty="0" smtClean="0"/>
              <a:t>;</a:t>
            </a:r>
          </a:p>
          <a:p>
            <a:pPr marL="0" indent="0">
              <a:buNone/>
            </a:pPr>
            <a:r>
              <a:rPr lang="tr-TR" dirty="0" smtClean="0"/>
              <a:t>coğrafyaların </a:t>
            </a:r>
            <a:r>
              <a:rPr lang="tr-TR" dirty="0"/>
              <a:t>alüvyonlu topraklarının meydana getirdiği zengin kültürel birikim </a:t>
            </a:r>
            <a:r>
              <a:rPr lang="tr-TR" dirty="0" smtClean="0"/>
              <a:t>Türklerin </a:t>
            </a:r>
            <a:r>
              <a:rPr lang="tr-TR" dirty="0"/>
              <a:t>genetiğine işlemiştir</a:t>
            </a:r>
            <a:r>
              <a:rPr lang="tr-TR" dirty="0" smtClean="0"/>
              <a:t>.</a:t>
            </a:r>
          </a:p>
          <a:p>
            <a:pPr marL="0" indent="0">
              <a:buNone/>
            </a:pPr>
            <a:endParaRPr lang="tr-TR" dirty="0"/>
          </a:p>
          <a:p>
            <a:pPr marL="0" indent="0">
              <a:buNone/>
            </a:pPr>
            <a:endParaRPr lang="tr-TR" dirty="0"/>
          </a:p>
        </p:txBody>
      </p:sp>
    </p:spTree>
    <p:extLst>
      <p:ext uri="{BB962C8B-B14F-4D97-AF65-F5344CB8AC3E}">
        <p14:creationId xmlns:p14="http://schemas.microsoft.com/office/powerpoint/2010/main" val="2802836002"/>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6250706"/>
          </a:xfrm>
        </p:spPr>
        <p:txBody>
          <a:bodyPr>
            <a:noAutofit/>
          </a:bodyPr>
          <a:lstStyle/>
          <a:p>
            <a:r>
              <a:rPr lang="tr-TR" sz="1800" b="1" dirty="0">
                <a:latin typeface="Lucida Sans Typewriter" panose="020B0509030504030204" pitchFamily="49" charset="0"/>
              </a:rPr>
              <a:t>Nil bahçeleri</a:t>
            </a:r>
            <a:br>
              <a:rPr lang="tr-TR" sz="1800" b="1" dirty="0">
                <a:latin typeface="Lucida Sans Typewriter" panose="020B0509030504030204" pitchFamily="49" charset="0"/>
              </a:rPr>
            </a:br>
            <a:r>
              <a:rPr lang="tr-TR" sz="1800" b="1" dirty="0" err="1">
                <a:latin typeface="Lucida Sans Typewriter" panose="020B0509030504030204" pitchFamily="49" charset="0"/>
              </a:rPr>
              <a:t>Mâverâünnehir’leriz</a:t>
            </a:r>
            <a:r>
              <a:rPr lang="tr-TR" sz="1800" b="1" dirty="0">
                <a:latin typeface="Lucida Sans Typewriter" panose="020B0509030504030204" pitchFamily="49" charset="0"/>
              </a:rPr>
              <a:t>.</a:t>
            </a:r>
            <a:br>
              <a:rPr lang="tr-TR" sz="1800" b="1" dirty="0">
                <a:latin typeface="Lucida Sans Typewriter" panose="020B0509030504030204" pitchFamily="49" charset="0"/>
              </a:rPr>
            </a:br>
            <a:r>
              <a:rPr lang="tr-TR" sz="1800" b="1" dirty="0">
                <a:latin typeface="Lucida Sans Typewriter" panose="020B0509030504030204" pitchFamily="49" charset="0"/>
              </a:rPr>
              <a:t>Seyhun</a:t>
            </a:r>
            <a:br>
              <a:rPr lang="tr-TR" sz="1800" b="1" dirty="0">
                <a:latin typeface="Lucida Sans Typewriter" panose="020B0509030504030204" pitchFamily="49" charset="0"/>
              </a:rPr>
            </a:br>
            <a:r>
              <a:rPr lang="tr-TR" sz="1800" b="1" dirty="0">
                <a:latin typeface="Lucida Sans Typewriter" panose="020B0509030504030204" pitchFamily="49" charset="0"/>
              </a:rPr>
              <a:t>Ceyhun</a:t>
            </a:r>
            <a:br>
              <a:rPr lang="tr-TR" sz="1800" b="1" dirty="0">
                <a:latin typeface="Lucida Sans Typewriter" panose="020B0509030504030204" pitchFamily="49" charset="0"/>
              </a:rPr>
            </a:br>
            <a:r>
              <a:rPr lang="tr-TR" sz="1800" b="1" dirty="0" err="1">
                <a:latin typeface="Lucida Sans Typewriter" panose="020B0509030504030204" pitchFamily="49" charset="0"/>
              </a:rPr>
              <a:t>Sirderya</a:t>
            </a:r>
            <a:r>
              <a:rPr lang="tr-TR" sz="1800" b="1" dirty="0">
                <a:latin typeface="Lucida Sans Typewriter" panose="020B0509030504030204" pitchFamily="49" charset="0"/>
              </a:rPr>
              <a:t/>
            </a:r>
            <a:br>
              <a:rPr lang="tr-TR" sz="1800" b="1" dirty="0">
                <a:latin typeface="Lucida Sans Typewriter" panose="020B0509030504030204" pitchFamily="49" charset="0"/>
              </a:rPr>
            </a:br>
            <a:r>
              <a:rPr lang="tr-TR" sz="1800" b="1" dirty="0" err="1">
                <a:latin typeface="Lucida Sans Typewriter" panose="020B0509030504030204" pitchFamily="49" charset="0"/>
              </a:rPr>
              <a:t>Amuderya</a:t>
            </a:r>
            <a:r>
              <a:rPr lang="tr-TR" sz="1800" b="1" dirty="0">
                <a:latin typeface="Lucida Sans Typewriter" panose="020B0509030504030204" pitchFamily="49" charset="0"/>
              </a:rPr>
              <a:t/>
            </a:r>
            <a:br>
              <a:rPr lang="tr-TR" sz="1800" b="1" dirty="0">
                <a:latin typeface="Lucida Sans Typewriter" panose="020B0509030504030204" pitchFamily="49" charset="0"/>
              </a:rPr>
            </a:br>
            <a:r>
              <a:rPr lang="tr-TR" sz="1800" b="1" dirty="0">
                <a:latin typeface="Lucida Sans Typewriter" panose="020B0509030504030204" pitchFamily="49" charset="0"/>
              </a:rPr>
              <a:t>Kanlıca Deryalarız,</a:t>
            </a:r>
            <a:br>
              <a:rPr lang="tr-TR" sz="1800" b="1" dirty="0">
                <a:latin typeface="Lucida Sans Typewriter" panose="020B0509030504030204" pitchFamily="49" charset="0"/>
              </a:rPr>
            </a:br>
            <a:r>
              <a:rPr lang="tr-TR" sz="1800" b="1" dirty="0">
                <a:latin typeface="Lucida Sans Typewriter" panose="020B0509030504030204" pitchFamily="49" charset="0"/>
              </a:rPr>
              <a:t>Hep </a:t>
            </a:r>
            <a:r>
              <a:rPr lang="tr-TR" sz="1800" b="1" dirty="0" smtClean="0">
                <a:latin typeface="Lucida Sans Typewriter" panose="020B0509030504030204" pitchFamily="49" charset="0"/>
              </a:rPr>
              <a:t>Deryalardayız</a:t>
            </a:r>
            <a:br>
              <a:rPr lang="tr-TR" sz="1800" b="1" dirty="0" smtClean="0">
                <a:latin typeface="Lucida Sans Typewriter" panose="020B0509030504030204" pitchFamily="49" charset="0"/>
              </a:rPr>
            </a:br>
            <a:r>
              <a:rPr lang="tr-TR" sz="1800" b="1" dirty="0">
                <a:latin typeface="Lucida Sans Typewriter" panose="020B0509030504030204" pitchFamily="49" charset="0"/>
              </a:rPr>
              <a:t/>
            </a:r>
            <a:br>
              <a:rPr lang="tr-TR" sz="1800" b="1" dirty="0">
                <a:latin typeface="Lucida Sans Typewriter" panose="020B0509030504030204" pitchFamily="49" charset="0"/>
              </a:rPr>
            </a:br>
            <a:r>
              <a:rPr lang="tr-TR" sz="1800" b="1" dirty="0">
                <a:latin typeface="Lucida Sans Typewriter" panose="020B0509030504030204" pitchFamily="49" charset="0"/>
              </a:rPr>
              <a:t>Meriç</a:t>
            </a:r>
            <a:br>
              <a:rPr lang="tr-TR" sz="1800" b="1" dirty="0">
                <a:latin typeface="Lucida Sans Typewriter" panose="020B0509030504030204" pitchFamily="49" charset="0"/>
              </a:rPr>
            </a:br>
            <a:r>
              <a:rPr lang="tr-TR" sz="1800" b="1" dirty="0">
                <a:latin typeface="Lucida Sans Typewriter" panose="020B0509030504030204" pitchFamily="49" charset="0"/>
              </a:rPr>
              <a:t>Tunca</a:t>
            </a:r>
            <a:br>
              <a:rPr lang="tr-TR" sz="1800" b="1" dirty="0">
                <a:latin typeface="Lucida Sans Typewriter" panose="020B0509030504030204" pitchFamily="49" charset="0"/>
              </a:rPr>
            </a:br>
            <a:r>
              <a:rPr lang="tr-TR" sz="1800" b="1" dirty="0">
                <a:latin typeface="Lucida Sans Typewriter" panose="020B0509030504030204" pitchFamily="49" charset="0"/>
              </a:rPr>
              <a:t>Arda boyları</a:t>
            </a:r>
            <a:br>
              <a:rPr lang="tr-TR" sz="1800" b="1" dirty="0">
                <a:latin typeface="Lucida Sans Typewriter" panose="020B0509030504030204" pitchFamily="49" charset="0"/>
              </a:rPr>
            </a:br>
            <a:r>
              <a:rPr lang="tr-TR" sz="1800" b="1" dirty="0">
                <a:latin typeface="Lucida Sans Typewriter" panose="020B0509030504030204" pitchFamily="49" charset="0"/>
              </a:rPr>
              <a:t>Üç Nehiriz</a:t>
            </a:r>
            <a:br>
              <a:rPr lang="tr-TR" sz="1800" b="1" dirty="0">
                <a:latin typeface="Lucida Sans Typewriter" panose="020B0509030504030204" pitchFamily="49" charset="0"/>
              </a:rPr>
            </a:br>
            <a:r>
              <a:rPr lang="tr-TR" sz="1800" b="1" dirty="0">
                <a:latin typeface="Lucida Sans Typewriter" panose="020B0509030504030204" pitchFamily="49" charset="0"/>
              </a:rPr>
              <a:t>Kara Sevdalarız</a:t>
            </a:r>
            <a:br>
              <a:rPr lang="tr-TR" sz="1800" b="1" dirty="0">
                <a:latin typeface="Lucida Sans Typewriter" panose="020B0509030504030204" pitchFamily="49" charset="0"/>
              </a:rPr>
            </a:br>
            <a:r>
              <a:rPr lang="tr-TR" sz="1800" b="1" dirty="0">
                <a:latin typeface="Lucida Sans Typewriter" panose="020B0509030504030204" pitchFamily="49" charset="0"/>
              </a:rPr>
              <a:t>Alüvyon değil</a:t>
            </a:r>
            <a:br>
              <a:rPr lang="tr-TR" sz="1800" b="1" dirty="0">
                <a:latin typeface="Lucida Sans Typewriter" panose="020B0509030504030204" pitchFamily="49" charset="0"/>
              </a:rPr>
            </a:br>
            <a:r>
              <a:rPr lang="tr-TR" sz="1800" b="1" dirty="0">
                <a:latin typeface="Lucida Sans Typewriter" panose="020B0509030504030204" pitchFamily="49" charset="0"/>
              </a:rPr>
              <a:t>Biriktirdiğimiz</a:t>
            </a:r>
            <a:br>
              <a:rPr lang="tr-TR" sz="1800" b="1" dirty="0">
                <a:latin typeface="Lucida Sans Typewriter" panose="020B0509030504030204" pitchFamily="49" charset="0"/>
              </a:rPr>
            </a:br>
            <a:r>
              <a:rPr lang="tr-TR" sz="1800" b="1" dirty="0">
                <a:latin typeface="Lucida Sans Typewriter" panose="020B0509030504030204" pitchFamily="49" charset="0"/>
              </a:rPr>
              <a:t>Âdemiyet</a:t>
            </a:r>
            <a:br>
              <a:rPr lang="tr-TR" sz="1800" b="1" dirty="0">
                <a:latin typeface="Lucida Sans Typewriter" panose="020B0509030504030204" pitchFamily="49" charset="0"/>
              </a:rPr>
            </a:br>
            <a:r>
              <a:rPr lang="tr-TR" sz="1800" b="1" dirty="0">
                <a:latin typeface="Lucida Sans Typewriter" panose="020B0509030504030204" pitchFamily="49" charset="0"/>
              </a:rPr>
              <a:t>Üç kitabın manası</a:t>
            </a:r>
            <a:br>
              <a:rPr lang="tr-TR" sz="1800" b="1" dirty="0">
                <a:latin typeface="Lucida Sans Typewriter" panose="020B0509030504030204" pitchFamily="49" charset="0"/>
              </a:rPr>
            </a:br>
            <a:r>
              <a:rPr lang="tr-TR" sz="1800" b="1" dirty="0">
                <a:latin typeface="Lucida Sans Typewriter" panose="020B0509030504030204" pitchFamily="49" charset="0"/>
              </a:rPr>
              <a:t>Selimiye’de birleşiriz.</a:t>
            </a:r>
          </a:p>
        </p:txBody>
      </p:sp>
      <p:sp>
        <p:nvSpPr>
          <p:cNvPr id="3" name="İçerik Yer Tutucusu 2"/>
          <p:cNvSpPr>
            <a:spLocks noGrp="1"/>
          </p:cNvSpPr>
          <p:nvPr>
            <p:ph idx="1"/>
          </p:nvPr>
        </p:nvSpPr>
        <p:spPr>
          <a:xfrm>
            <a:off x="457200" y="3861048"/>
            <a:ext cx="8229600" cy="2265115"/>
          </a:xfrm>
        </p:spPr>
        <p:txBody>
          <a:bodyPr/>
          <a:lstStyle/>
          <a:p>
            <a:pPr marL="0" indent="0">
              <a:buNone/>
            </a:pPr>
            <a:endParaRPr lang="tr-TR" dirty="0"/>
          </a:p>
        </p:txBody>
      </p:sp>
    </p:spTree>
    <p:extLst>
      <p:ext uri="{BB962C8B-B14F-4D97-AF65-F5344CB8AC3E}">
        <p14:creationId xmlns:p14="http://schemas.microsoft.com/office/powerpoint/2010/main" val="2810094954"/>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90066"/>
          </a:xfrm>
        </p:spPr>
        <p:txBody>
          <a:bodyPr>
            <a:normAutofit fontScale="90000"/>
          </a:bodyPr>
          <a:lstStyle/>
          <a:p>
            <a:r>
              <a:rPr lang="tr-TR" dirty="0" smtClean="0"/>
              <a:t>Nil-</a:t>
            </a:r>
            <a:r>
              <a:rPr lang="tr-TR" dirty="0" err="1" smtClean="0"/>
              <a:t>Yamuna</a:t>
            </a:r>
            <a:endParaRPr lang="tr-TR" dirty="0"/>
          </a:p>
        </p:txBody>
      </p:sp>
      <p:sp>
        <p:nvSpPr>
          <p:cNvPr id="3" name="İçerik Yer Tutucusu 2"/>
          <p:cNvSpPr>
            <a:spLocks noGrp="1"/>
          </p:cNvSpPr>
          <p:nvPr>
            <p:ph idx="1"/>
          </p:nvPr>
        </p:nvSpPr>
        <p:spPr>
          <a:xfrm>
            <a:off x="457200" y="908720"/>
            <a:ext cx="8229600" cy="5760640"/>
          </a:xfrm>
        </p:spPr>
        <p:txBody>
          <a:bodyPr>
            <a:normAutofit fontScale="77500" lnSpcReduction="20000"/>
          </a:bodyPr>
          <a:lstStyle/>
          <a:p>
            <a:pPr marL="0" indent="0">
              <a:buNone/>
            </a:pPr>
            <a:r>
              <a:rPr lang="tr-TR" dirty="0"/>
              <a:t>Avrupa'nın zihni (düşünce) kazanımları nasıl Güney Asya, Güneybatı Asya ve Kuzey Afrika gibi yollardan devşirilmiş ise, Türklerin benzer kazanımları da çoban ateşlerinin peşi sıra Türkistan’dan yollara düşülerek sofra tutulan Kuzey Hindistan'ı da içine alan Büyük Horasan, Küçük Asya (Anadolu)  ve ardından Güneydoğu Avrupa (Rumeli) çizgisinde hayat bulmuştur. </a:t>
            </a:r>
            <a:r>
              <a:rPr lang="tr-TR" b="1" dirty="0"/>
              <a:t>Nil -</a:t>
            </a:r>
            <a:r>
              <a:rPr lang="tr-TR" b="1" dirty="0" err="1"/>
              <a:t>Yamuna</a:t>
            </a:r>
            <a:r>
              <a:rPr lang="tr-TR" b="1" dirty="0"/>
              <a:t> nehirleri </a:t>
            </a:r>
            <a:r>
              <a:rPr lang="tr-TR" dirty="0"/>
              <a:t>arasındaki bölgenin </a:t>
            </a:r>
            <a:r>
              <a:rPr lang="tr-TR" b="1" dirty="0"/>
              <a:t>Dicle, Fırat, Seyhun, Ceyhun, </a:t>
            </a:r>
            <a:r>
              <a:rPr lang="tr-TR" b="1" dirty="0" err="1"/>
              <a:t>İndus</a:t>
            </a:r>
            <a:r>
              <a:rPr lang="tr-TR" b="1" dirty="0"/>
              <a:t> nehir boyları </a:t>
            </a:r>
            <a:r>
              <a:rPr lang="tr-TR" dirty="0"/>
              <a:t>da bu hayatı sürekli kılmıştır</a:t>
            </a:r>
            <a:r>
              <a:rPr lang="tr-TR" dirty="0" smtClean="0"/>
              <a:t>.</a:t>
            </a:r>
          </a:p>
          <a:p>
            <a:pPr marL="0" indent="0">
              <a:buNone/>
            </a:pPr>
            <a:r>
              <a:rPr lang="tr-TR" dirty="0"/>
              <a:t/>
            </a:r>
            <a:br>
              <a:rPr lang="tr-TR" dirty="0"/>
            </a:br>
            <a:r>
              <a:rPr lang="tr-TR" dirty="0"/>
              <a:t>Velhasıl; Horasan, Hindistan ve Hitit, Büyük Asya ve Küçük Asya’daki sentezlerimizin asli unsurlarındandır</a:t>
            </a:r>
            <a:r>
              <a:rPr lang="tr-TR" dirty="0" smtClean="0"/>
              <a:t>.</a:t>
            </a:r>
          </a:p>
          <a:p>
            <a:pPr marL="0" indent="0">
              <a:buNone/>
            </a:pPr>
            <a:r>
              <a:rPr lang="tr-TR" dirty="0"/>
              <a:t/>
            </a:r>
            <a:br>
              <a:rPr lang="tr-TR" dirty="0"/>
            </a:br>
            <a:r>
              <a:rPr lang="tr-TR" dirty="0"/>
              <a:t>Hint bir okyanustur da Türk değil midir? İlk kez </a:t>
            </a:r>
            <a:r>
              <a:rPr lang="tr-TR" dirty="0" err="1"/>
              <a:t>Tonyukuk</a:t>
            </a:r>
            <a:r>
              <a:rPr lang="tr-TR" dirty="0"/>
              <a:t> yazıtında karşımıza çıkan Talay ile adlandırılan okyanus tabiri daha sonra Budist rahip ve devlet adamı </a:t>
            </a:r>
            <a:r>
              <a:rPr lang="tr-TR" dirty="0" err="1"/>
              <a:t>Dalai</a:t>
            </a:r>
            <a:r>
              <a:rPr lang="tr-TR" dirty="0"/>
              <a:t> Lama ile kendini göstererek, okyanuslar enginliğindeki  ve derinliğindeki Hint ve Türk dünyalarının ortak yaşam zenginliğini ortaya sermektedir.</a:t>
            </a:r>
          </a:p>
        </p:txBody>
      </p:sp>
    </p:spTree>
    <p:extLst>
      <p:ext uri="{BB962C8B-B14F-4D97-AF65-F5344CB8AC3E}">
        <p14:creationId xmlns:p14="http://schemas.microsoft.com/office/powerpoint/2010/main" val="1334968304"/>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332656"/>
            <a:ext cx="8229600" cy="936104"/>
          </a:xfrm>
        </p:spPr>
        <p:txBody>
          <a:bodyPr>
            <a:normAutofit fontScale="90000"/>
          </a:bodyPr>
          <a:lstStyle/>
          <a:p>
            <a:r>
              <a:rPr lang="tr-TR" dirty="0"/>
              <a:t>Yedi Su</a:t>
            </a:r>
            <a:br>
              <a:rPr lang="tr-TR" dirty="0"/>
            </a:br>
            <a:r>
              <a:rPr lang="tr-TR" sz="1800" dirty="0" smtClean="0">
                <a:hlinkClick r:id="rId2"/>
              </a:rPr>
              <a:t>https</a:t>
            </a:r>
            <a:r>
              <a:rPr lang="tr-TR" sz="1800" dirty="0">
                <a:hlinkClick r:id="rId2"/>
              </a:rPr>
              <a:t>://</a:t>
            </a:r>
            <a:r>
              <a:rPr lang="tr-TR" sz="1800" dirty="0" smtClean="0">
                <a:hlinkClick r:id="rId2"/>
              </a:rPr>
              <a:t>tr.wikipedia.org/wiki/Yedisu_b%C3%B6lgesi</a:t>
            </a:r>
            <a:r>
              <a:rPr lang="tr-TR" sz="1800" dirty="0" smtClean="0"/>
              <a:t/>
            </a:r>
            <a:br>
              <a:rPr lang="tr-TR" sz="1800" dirty="0" smtClean="0"/>
            </a:br>
            <a:endParaRPr lang="tr-TR" sz="1800" dirty="0"/>
          </a:p>
        </p:txBody>
      </p:sp>
      <p:pic>
        <p:nvPicPr>
          <p:cNvPr id="4" name="İçerik Yer Tutucus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97907" y="1600200"/>
            <a:ext cx="7548185" cy="4525963"/>
          </a:xfrm>
        </p:spPr>
      </p:pic>
    </p:spTree>
    <p:extLst>
      <p:ext uri="{BB962C8B-B14F-4D97-AF65-F5344CB8AC3E}">
        <p14:creationId xmlns:p14="http://schemas.microsoft.com/office/powerpoint/2010/main" val="3296791189"/>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778098"/>
          </a:xfrm>
        </p:spPr>
        <p:txBody>
          <a:bodyPr/>
          <a:lstStyle/>
          <a:p>
            <a:r>
              <a:rPr lang="tr-TR" dirty="0" err="1" smtClean="0"/>
              <a:t>Sir</a:t>
            </a:r>
            <a:r>
              <a:rPr lang="tr-TR" dirty="0" smtClean="0"/>
              <a:t> Derya</a:t>
            </a:r>
            <a:endParaRPr lang="tr-TR"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3648" y="1124744"/>
            <a:ext cx="6696744" cy="5544616"/>
          </a:xfrm>
        </p:spPr>
      </p:pic>
    </p:spTree>
    <p:extLst>
      <p:ext uri="{BB962C8B-B14F-4D97-AF65-F5344CB8AC3E}">
        <p14:creationId xmlns:p14="http://schemas.microsoft.com/office/powerpoint/2010/main" val="274945250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1066130"/>
          </a:xfrm>
        </p:spPr>
        <p:txBody>
          <a:bodyPr>
            <a:normAutofit fontScale="90000"/>
          </a:bodyPr>
          <a:lstStyle/>
          <a:p>
            <a:r>
              <a:rPr lang="tr-TR" sz="2800" dirty="0" err="1" smtClean="0"/>
              <a:t>Amuderya</a:t>
            </a:r>
            <a:r>
              <a:rPr lang="tr-TR" sz="2800" dirty="0" smtClean="0"/>
              <a:t> ve Volga (İdil)</a:t>
            </a:r>
            <a:br>
              <a:rPr lang="tr-TR" sz="2800" dirty="0" smtClean="0"/>
            </a:br>
            <a:r>
              <a:rPr lang="tr-TR" sz="2800" dirty="0" smtClean="0"/>
              <a:t> boylarında Oğuz Tüccarlar </a:t>
            </a:r>
            <a:br>
              <a:rPr lang="tr-TR" sz="2800" dirty="0" smtClean="0"/>
            </a:br>
            <a:r>
              <a:rPr lang="tr-TR" sz="1300" dirty="0">
                <a:hlinkClick r:id="rId2"/>
              </a:rPr>
              <a:t>https://www.booktandunya.com/2019/01/dogan-kuban-batiya-gocun-sanatsal-evreleri/?</a:t>
            </a:r>
            <a:r>
              <a:rPr lang="tr-TR" sz="1300" dirty="0" smtClean="0">
                <a:hlinkClick r:id="rId2"/>
              </a:rPr>
              <a:t>amp</a:t>
            </a:r>
            <a:r>
              <a:rPr lang="tr-TR" sz="1300" dirty="0" smtClean="0"/>
              <a:t/>
            </a:r>
            <a:br>
              <a:rPr lang="tr-TR" sz="1300" dirty="0" smtClean="0"/>
            </a:br>
            <a:endParaRPr lang="tr-TR" sz="1300" dirty="0"/>
          </a:p>
        </p:txBody>
      </p:sp>
      <p:pic>
        <p:nvPicPr>
          <p:cNvPr id="4" name="İçerik Yer Tutucus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91680" y="1412776"/>
            <a:ext cx="6120680" cy="5256584"/>
          </a:xfrm>
        </p:spPr>
      </p:pic>
    </p:spTree>
    <p:extLst>
      <p:ext uri="{BB962C8B-B14F-4D97-AF65-F5344CB8AC3E}">
        <p14:creationId xmlns:p14="http://schemas.microsoft.com/office/powerpoint/2010/main" val="3663330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706090"/>
          </a:xfrm>
        </p:spPr>
        <p:txBody>
          <a:bodyPr>
            <a:normAutofit fontScale="90000"/>
          </a:bodyPr>
          <a:lstStyle/>
          <a:p>
            <a:r>
              <a:rPr lang="tr-TR" dirty="0" smtClean="0"/>
              <a:t>Göktürk İmparatorluğu</a:t>
            </a:r>
            <a:endParaRPr lang="tr-TR" dirty="0"/>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196752"/>
            <a:ext cx="8640960" cy="5472608"/>
          </a:xfrm>
        </p:spPr>
      </p:pic>
    </p:spTree>
    <p:extLst>
      <p:ext uri="{BB962C8B-B14F-4D97-AF65-F5344CB8AC3E}">
        <p14:creationId xmlns:p14="http://schemas.microsoft.com/office/powerpoint/2010/main" val="382837782"/>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95536" y="332656"/>
            <a:ext cx="8229600" cy="720080"/>
          </a:xfrm>
        </p:spPr>
        <p:txBody>
          <a:bodyPr>
            <a:normAutofit fontScale="90000"/>
          </a:bodyPr>
          <a:lstStyle/>
          <a:p>
            <a:r>
              <a:rPr lang="tr-TR" dirty="0" smtClean="0"/>
              <a:t>Orta Asya’nın alt bölgeleri</a:t>
            </a:r>
            <a:br>
              <a:rPr lang="tr-TR" dirty="0" smtClean="0"/>
            </a:br>
            <a:r>
              <a:rPr lang="tr-TR" sz="1200" dirty="0">
                <a:hlinkClick r:id="rId2"/>
              </a:rPr>
              <a:t>https://www.booktandunya.com/2019/01/dogan-kuban-batiya-gocun-sanatsal-evreleri/?amp</a:t>
            </a:r>
            <a:r>
              <a:rPr lang="tr-TR" sz="1200" dirty="0"/>
              <a:t/>
            </a:r>
            <a:br>
              <a:rPr lang="tr-TR" sz="1200" dirty="0"/>
            </a:br>
            <a:endParaRPr lang="tr-TR" sz="1200" dirty="0"/>
          </a:p>
        </p:txBody>
      </p:sp>
      <p:pic>
        <p:nvPicPr>
          <p:cNvPr id="6" name="İçerik Yer Tutucusu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91680" y="1124744"/>
            <a:ext cx="5832648" cy="5616624"/>
          </a:xfrm>
        </p:spPr>
      </p:pic>
    </p:spTree>
    <p:extLst>
      <p:ext uri="{BB962C8B-B14F-4D97-AF65-F5344CB8AC3E}">
        <p14:creationId xmlns:p14="http://schemas.microsoft.com/office/powerpoint/2010/main" val="347764308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778098"/>
          </a:xfrm>
        </p:spPr>
        <p:txBody>
          <a:bodyPr>
            <a:normAutofit fontScale="90000"/>
          </a:bodyPr>
          <a:lstStyle/>
          <a:p>
            <a:r>
              <a:rPr lang="tr-TR" dirty="0" smtClean="0"/>
              <a:t>İpek Yolu Ticaret ve Türkler</a:t>
            </a:r>
            <a:br>
              <a:rPr lang="tr-TR" dirty="0" smtClean="0"/>
            </a:br>
            <a:r>
              <a:rPr lang="tr-TR" sz="1200" dirty="0">
                <a:hlinkClick r:id="rId2"/>
              </a:rPr>
              <a:t>https://www.booktandunya.com/2019/01/dogan-kuban-batiya-gocun-sanatsal-evreleri/?amp</a:t>
            </a:r>
            <a:r>
              <a:rPr lang="tr-TR" sz="1200" dirty="0"/>
              <a:t/>
            </a:r>
            <a:br>
              <a:rPr lang="tr-TR" sz="1200" dirty="0"/>
            </a:br>
            <a:endParaRPr lang="tr-TR" sz="1200" dirty="0"/>
          </a:p>
        </p:txBody>
      </p:sp>
      <p:pic>
        <p:nvPicPr>
          <p:cNvPr id="4" name="İçerik Yer Tutucus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75656" y="1124744"/>
            <a:ext cx="6120680" cy="5472608"/>
          </a:xfrm>
        </p:spPr>
      </p:pic>
    </p:spTree>
    <p:extLst>
      <p:ext uri="{BB962C8B-B14F-4D97-AF65-F5344CB8AC3E}">
        <p14:creationId xmlns:p14="http://schemas.microsoft.com/office/powerpoint/2010/main" val="231673563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18058"/>
          </a:xfrm>
        </p:spPr>
        <p:txBody>
          <a:bodyPr>
            <a:normAutofit fontScale="90000"/>
          </a:bodyPr>
          <a:lstStyle/>
          <a:p>
            <a:r>
              <a:rPr lang="tr-TR" dirty="0" smtClean="0"/>
              <a:t>Türkler hangi Deltalarda bulundular?</a:t>
            </a:r>
            <a:endParaRPr lang="tr-TR" dirty="0"/>
          </a:p>
        </p:txBody>
      </p:sp>
      <p:sp>
        <p:nvSpPr>
          <p:cNvPr id="3" name="İçerik Yer Tutucusu 2"/>
          <p:cNvSpPr>
            <a:spLocks noGrp="1"/>
          </p:cNvSpPr>
          <p:nvPr>
            <p:ph idx="1"/>
          </p:nvPr>
        </p:nvSpPr>
        <p:spPr>
          <a:xfrm>
            <a:off x="323528" y="836712"/>
            <a:ext cx="8568952" cy="6120680"/>
          </a:xfrm>
        </p:spPr>
        <p:txBody>
          <a:bodyPr>
            <a:normAutofit fontScale="25000" lnSpcReduction="20000"/>
          </a:bodyPr>
          <a:lstStyle/>
          <a:p>
            <a:pPr marL="0" indent="0">
              <a:buNone/>
            </a:pPr>
            <a:endParaRPr lang="tr-TR" dirty="0"/>
          </a:p>
          <a:p>
            <a:pPr marL="0" indent="0">
              <a:buNone/>
            </a:pPr>
            <a:r>
              <a:rPr lang="tr-TR" sz="4800" dirty="0"/>
              <a:t>Türklerin tarih boyunca pek çok farklı coğrafyada yaşadıkları ve bu coğrafyalarda önemli medeniyetler kurdukları bilinmektedir. Bu coğrafyaların birçoğu delta bölgeleriyle çevrili nehirlerin etrafında yer almaktadır. Türklerin yaşadığı bazı önemli delta bölgeleri şunlardır:</a:t>
            </a:r>
          </a:p>
          <a:p>
            <a:pPr marL="0" indent="0">
              <a:buNone/>
            </a:pPr>
            <a:endParaRPr lang="tr-TR" sz="4800" b="1" dirty="0"/>
          </a:p>
          <a:p>
            <a:pPr marL="0" indent="0">
              <a:buNone/>
            </a:pPr>
            <a:r>
              <a:rPr lang="tr-TR" sz="4800" b="1" dirty="0"/>
              <a:t>1. Sarı Nehir (</a:t>
            </a:r>
            <a:r>
              <a:rPr lang="tr-TR" sz="4800" b="1" dirty="0" err="1"/>
              <a:t>Huang</a:t>
            </a:r>
            <a:r>
              <a:rPr lang="tr-TR" sz="4800" b="1" dirty="0"/>
              <a:t> He) Deltası:</a:t>
            </a:r>
          </a:p>
          <a:p>
            <a:pPr marL="0" indent="0">
              <a:buNone/>
            </a:pPr>
            <a:r>
              <a:rPr lang="tr-TR" sz="4800" dirty="0"/>
              <a:t>Çin'de yer alan Sarı Nehir Deltası, Türklerin tarih boyunca etkileşimde bulunduğu önemli bir bölgedir. Hunlar, Göktürkler gibi Türk boyları bu bölgede yaşamış ve Çin medeniyetiyle etkileşime geçmişlerdir. Bu etkileşim, hem kültürel hem de siyasi açıdan önemli sonuçlar doğurmuştur.</a:t>
            </a:r>
          </a:p>
          <a:p>
            <a:pPr marL="0" indent="0">
              <a:buNone/>
            </a:pPr>
            <a:r>
              <a:rPr lang="tr-TR" sz="4800" b="1" dirty="0" smtClean="0"/>
              <a:t>2</a:t>
            </a:r>
            <a:r>
              <a:rPr lang="tr-TR" sz="4800" b="1" dirty="0"/>
              <a:t>. </a:t>
            </a:r>
            <a:r>
              <a:rPr lang="tr-TR" sz="4800" b="1" dirty="0" err="1"/>
              <a:t>Amû</a:t>
            </a:r>
            <a:r>
              <a:rPr lang="tr-TR" sz="4800" b="1" dirty="0"/>
              <a:t> Derya (</a:t>
            </a:r>
            <a:r>
              <a:rPr lang="tr-TR" sz="4800" b="1" dirty="0" err="1"/>
              <a:t>Amudarya</a:t>
            </a:r>
            <a:r>
              <a:rPr lang="tr-TR" sz="4800" b="1" dirty="0"/>
              <a:t>) Deltası:</a:t>
            </a:r>
          </a:p>
          <a:p>
            <a:pPr marL="0" indent="0">
              <a:buNone/>
            </a:pPr>
            <a:r>
              <a:rPr lang="tr-TR" sz="4800" dirty="0"/>
              <a:t>Orta Asya'da yer alan </a:t>
            </a:r>
            <a:r>
              <a:rPr lang="tr-TR" sz="4800" dirty="0" err="1"/>
              <a:t>Amû</a:t>
            </a:r>
            <a:r>
              <a:rPr lang="tr-TR" sz="4800" dirty="0"/>
              <a:t> Derya Deltası, tarih boyunca pek çok Türk boylunun yaşadığı verimli bir bölgedir. Özellikle Oğuz Türkleri, bu bölgede uzun süre yaşamış ve bölgeye adını vermişlerdir. </a:t>
            </a:r>
            <a:r>
              <a:rPr lang="tr-TR" sz="4800" dirty="0" err="1"/>
              <a:t>Amû</a:t>
            </a:r>
            <a:r>
              <a:rPr lang="tr-TR" sz="4800" dirty="0"/>
              <a:t> Derya Deltası, İpek Yolu üzerinde önemli bir konumda bulunması nedeniyle de ticaretin canlandığı bir merkez olmuştur.</a:t>
            </a:r>
          </a:p>
          <a:p>
            <a:pPr marL="0" indent="0">
              <a:buNone/>
            </a:pPr>
            <a:r>
              <a:rPr lang="tr-TR" sz="4800" dirty="0" smtClean="0"/>
              <a:t>3</a:t>
            </a:r>
            <a:r>
              <a:rPr lang="tr-TR" sz="4800" dirty="0"/>
              <a:t>. </a:t>
            </a:r>
            <a:r>
              <a:rPr lang="tr-TR" sz="4800" b="1" dirty="0"/>
              <a:t>Sır Derya (</a:t>
            </a:r>
            <a:r>
              <a:rPr lang="tr-TR" sz="4800" b="1" dirty="0" err="1"/>
              <a:t>Sırderya</a:t>
            </a:r>
            <a:r>
              <a:rPr lang="tr-TR" sz="4800" b="1" dirty="0"/>
              <a:t>) Deltası:</a:t>
            </a:r>
          </a:p>
          <a:p>
            <a:pPr marL="0" indent="0">
              <a:buNone/>
            </a:pPr>
            <a:r>
              <a:rPr lang="tr-TR" sz="4800" dirty="0" err="1"/>
              <a:t>Amû</a:t>
            </a:r>
            <a:r>
              <a:rPr lang="tr-TR" sz="4800" dirty="0"/>
              <a:t> Derya Deltası gibi Orta Asya'da yer alan Sır Derya Deltası da Türklerin yaşadığı önemli bir bölgedir. Bu delta, özellikle </a:t>
            </a:r>
            <a:r>
              <a:rPr lang="tr-TR" sz="4800" dirty="0" err="1"/>
              <a:t>Karahanlılar</a:t>
            </a:r>
            <a:r>
              <a:rPr lang="tr-TR" sz="4800" dirty="0"/>
              <a:t> ve Timurlu gibi Türk devletlerinin hakimiyeti altında bulunmuştur. Sır Derya Deltası, tarım ve hayvancılığın gelişmesi için uygun koşullara sahip olması nedeniyle Türk boyları için önemli bir yaşam alanı olmuştur.</a:t>
            </a:r>
          </a:p>
          <a:p>
            <a:pPr marL="0" indent="0">
              <a:buNone/>
            </a:pPr>
            <a:r>
              <a:rPr lang="tr-TR" sz="4800" b="1" dirty="0" smtClean="0"/>
              <a:t>4</a:t>
            </a:r>
            <a:r>
              <a:rPr lang="tr-TR" sz="4800" b="1" dirty="0"/>
              <a:t>. Nil Deltası:</a:t>
            </a:r>
          </a:p>
          <a:p>
            <a:pPr marL="0" indent="0">
              <a:buNone/>
            </a:pPr>
            <a:r>
              <a:rPr lang="tr-TR" sz="4800" dirty="0"/>
              <a:t>Afrika kıtasında yer alan Nil Deltası, Mısır medeniyetinin beşiği olarak bilinir. Türkler, tarih boyunca Mısır ile çeşitli ticari ve kültürel ilişkiler kurmuşlardır. </a:t>
            </a:r>
            <a:r>
              <a:rPr lang="tr-TR" sz="4800" dirty="0" err="1"/>
              <a:t>Memlükler</a:t>
            </a:r>
            <a:r>
              <a:rPr lang="tr-TR" sz="4800" dirty="0"/>
              <a:t> gibi Türk kökenli devletler, Mısır'ı uzun süre yönetmiş ve Nil Deltası'nın zenginliklerinden yararlanmışlardır.</a:t>
            </a:r>
          </a:p>
          <a:p>
            <a:pPr marL="0" indent="0">
              <a:buNone/>
            </a:pPr>
            <a:r>
              <a:rPr lang="tr-TR" sz="4800" b="1" dirty="0" smtClean="0"/>
              <a:t>5</a:t>
            </a:r>
            <a:r>
              <a:rPr lang="tr-TR" sz="4800" b="1" dirty="0"/>
              <a:t>. Tuna Deltası:</a:t>
            </a:r>
          </a:p>
          <a:p>
            <a:pPr marL="0" indent="0">
              <a:buNone/>
            </a:pPr>
            <a:r>
              <a:rPr lang="tr-TR" sz="4800" dirty="0"/>
              <a:t>Avrupa'da yer alan Tuna Deltası, tarih boyunca pek çok farklı halkın yaşadığı bir bölgededir. Göktürkler, Avarlar, Hunlar gibi Türk boyları da bu bölgede yaşamış ve Avrupa'nın siyasi ve kültürel hayatında önemli rol oynamışlardır.</a:t>
            </a:r>
          </a:p>
          <a:p>
            <a:pPr marL="0" indent="0">
              <a:buNone/>
            </a:pPr>
            <a:endParaRPr lang="tr-TR" sz="4800" dirty="0"/>
          </a:p>
          <a:p>
            <a:pPr marL="0" indent="0">
              <a:buNone/>
            </a:pPr>
            <a:r>
              <a:rPr lang="tr-TR" sz="4800" dirty="0"/>
              <a:t>Özetle, Türkler tarih boyunca pek çok farklı delta bölgesinde yaşamış ve bu bölgelerde önemli medeniyetler kurmuşlardır. Bu delta bölgeleri, Türklerin tarım, hayvancılık ve ticaret gibi faaliyetlerde bulunmasına imkan tanıyan verimli topraklar olmuştur. Ayrıca, bu bölgeler Türklerin diğer medeniyetlerle etkileşim kurmasına ve kültürel zenginliklerini artırmasına da olanak sağlamıştır.</a:t>
            </a:r>
          </a:p>
          <a:p>
            <a:pPr marL="0" indent="0">
              <a:buNone/>
            </a:pPr>
            <a:r>
              <a:rPr lang="tr-TR" sz="4800" dirty="0" smtClean="0"/>
              <a:t>Ek </a:t>
            </a:r>
            <a:r>
              <a:rPr lang="tr-TR" sz="4800" dirty="0"/>
              <a:t>Bilgiler:</a:t>
            </a:r>
          </a:p>
          <a:p>
            <a:pPr marL="0" indent="0">
              <a:buNone/>
            </a:pPr>
            <a:endParaRPr lang="tr-TR" sz="4800" dirty="0"/>
          </a:p>
          <a:p>
            <a:pPr marL="0" indent="0">
              <a:buNone/>
            </a:pPr>
            <a:r>
              <a:rPr lang="tr-TR" sz="4800" dirty="0"/>
              <a:t>Delta Nedir? Bir nehrin denize döküldüğü yerde, taşıdığı alüvyonların birikmesiyle oluşan geniş, düz alana delta denir. Deltalar, genellikle verimli toprakları ve su kaynakları bakımından zengin bölgelerdir.</a:t>
            </a:r>
          </a:p>
          <a:p>
            <a:pPr marL="0" indent="0">
              <a:buNone/>
            </a:pPr>
            <a:r>
              <a:rPr lang="tr-TR" sz="4800" dirty="0"/>
              <a:t>Alüvyon Nedir? Nehirlerin taşıdığı toprak ve çakıl gibi maddelere alüvyon denir. Alüvyonlar, nehirlerin denize döküldüğü yerlerde birikerek delta oluşumunu sağlar.</a:t>
            </a:r>
          </a:p>
          <a:p>
            <a:pPr marL="0" indent="0">
              <a:buNone/>
            </a:pPr>
            <a:endParaRPr lang="tr-TR" sz="6400" dirty="0"/>
          </a:p>
        </p:txBody>
      </p:sp>
    </p:spTree>
    <p:extLst>
      <p:ext uri="{BB962C8B-B14F-4D97-AF65-F5344CB8AC3E}">
        <p14:creationId xmlns:p14="http://schemas.microsoft.com/office/powerpoint/2010/main" val="1946823647"/>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pPr marL="0" indent="0" algn="ctr">
              <a:buNone/>
            </a:pPr>
            <a:endParaRPr lang="tr-TR" sz="6000" b="1" dirty="0" smtClean="0">
              <a:solidFill>
                <a:srgbClr val="C00000"/>
              </a:solidFill>
            </a:endParaRPr>
          </a:p>
          <a:p>
            <a:pPr marL="0" indent="0" algn="ctr">
              <a:buNone/>
            </a:pPr>
            <a:r>
              <a:rPr lang="tr-TR" sz="6000" b="1" dirty="0" smtClean="0">
                <a:solidFill>
                  <a:srgbClr val="C00000"/>
                </a:solidFill>
              </a:rPr>
              <a:t>TARİHİ ASYA BÖLGELERİ</a:t>
            </a:r>
            <a:endParaRPr lang="tr-TR" sz="6000" b="1" dirty="0">
              <a:solidFill>
                <a:srgbClr val="C00000"/>
              </a:solidFill>
            </a:endParaRPr>
          </a:p>
        </p:txBody>
      </p:sp>
    </p:spTree>
    <p:extLst>
      <p:ext uri="{BB962C8B-B14F-4D97-AF65-F5344CB8AC3E}">
        <p14:creationId xmlns:p14="http://schemas.microsoft.com/office/powerpoint/2010/main" val="199110380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dirty="0" err="1" smtClean="0"/>
              <a:t>Harezm</a:t>
            </a:r>
            <a:r>
              <a:rPr lang="tr-TR" dirty="0" smtClean="0"/>
              <a:t> Horasan </a:t>
            </a:r>
            <a:r>
              <a:rPr lang="tr-TR" dirty="0" err="1" smtClean="0"/>
              <a:t>MaveraünNehir</a:t>
            </a:r>
            <a:endParaRPr lang="en-US"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412777"/>
            <a:ext cx="8928992" cy="5328592"/>
          </a:xfrm>
          <a:prstGeom prst="rect">
            <a:avLst/>
          </a:prstGeom>
        </p:spPr>
      </p:pic>
    </p:spTree>
    <p:extLst>
      <p:ext uri="{BB962C8B-B14F-4D97-AF65-F5344CB8AC3E}">
        <p14:creationId xmlns:p14="http://schemas.microsoft.com/office/powerpoint/2010/main" val="2261235551"/>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3 Tarihi Bölge</a:t>
            </a:r>
            <a:endParaRPr lang="en-US"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1720" y="2708920"/>
            <a:ext cx="4248471" cy="3384376"/>
          </a:xfrm>
          <a:prstGeom prst="rect">
            <a:avLst/>
          </a:prstGeom>
        </p:spPr>
      </p:pic>
    </p:spTree>
    <p:extLst>
      <p:ext uri="{BB962C8B-B14F-4D97-AF65-F5344CB8AC3E}">
        <p14:creationId xmlns:p14="http://schemas.microsoft.com/office/powerpoint/2010/main" val="175046101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t>Maveraünnehir</a:t>
            </a:r>
            <a:endParaRPr lang="en-US"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484784"/>
            <a:ext cx="8928992" cy="5256584"/>
          </a:xfrm>
          <a:prstGeom prst="rect">
            <a:avLst/>
          </a:prstGeom>
        </p:spPr>
      </p:pic>
    </p:spTree>
    <p:extLst>
      <p:ext uri="{BB962C8B-B14F-4D97-AF65-F5344CB8AC3E}">
        <p14:creationId xmlns:p14="http://schemas.microsoft.com/office/powerpoint/2010/main" val="2059878736"/>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Horasan</a:t>
            </a:r>
            <a:endParaRPr lang="en-US"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484784"/>
            <a:ext cx="8928992" cy="5256583"/>
          </a:xfrm>
          <a:prstGeom prst="rect">
            <a:avLst/>
          </a:prstGeom>
        </p:spPr>
      </p:pic>
    </p:spTree>
    <p:extLst>
      <p:ext uri="{BB962C8B-B14F-4D97-AF65-F5344CB8AC3E}">
        <p14:creationId xmlns:p14="http://schemas.microsoft.com/office/powerpoint/2010/main" val="4141026564"/>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Horasan Ülkeleri</a:t>
            </a:r>
            <a:endParaRPr lang="en-US"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1412776"/>
            <a:ext cx="8784976" cy="5256584"/>
          </a:xfrm>
          <a:prstGeom prst="rect">
            <a:avLst/>
          </a:prstGeom>
        </p:spPr>
      </p:pic>
    </p:spTree>
    <p:extLst>
      <p:ext uri="{BB962C8B-B14F-4D97-AF65-F5344CB8AC3E}">
        <p14:creationId xmlns:p14="http://schemas.microsoft.com/office/powerpoint/2010/main" val="4064308135"/>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t>Urumçi</a:t>
            </a:r>
            <a:r>
              <a:rPr lang="tr-TR" dirty="0" smtClean="0"/>
              <a:t> Mumyaları</a:t>
            </a:r>
            <a:endParaRPr lang="en-US"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484784"/>
            <a:ext cx="8928992" cy="5256584"/>
          </a:xfrm>
          <a:prstGeom prst="rect">
            <a:avLst/>
          </a:prstGeom>
        </p:spPr>
      </p:pic>
    </p:spTree>
    <p:extLst>
      <p:ext uri="{BB962C8B-B14F-4D97-AF65-F5344CB8AC3E}">
        <p14:creationId xmlns:p14="http://schemas.microsoft.com/office/powerpoint/2010/main" val="13504705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346050"/>
          </a:xfrm>
        </p:spPr>
        <p:txBody>
          <a:bodyPr>
            <a:normAutofit fontScale="90000"/>
          </a:bodyPr>
          <a:lstStyle/>
          <a:p>
            <a:r>
              <a:rPr lang="tr-TR" dirty="0" smtClean="0"/>
              <a:t>Asya Akdeniz’i</a:t>
            </a:r>
            <a:endParaRPr lang="tr-TR" dirty="0"/>
          </a:p>
        </p:txBody>
      </p:sp>
      <p:sp>
        <p:nvSpPr>
          <p:cNvPr id="3" name="İçerik Yer Tutucusu 2"/>
          <p:cNvSpPr>
            <a:spLocks noGrp="1"/>
          </p:cNvSpPr>
          <p:nvPr>
            <p:ph idx="1"/>
          </p:nvPr>
        </p:nvSpPr>
        <p:spPr>
          <a:xfrm>
            <a:off x="323528" y="764704"/>
            <a:ext cx="8640960" cy="6093296"/>
          </a:xfrm>
        </p:spPr>
        <p:txBody>
          <a:bodyPr>
            <a:normAutofit fontScale="32500" lnSpcReduction="20000"/>
          </a:bodyPr>
          <a:lstStyle/>
          <a:p>
            <a:pPr marL="0" indent="0">
              <a:buNone/>
            </a:pPr>
            <a:r>
              <a:rPr lang="tr-TR" sz="5500" dirty="0"/>
              <a:t>Jeologlar, muhtemelen insanın ortaya çıkışından sonraki bir dönemde, </a:t>
            </a:r>
            <a:r>
              <a:rPr lang="tr-TR" sz="5500" dirty="0" smtClean="0"/>
              <a:t>Karadeniz’in </a:t>
            </a:r>
            <a:r>
              <a:rPr lang="tr-TR" sz="5500" dirty="0"/>
              <a:t>Boğaz'dan şu anki çıkışının </a:t>
            </a:r>
            <a:r>
              <a:rPr lang="tr-TR" sz="5500" dirty="0" smtClean="0"/>
              <a:t>kapandığını </a:t>
            </a:r>
            <a:r>
              <a:rPr lang="tr-TR" sz="5500" dirty="0"/>
              <a:t>ve </a:t>
            </a:r>
            <a:r>
              <a:rPr lang="tr-TR" sz="5500" dirty="0" smtClean="0"/>
              <a:t>sularının doğuya</a:t>
            </a:r>
            <a:r>
              <a:rPr lang="tr-TR" sz="5500" dirty="0"/>
              <a:t>, Azak Denizi'nden </a:t>
            </a:r>
            <a:r>
              <a:rPr lang="tr-TR" sz="5500" b="1" dirty="0"/>
              <a:t>Orta Asya'daki büyük bir Akdeniz'e </a:t>
            </a:r>
            <a:r>
              <a:rPr lang="tr-TR" sz="5500" dirty="0"/>
              <a:t>aktığını, havzasının hala en derin noktaları Hazar ve Aral Denizi </a:t>
            </a:r>
            <a:r>
              <a:rPr lang="tr-TR" sz="5500" dirty="0" smtClean="0"/>
              <a:t>tarafından doldurulan </a:t>
            </a:r>
            <a:r>
              <a:rPr lang="tr-TR" sz="5500" dirty="0"/>
              <a:t>oyukla işaretlendiğini varsaymaktadır</a:t>
            </a:r>
            <a:r>
              <a:rPr lang="tr-TR" sz="5500" dirty="0" smtClean="0"/>
              <a:t>.</a:t>
            </a:r>
          </a:p>
          <a:p>
            <a:pPr marL="0" indent="0">
              <a:buNone/>
            </a:pPr>
            <a:r>
              <a:rPr lang="tr-TR" sz="5500" dirty="0" smtClean="0"/>
              <a:t>Karadeniz’in suları </a:t>
            </a:r>
            <a:r>
              <a:rPr lang="tr-TR" sz="5500" dirty="0"/>
              <a:t>şu anki seviyelerinden sadece 23 fit (yaklaşık 6 metre) yükselmiş olsaydı, aslında şimdi </a:t>
            </a:r>
            <a:r>
              <a:rPr lang="tr-TR" sz="5500" dirty="0" err="1"/>
              <a:t>Manytsch</a:t>
            </a:r>
            <a:r>
              <a:rPr lang="tr-TR" sz="5500" dirty="0"/>
              <a:t> </a:t>
            </a:r>
            <a:r>
              <a:rPr lang="tr-TR" sz="5500" dirty="0" smtClean="0"/>
              <a:t>vadisi üzerinden </a:t>
            </a:r>
            <a:r>
              <a:rPr lang="tr-TR" sz="5500" dirty="0"/>
              <a:t>Hazar'a doğru yol alacaklardı. 158 fit (yaklaşık 6 metre) yükselmiş olsalardı, Aral Denizi'ne yol </a:t>
            </a:r>
            <a:r>
              <a:rPr lang="tr-TR" sz="5500" dirty="0" smtClean="0"/>
              <a:t>bulacaklardı;220 </a:t>
            </a:r>
            <a:r>
              <a:rPr lang="tr-TR" sz="5500" dirty="0"/>
              <a:t>fit (</a:t>
            </a:r>
            <a:r>
              <a:rPr lang="tr-TR" sz="5500" dirty="0" smtClean="0"/>
              <a:t>yak </a:t>
            </a:r>
            <a:r>
              <a:rPr lang="tr-TR" sz="5500" dirty="0" err="1" smtClean="0"/>
              <a:t>laşık</a:t>
            </a:r>
            <a:r>
              <a:rPr lang="tr-TR" sz="5500" dirty="0" smtClean="0"/>
              <a:t> </a:t>
            </a:r>
            <a:r>
              <a:rPr lang="tr-TR" sz="5500" dirty="0"/>
              <a:t>6 metre) yükselmiş olsalardı, o zaman oluşacak olan </a:t>
            </a:r>
            <a:r>
              <a:rPr lang="tr-TR" sz="5500" b="1" dirty="0"/>
              <a:t>büyük Akdeniz </a:t>
            </a:r>
            <a:r>
              <a:rPr lang="tr-TR" sz="5500" dirty="0"/>
              <a:t>denizi sularını </a:t>
            </a:r>
            <a:r>
              <a:rPr lang="tr-TR" sz="5500" dirty="0" err="1"/>
              <a:t>Obi'nin</a:t>
            </a:r>
            <a:r>
              <a:rPr lang="tr-TR" sz="5500" dirty="0"/>
              <a:t> kollarından biri olan </a:t>
            </a:r>
            <a:r>
              <a:rPr lang="tr-TR" sz="5500" dirty="0" err="1"/>
              <a:t>Tobol'dan</a:t>
            </a:r>
            <a:r>
              <a:rPr lang="tr-TR" sz="5500" dirty="0"/>
              <a:t> Arktik Okyanusu'na boşaltacaktı</a:t>
            </a:r>
            <a:r>
              <a:rPr lang="tr-TR" sz="5500" dirty="0" smtClean="0"/>
              <a:t>.</a:t>
            </a:r>
          </a:p>
          <a:p>
            <a:pPr marL="0" indent="0">
              <a:buNone/>
            </a:pPr>
            <a:endParaRPr lang="tr-TR" sz="5500" dirty="0"/>
          </a:p>
          <a:p>
            <a:pPr marL="0" indent="0">
              <a:buNone/>
            </a:pPr>
            <a:r>
              <a:rPr lang="tr-TR" sz="5500" dirty="0" smtClean="0"/>
              <a:t>Yatay </a:t>
            </a:r>
            <a:r>
              <a:rPr lang="tr-TR" sz="5500" dirty="0"/>
              <a:t>işaretler, suların bu seviyeye ulaştığı zamanın bir zaman olduğunu gösterir ve bu nedenle dünya tarihinde </a:t>
            </a:r>
            <a:r>
              <a:rPr lang="tr-TR" sz="5500" b="1" dirty="0"/>
              <a:t>büyük bir Asya </a:t>
            </a:r>
            <a:r>
              <a:rPr lang="tr-TR" sz="5500" b="1" dirty="0" smtClean="0"/>
              <a:t>Akdeniz'inin, Karadeniz’den</a:t>
            </a:r>
            <a:r>
              <a:rPr lang="tr-TR" sz="5500" dirty="0" smtClean="0"/>
              <a:t> </a:t>
            </a:r>
            <a:r>
              <a:rPr lang="tr-TR" sz="5500" dirty="0"/>
              <a:t>Kutup Denizi'ne kadar uzandığı bir dönem olduğu neredeyse kesindir</a:t>
            </a:r>
            <a:r>
              <a:rPr lang="tr-TR" sz="5500" dirty="0" smtClean="0"/>
              <a:t>.</a:t>
            </a:r>
            <a:endParaRPr lang="tr-TR" sz="5500" dirty="0"/>
          </a:p>
          <a:p>
            <a:pPr marL="0" indent="0">
              <a:buNone/>
            </a:pPr>
            <a:r>
              <a:rPr lang="tr-TR" sz="5500" dirty="0" smtClean="0"/>
              <a:t>Karadeniz’in sularının </a:t>
            </a:r>
            <a:r>
              <a:rPr lang="tr-TR" sz="5500" b="1" dirty="0"/>
              <a:t>Asya Akdeniz'inden </a:t>
            </a:r>
            <a:r>
              <a:rPr lang="tr-TR" sz="5500" dirty="0"/>
              <a:t>saptırılması, Hazar'ın sularının seviyesini düşürme etkisine sahip olmuştur. Volga ve iç denize akan diğer büyük nehirlerin boşalttığı alan ne kadar geniş olursa olsun, getirdikleri sular buharlaşmayla oluşan kaybı telafi etmek için yeterli değildir veya yeterli değildi</a:t>
            </a:r>
            <a:r>
              <a:rPr lang="tr-TR" sz="5500" dirty="0" smtClean="0"/>
              <a:t>.</a:t>
            </a:r>
          </a:p>
          <a:p>
            <a:pPr marL="0" indent="0">
              <a:buNone/>
            </a:pPr>
            <a:r>
              <a:rPr lang="tr-TR" sz="5500" dirty="0" smtClean="0"/>
              <a:t>Denizin </a:t>
            </a:r>
            <a:r>
              <a:rPr lang="tr-TR" sz="5500" dirty="0"/>
              <a:t>suları çekildikçe, yanlarındaki belirli kısımlarda geniş karayla çevrili koylar oluştu ve bunlar son derece sığ olup sıcak yaz güneşinin tüm gücüne maruz kaldıklarından doğal tuz tavaları haline geldiler</a:t>
            </a:r>
            <a:r>
              <a:rPr lang="tr-TR" sz="5500" dirty="0" smtClean="0"/>
              <a:t>.</a:t>
            </a:r>
          </a:p>
          <a:p>
            <a:pPr marL="0" indent="0">
              <a:buNone/>
            </a:pPr>
            <a:endParaRPr lang="tr-TR" sz="5500" dirty="0" smtClean="0"/>
          </a:p>
          <a:p>
            <a:pPr marL="0" indent="0">
              <a:buNone/>
            </a:pPr>
            <a:endParaRPr lang="tr-TR" dirty="0"/>
          </a:p>
          <a:p>
            <a:pPr marL="0" indent="0">
              <a:buNone/>
            </a:pPr>
            <a:r>
              <a:rPr lang="tr-TR" dirty="0">
                <a:hlinkClick r:id="rId2"/>
              </a:rPr>
              <a:t>https://www.booksonturkey.com/buyuk-akdeniz-birligi-bab</a:t>
            </a:r>
            <a:r>
              <a:rPr lang="tr-TR" dirty="0" smtClean="0">
                <a:hlinkClick r:id="rId2"/>
              </a:rPr>
              <a:t>/</a:t>
            </a:r>
            <a:endParaRPr lang="tr-TR" dirty="0" smtClean="0"/>
          </a:p>
          <a:p>
            <a:pPr marL="0" indent="0">
              <a:buNone/>
            </a:pPr>
            <a:endParaRPr lang="tr-TR" dirty="0" smtClean="0"/>
          </a:p>
          <a:p>
            <a:pPr marL="0" indent="0">
              <a:buNone/>
            </a:pPr>
            <a:r>
              <a:rPr lang="tr-TR" dirty="0">
                <a:hlinkClick r:id="rId3"/>
              </a:rPr>
              <a:t>https://www.google.com.tr/books/edition/The_Fisheries_Exhibition_Literature_Offi/QAsAAAAAQAAJ?hl=tr&amp;gbpv=1&amp;dq=%</a:t>
            </a:r>
            <a:r>
              <a:rPr lang="tr-TR" dirty="0" smtClean="0">
                <a:hlinkClick r:id="rId3"/>
              </a:rPr>
              <a:t>22great+mediterranean%22&amp;pg=PA28&amp;printsec=frontcover</a:t>
            </a:r>
            <a:endParaRPr lang="tr-TR" dirty="0" smtClean="0"/>
          </a:p>
          <a:p>
            <a:pPr marL="0" indent="0">
              <a:buNone/>
            </a:pPr>
            <a:endParaRPr lang="tr-TR" dirty="0"/>
          </a:p>
        </p:txBody>
      </p:sp>
    </p:spTree>
    <p:extLst>
      <p:ext uri="{BB962C8B-B14F-4D97-AF65-F5344CB8AC3E}">
        <p14:creationId xmlns:p14="http://schemas.microsoft.com/office/powerpoint/2010/main" val="2916549344"/>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Kayıp Aydınlanma</a:t>
            </a:r>
            <a:endParaRPr lang="tr-TR" dirty="0"/>
          </a:p>
        </p:txBody>
      </p:sp>
      <p:sp>
        <p:nvSpPr>
          <p:cNvPr id="3" name="İçerik Yer Tutucusu 2"/>
          <p:cNvSpPr>
            <a:spLocks noGrp="1"/>
          </p:cNvSpPr>
          <p:nvPr>
            <p:ph idx="1"/>
          </p:nvPr>
        </p:nvSpPr>
        <p:spPr>
          <a:xfrm>
            <a:off x="457200" y="1600200"/>
            <a:ext cx="8229600" cy="4853136"/>
          </a:xfrm>
        </p:spPr>
        <p:txBody>
          <a:bodyPr>
            <a:noAutofit/>
          </a:bodyPr>
          <a:lstStyle/>
          <a:p>
            <a:r>
              <a:rPr lang="tr-TR" sz="1600" b="1" dirty="0" err="1"/>
              <a:t>Page</a:t>
            </a:r>
            <a:r>
              <a:rPr lang="tr-TR" sz="1600" b="1" dirty="0"/>
              <a:t> </a:t>
            </a:r>
            <a:r>
              <a:rPr lang="tr-TR" sz="1600" b="1" dirty="0" smtClean="0"/>
              <a:t>602 </a:t>
            </a:r>
            <a:r>
              <a:rPr lang="tr-TR" sz="1600" dirty="0" smtClean="0"/>
              <a:t>Timur'un </a:t>
            </a:r>
            <a:r>
              <a:rPr lang="tr-TR" sz="1600" dirty="0"/>
              <a:t>ölümünden sonraki yüz sene içinde bu merkez dışı </a:t>
            </a:r>
            <a:r>
              <a:rPr lang="tr-TR" sz="1600" dirty="0" smtClean="0"/>
              <a:t>güçler </a:t>
            </a:r>
            <a:r>
              <a:rPr lang="tr-TR" sz="1600" dirty="0"/>
              <a:t>üstünlük elde edip bütün Orta Asya'yı rekabet hâlindeki emirliklere bölecekler, daha sonra da hem ticarete yüksek tarifeler uygulayacak hem de bu tarifeleri meşru kılacak emniyeti sağlamaktan aciz kalarak bölgenin parçalanmasına sebep olacaklardı. Önceki on beş asır boyunca çok defa ana ticaret güzergâhları iç ya da dış sebeplerle kapanmıştı. Fakat Orta Asya'nın iktisadi kapasitesini en fazla tahrip eden Timur hanedanlığı haleflerinin ticaretin önüne içeriden koydukları engeller olmuştu. </a:t>
            </a:r>
            <a:r>
              <a:rPr lang="tr-TR" sz="1600" b="1" dirty="0"/>
              <a:t>Aslına bakılırsa Avrupa ile Asya arasındaki deniz </a:t>
            </a:r>
            <a:r>
              <a:rPr lang="tr-TR" sz="1600" b="1" dirty="0" smtClean="0"/>
              <a:t>bağlantısının </a:t>
            </a:r>
            <a:r>
              <a:rPr lang="tr-TR" sz="1600" b="1" dirty="0"/>
              <a:t>açılması ve sonunda bölgenin Rusya ve İngiltere tarafından sömürgeleştirilmesi için gerekli zemini hazırlamışlardı</a:t>
            </a:r>
            <a:r>
              <a:rPr lang="tr-TR" sz="1600" b="1" dirty="0" smtClean="0"/>
              <a:t>.</a:t>
            </a:r>
          </a:p>
          <a:p>
            <a:endParaRPr lang="tr-TR" sz="1600" dirty="0"/>
          </a:p>
          <a:p>
            <a:r>
              <a:rPr lang="tr-TR" sz="1600" b="1" dirty="0" err="1" smtClean="0"/>
              <a:t>Page</a:t>
            </a:r>
            <a:r>
              <a:rPr lang="tr-TR" sz="1600" b="1" dirty="0" smtClean="0"/>
              <a:t> 623 </a:t>
            </a:r>
            <a:r>
              <a:rPr lang="tr-TR" sz="1600" dirty="0" smtClean="0"/>
              <a:t>Hindistan</a:t>
            </a:r>
            <a:r>
              <a:rPr lang="tr-TR" sz="1600" dirty="0"/>
              <a:t>, Çin ve kısıtlı da olsa Avrupa ile irtibat hâlinde olmalarına rağmen Timur'un torunları ne zihinlerine ne de devletlerinin emniyetine meydan okuyan bir güçle karşı karşıya değillerdi. On beşinci asrın sonları yeni bir dönem başlatacak olan değişimlere gebeydi. </a:t>
            </a:r>
            <a:r>
              <a:rPr lang="tr-TR" sz="1600" b="1" dirty="0"/>
              <a:t>Avrupalılar deniz güzergâhlarını Doğu'ya ve Batı'daki yeni dünyaya doğru genişletiyorlardı. </a:t>
            </a:r>
            <a:r>
              <a:rPr lang="tr-TR" sz="1600" dirty="0"/>
              <a:t>Bir o kadar önemlisi Batılılar putperest Roma ve Yunan medeniyetlerinin başarılarını yeniden keşfetmişlerdi. Yerleşik fikirlerine açıkça meydan okuyan bu süreç birçok açıdan Arapların ve Orta Asyalıların dokuzuncu asırdan on ikinci asra kadarki sürede tecrübe ettiklerinin bir tekrarı gibiydi.</a:t>
            </a:r>
          </a:p>
          <a:p>
            <a:endParaRPr lang="tr-TR" sz="1600" dirty="0"/>
          </a:p>
        </p:txBody>
      </p:sp>
    </p:spTree>
    <p:extLst>
      <p:ext uri="{BB962C8B-B14F-4D97-AF65-F5344CB8AC3E}">
        <p14:creationId xmlns:p14="http://schemas.microsoft.com/office/powerpoint/2010/main" val="191982052"/>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634082"/>
          </a:xfrm>
        </p:spPr>
        <p:txBody>
          <a:bodyPr>
            <a:normAutofit fontScale="90000"/>
          </a:bodyPr>
          <a:lstStyle/>
          <a:p>
            <a:r>
              <a:rPr lang="tr-TR" dirty="0" smtClean="0"/>
              <a:t>Kayıp Aydınlanma</a:t>
            </a:r>
            <a:endParaRPr lang="tr-TR" dirty="0"/>
          </a:p>
        </p:txBody>
      </p:sp>
      <p:sp>
        <p:nvSpPr>
          <p:cNvPr id="3" name="İçerik Yer Tutucusu 2"/>
          <p:cNvSpPr>
            <a:spLocks noGrp="1"/>
          </p:cNvSpPr>
          <p:nvPr>
            <p:ph idx="1"/>
          </p:nvPr>
        </p:nvSpPr>
        <p:spPr>
          <a:xfrm>
            <a:off x="457200" y="1124744"/>
            <a:ext cx="8229600" cy="5001419"/>
          </a:xfrm>
        </p:spPr>
        <p:txBody>
          <a:bodyPr>
            <a:noAutofit/>
          </a:bodyPr>
          <a:lstStyle/>
          <a:p>
            <a:r>
              <a:rPr lang="tr-TR" sz="1600" b="1" dirty="0" err="1" smtClean="0"/>
              <a:t>Page</a:t>
            </a:r>
            <a:r>
              <a:rPr lang="tr-TR" sz="1600" b="1" dirty="0" smtClean="0"/>
              <a:t> 647 </a:t>
            </a:r>
            <a:r>
              <a:rPr lang="tr-TR" sz="1600" dirty="0" smtClean="0"/>
              <a:t>Ekonomiyi </a:t>
            </a:r>
            <a:r>
              <a:rPr lang="tr-TR" sz="1600" dirty="0"/>
              <a:t>merkeze alan daha sofistike bir yaklaşıma göre bölgenin entelektüel çöküşünün suçlusu </a:t>
            </a:r>
            <a:r>
              <a:rPr lang="tr-TR" sz="1600" b="1" dirty="0"/>
              <a:t>kervan ticaretinin azalması ve Avrupa ile Asya'yı bağlayan deniz güzergâhların artmasıdır. </a:t>
            </a:r>
            <a:r>
              <a:rPr lang="tr-TR" sz="1600" dirty="0"/>
              <a:t>Varılan sonuç marifetli Avrupalıların ticareti çökertmiş olmalarıydı. Bu sebeple bölge fakirleşmiş ve entelektüel ve kültürel hayatı desteklemek için kullanılabilecek kaynaklarını kaybetmişti</a:t>
            </a:r>
            <a:r>
              <a:rPr lang="tr-TR" sz="1600" dirty="0" smtClean="0"/>
              <a:t>.”</a:t>
            </a:r>
          </a:p>
          <a:p>
            <a:endParaRPr lang="tr-TR" sz="1600" dirty="0"/>
          </a:p>
          <a:p>
            <a:r>
              <a:rPr lang="tr-TR" sz="1600" b="1" dirty="0" err="1" smtClean="0"/>
              <a:t>Page</a:t>
            </a:r>
            <a:r>
              <a:rPr lang="tr-TR" sz="1600" b="1" dirty="0" smtClean="0"/>
              <a:t> 647 </a:t>
            </a:r>
            <a:r>
              <a:rPr lang="tr-TR" sz="1600" dirty="0" smtClean="0"/>
              <a:t>Bu </a:t>
            </a:r>
            <a:r>
              <a:rPr lang="tr-TR" sz="1600" dirty="0"/>
              <a:t>argüman zincirinde iki sorun vardır. Birincisi, sebeple sonucu karıştırmaktadır. Orta Asyalılar, bu argümanda varsayıldığı gibi, Batılı entrikaların kurbanı değillerdi. Ticaret için olmazsa olmaz olan ekonomi ve emniyet şartlarını gayet güzel bir şekilde sağlamış oldukları </a:t>
            </a:r>
            <a:r>
              <a:rPr lang="tr-TR" sz="1600" dirty="0" smtClean="0"/>
              <a:t>doğruydu</a:t>
            </a:r>
            <a:r>
              <a:rPr lang="tr-TR" sz="1600" dirty="0"/>
              <a:t>. </a:t>
            </a:r>
            <a:r>
              <a:rPr lang="tr-TR" sz="1600" b="1" dirty="0" smtClean="0"/>
              <a:t>Fakat bu dönemin sonunda Orta Asyalılar eski ticaret güzergâhlarının emniyetini sağlamakta başarısız olmuşlardı. Daha </a:t>
            </a:r>
            <a:r>
              <a:rPr lang="tr-TR" sz="1600" b="1" dirty="0"/>
              <a:t>da kötüsü açgözlülük ederek vergileri yükseltmişlerdi. Bu yüzden kervancılar alternatif güzergâhlar aramaya başlamışlardı. Timur, kara yollarının tercih edilmemesinin sebebini bulmak yerine Uzak Doğu'ya giden deniz güzergâhlarını kesmeye çabalayarak beyhude yere sonucu alt etmeye çalışmıştı." </a:t>
            </a:r>
            <a:r>
              <a:rPr lang="tr-TR" sz="1600" dirty="0"/>
              <a:t>Timur'un devletinin çekişme hâlindeki emirliklere bölünmesi ve Şii İran'ın yükselişe geçmesiyle çöküş süreci ivmelenmişti. </a:t>
            </a:r>
            <a:endParaRPr lang="tr-TR" sz="1600" dirty="0" smtClean="0"/>
          </a:p>
          <a:p>
            <a:r>
              <a:rPr lang="tr-TR" sz="1600" b="1" dirty="0" err="1" smtClean="0"/>
              <a:t>Page</a:t>
            </a:r>
            <a:r>
              <a:rPr lang="tr-TR" sz="1600" b="1" dirty="0" smtClean="0"/>
              <a:t> 651 </a:t>
            </a:r>
            <a:r>
              <a:rPr lang="tr-TR" sz="1600" dirty="0" smtClean="0"/>
              <a:t>Bu </a:t>
            </a:r>
            <a:r>
              <a:rPr lang="tr-TR" sz="1600" dirty="0"/>
              <a:t>kısa inceleme bile Orta Asya'daki entelektüel canlılığın yok oluşu hakkındaki en fazla kullanılan açıklamaların su götürür olduğunu göstermeye yeterlidir. Ne çevresel değişim, ne Moğol tahribatı, ne </a:t>
            </a:r>
            <a:r>
              <a:rPr lang="tr-TR" sz="1600" b="1" dirty="0"/>
              <a:t>Asya'ya giden </a:t>
            </a:r>
            <a:r>
              <a:rPr lang="tr-TR" sz="1600" b="1" dirty="0" smtClean="0"/>
              <a:t>deniz güzergâhlarının </a:t>
            </a:r>
            <a:r>
              <a:rPr lang="tr-TR" sz="1600" b="1" dirty="0"/>
              <a:t>sık kullanılmaya başlanması</a:t>
            </a:r>
            <a:r>
              <a:rPr lang="tr-TR" sz="1600" dirty="0"/>
              <a:t>, ne himayenin azalması, ne imparatorlukların düşüşü ne de düşünceye daha az önem verdikleri iddia edilen Türki göçebe kültürlerin gelişi Orta Asya'daki bilimsel ve felsefi hayatın nicelik ve nitelik olarak yaşadığı çöküşü açıklamaktadır. Dolayısıyla başka sebepler aramak gerekir.</a:t>
            </a:r>
          </a:p>
          <a:p>
            <a:endParaRPr lang="tr-TR" sz="1600" dirty="0"/>
          </a:p>
        </p:txBody>
      </p:sp>
    </p:spTree>
    <p:extLst>
      <p:ext uri="{BB962C8B-B14F-4D97-AF65-F5344CB8AC3E}">
        <p14:creationId xmlns:p14="http://schemas.microsoft.com/office/powerpoint/2010/main" val="2575069558"/>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İç Asya</a:t>
            </a:r>
            <a:endParaRPr lang="en-US"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12777"/>
            <a:ext cx="9144000" cy="5445224"/>
          </a:xfrm>
          <a:prstGeom prst="rect">
            <a:avLst/>
          </a:prstGeom>
        </p:spPr>
      </p:pic>
    </p:spTree>
    <p:extLst>
      <p:ext uri="{BB962C8B-B14F-4D97-AF65-F5344CB8AC3E}">
        <p14:creationId xmlns:p14="http://schemas.microsoft.com/office/powerpoint/2010/main" val="562030647"/>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pPr marL="0" indent="0" algn="ctr">
              <a:buNone/>
            </a:pPr>
            <a:endParaRPr lang="tr-TR" sz="6000" b="1" dirty="0" smtClean="0">
              <a:solidFill>
                <a:srgbClr val="FF0000"/>
              </a:solidFill>
            </a:endParaRPr>
          </a:p>
          <a:p>
            <a:pPr marL="0" indent="0" algn="ctr">
              <a:buNone/>
            </a:pPr>
            <a:r>
              <a:rPr lang="tr-TR" sz="6000" b="1" dirty="0" smtClean="0">
                <a:solidFill>
                  <a:srgbClr val="C00000"/>
                </a:solidFill>
              </a:rPr>
              <a:t>BİLGELER</a:t>
            </a:r>
            <a:endParaRPr lang="tr-TR" sz="6000" b="1" dirty="0">
              <a:solidFill>
                <a:srgbClr val="C00000"/>
              </a:solidFill>
            </a:endParaRPr>
          </a:p>
        </p:txBody>
      </p:sp>
    </p:spTree>
    <p:extLst>
      <p:ext uri="{BB962C8B-B14F-4D97-AF65-F5344CB8AC3E}">
        <p14:creationId xmlns:p14="http://schemas.microsoft.com/office/powerpoint/2010/main" val="105019512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Asya Kütüphanesi</a:t>
            </a:r>
            <a:endParaRPr lang="en-US"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1412776"/>
            <a:ext cx="7992888" cy="5184576"/>
          </a:xfrm>
        </p:spPr>
      </p:pic>
    </p:spTree>
    <p:extLst>
      <p:ext uri="{BB962C8B-B14F-4D97-AF65-F5344CB8AC3E}">
        <p14:creationId xmlns:p14="http://schemas.microsoft.com/office/powerpoint/2010/main" val="1793903771"/>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850106"/>
          </a:xfrm>
        </p:spPr>
        <p:txBody>
          <a:bodyPr/>
          <a:lstStyle/>
          <a:p>
            <a:r>
              <a:rPr lang="tr-TR" dirty="0" smtClean="0"/>
              <a:t>Kaynaklar</a:t>
            </a:r>
            <a:endParaRPr lang="en-US" dirty="0"/>
          </a:p>
        </p:txBody>
      </p:sp>
      <p:sp>
        <p:nvSpPr>
          <p:cNvPr id="3" name="İçerik Yer Tutucusu 2"/>
          <p:cNvSpPr>
            <a:spLocks noGrp="1"/>
          </p:cNvSpPr>
          <p:nvPr>
            <p:ph idx="1"/>
          </p:nvPr>
        </p:nvSpPr>
        <p:spPr>
          <a:xfrm>
            <a:off x="457200" y="1052736"/>
            <a:ext cx="8229600" cy="5472608"/>
          </a:xfrm>
        </p:spPr>
        <p:txBody>
          <a:bodyPr>
            <a:normAutofit fontScale="62500" lnSpcReduction="20000"/>
          </a:bodyPr>
          <a:lstStyle/>
          <a:p>
            <a:r>
              <a:rPr lang="en-US" dirty="0" err="1"/>
              <a:t>Gazi</a:t>
            </a:r>
            <a:r>
              <a:rPr lang="en-US" dirty="0"/>
              <a:t> </a:t>
            </a:r>
            <a:r>
              <a:rPr lang="en-US" dirty="0" err="1"/>
              <a:t>Zahireddin</a:t>
            </a:r>
            <a:r>
              <a:rPr lang="en-US" dirty="0"/>
              <a:t> Babur </a:t>
            </a:r>
            <a:r>
              <a:rPr lang="en-US" dirty="0" err="1"/>
              <a:t>Şah</a:t>
            </a:r>
            <a:r>
              <a:rPr lang="en-US" dirty="0"/>
              <a:t> </a:t>
            </a:r>
            <a:r>
              <a:rPr lang="en-US" dirty="0" err="1"/>
              <a:t>Baburname</a:t>
            </a:r>
            <a:r>
              <a:rPr lang="en-US" dirty="0"/>
              <a:t> (</a:t>
            </a:r>
            <a:r>
              <a:rPr lang="en-US" dirty="0" err="1"/>
              <a:t>Ciltli</a:t>
            </a:r>
            <a:r>
              <a:rPr lang="en-US" dirty="0"/>
              <a:t>)</a:t>
            </a:r>
          </a:p>
          <a:p>
            <a:r>
              <a:rPr lang="en-US" dirty="0" err="1"/>
              <a:t>Dede</a:t>
            </a:r>
            <a:r>
              <a:rPr lang="en-US" dirty="0"/>
              <a:t> </a:t>
            </a:r>
            <a:r>
              <a:rPr lang="en-US" dirty="0" err="1"/>
              <a:t>Korkut</a:t>
            </a:r>
            <a:r>
              <a:rPr lang="en-US" dirty="0"/>
              <a:t>/ </a:t>
            </a:r>
            <a:r>
              <a:rPr lang="en-US" dirty="0" err="1"/>
              <a:t>Orhan</a:t>
            </a:r>
            <a:r>
              <a:rPr lang="en-US" dirty="0"/>
              <a:t> </a:t>
            </a:r>
            <a:r>
              <a:rPr lang="en-US" dirty="0" err="1"/>
              <a:t>Şaik</a:t>
            </a:r>
            <a:r>
              <a:rPr lang="en-US" dirty="0"/>
              <a:t> </a:t>
            </a:r>
            <a:r>
              <a:rPr lang="en-US" dirty="0" err="1"/>
              <a:t>Gökyay</a:t>
            </a:r>
            <a:r>
              <a:rPr lang="en-US" dirty="0"/>
              <a:t> </a:t>
            </a:r>
            <a:r>
              <a:rPr lang="en-US" dirty="0" err="1"/>
              <a:t>Dede</a:t>
            </a:r>
            <a:r>
              <a:rPr lang="en-US" dirty="0"/>
              <a:t> </a:t>
            </a:r>
            <a:r>
              <a:rPr lang="en-US" dirty="0" err="1"/>
              <a:t>Korkut</a:t>
            </a:r>
            <a:r>
              <a:rPr lang="en-US" dirty="0"/>
              <a:t> </a:t>
            </a:r>
            <a:r>
              <a:rPr lang="en-US" dirty="0" err="1"/>
              <a:t>Hikayeleri</a:t>
            </a:r>
            <a:endParaRPr lang="en-US" dirty="0"/>
          </a:p>
          <a:p>
            <a:r>
              <a:rPr lang="en-US" dirty="0" err="1"/>
              <a:t>Dede</a:t>
            </a:r>
            <a:r>
              <a:rPr lang="en-US" dirty="0"/>
              <a:t> </a:t>
            </a:r>
            <a:r>
              <a:rPr lang="en-US" dirty="0" err="1"/>
              <a:t>Korkut</a:t>
            </a:r>
            <a:r>
              <a:rPr lang="en-US" dirty="0"/>
              <a:t>/ </a:t>
            </a:r>
            <a:r>
              <a:rPr lang="en-US" dirty="0" err="1"/>
              <a:t>Orhan</a:t>
            </a:r>
            <a:r>
              <a:rPr lang="en-US" dirty="0"/>
              <a:t> </a:t>
            </a:r>
            <a:r>
              <a:rPr lang="en-US" dirty="0" err="1"/>
              <a:t>Şaik</a:t>
            </a:r>
            <a:r>
              <a:rPr lang="en-US" dirty="0"/>
              <a:t> </a:t>
            </a:r>
            <a:r>
              <a:rPr lang="en-US" dirty="0" err="1"/>
              <a:t>Gökyay</a:t>
            </a:r>
            <a:r>
              <a:rPr lang="en-US" dirty="0"/>
              <a:t> </a:t>
            </a:r>
            <a:r>
              <a:rPr lang="en-US" dirty="0" err="1"/>
              <a:t>Dedem</a:t>
            </a:r>
            <a:r>
              <a:rPr lang="en-US" dirty="0"/>
              <a:t> </a:t>
            </a:r>
            <a:r>
              <a:rPr lang="en-US" dirty="0" err="1"/>
              <a:t>Korkudun</a:t>
            </a:r>
            <a:r>
              <a:rPr lang="en-US" dirty="0"/>
              <a:t> </a:t>
            </a:r>
            <a:r>
              <a:rPr lang="en-US" dirty="0" err="1"/>
              <a:t>Kitabı</a:t>
            </a:r>
            <a:r>
              <a:rPr lang="en-US" dirty="0"/>
              <a:t> (</a:t>
            </a:r>
            <a:r>
              <a:rPr lang="en-US" dirty="0" err="1"/>
              <a:t>Ciltli</a:t>
            </a:r>
            <a:r>
              <a:rPr lang="en-US" dirty="0"/>
              <a:t>)</a:t>
            </a:r>
          </a:p>
          <a:p>
            <a:r>
              <a:rPr lang="en-US" dirty="0"/>
              <a:t>KATİP ÇELEBİ </a:t>
            </a:r>
            <a:r>
              <a:rPr lang="en-US" dirty="0" err="1"/>
              <a:t>Deniz</a:t>
            </a:r>
            <a:r>
              <a:rPr lang="en-US" dirty="0"/>
              <a:t> </a:t>
            </a:r>
            <a:r>
              <a:rPr lang="en-US" dirty="0" err="1"/>
              <a:t>Savaşları</a:t>
            </a:r>
            <a:r>
              <a:rPr lang="en-US" dirty="0"/>
              <a:t> </a:t>
            </a:r>
            <a:r>
              <a:rPr lang="en-US" dirty="0" err="1"/>
              <a:t>Hakkında</a:t>
            </a:r>
            <a:r>
              <a:rPr lang="en-US" dirty="0"/>
              <a:t> </a:t>
            </a:r>
            <a:r>
              <a:rPr lang="en-US" dirty="0" err="1"/>
              <a:t>Büyüklere</a:t>
            </a:r>
            <a:r>
              <a:rPr lang="en-US" dirty="0"/>
              <a:t> </a:t>
            </a:r>
            <a:r>
              <a:rPr lang="en-US" dirty="0" err="1"/>
              <a:t>Armağan</a:t>
            </a:r>
            <a:r>
              <a:rPr lang="en-US" dirty="0"/>
              <a:t> </a:t>
            </a:r>
            <a:r>
              <a:rPr lang="en-US" dirty="0" err="1"/>
              <a:t>Tuhfetü’l-Kibar</a:t>
            </a:r>
            <a:r>
              <a:rPr lang="en-US" dirty="0"/>
              <a:t> Fi </a:t>
            </a:r>
            <a:r>
              <a:rPr lang="en-US" dirty="0" err="1"/>
              <a:t>Esfari’l</a:t>
            </a:r>
            <a:r>
              <a:rPr lang="en-US" dirty="0"/>
              <a:t>-Bihar</a:t>
            </a:r>
          </a:p>
          <a:p>
            <a:r>
              <a:rPr lang="en-US" dirty="0"/>
              <a:t>YUNUS EMRE Divan </a:t>
            </a:r>
            <a:r>
              <a:rPr lang="en-US" dirty="0" err="1"/>
              <a:t>Risaletü’n</a:t>
            </a:r>
            <a:r>
              <a:rPr lang="en-US" dirty="0"/>
              <a:t> – </a:t>
            </a:r>
            <a:r>
              <a:rPr lang="en-US" dirty="0" err="1"/>
              <a:t>Nushiyye</a:t>
            </a:r>
            <a:endParaRPr lang="en-US" dirty="0"/>
          </a:p>
          <a:p>
            <a:r>
              <a:rPr lang="en-US" dirty="0"/>
              <a:t>Mahmud El-</a:t>
            </a:r>
            <a:r>
              <a:rPr lang="en-US" dirty="0" err="1"/>
              <a:t>Kaşgari</a:t>
            </a:r>
            <a:r>
              <a:rPr lang="en-US" dirty="0"/>
              <a:t> </a:t>
            </a:r>
            <a:r>
              <a:rPr lang="en-US" dirty="0" err="1"/>
              <a:t>Divanü</a:t>
            </a:r>
            <a:r>
              <a:rPr lang="en-US" dirty="0"/>
              <a:t> </a:t>
            </a:r>
            <a:r>
              <a:rPr lang="en-US" dirty="0" err="1"/>
              <a:t>Lugati’t</a:t>
            </a:r>
            <a:r>
              <a:rPr lang="en-US" dirty="0"/>
              <a:t> </a:t>
            </a:r>
            <a:r>
              <a:rPr lang="en-US" dirty="0" err="1"/>
              <a:t>Türk</a:t>
            </a:r>
            <a:r>
              <a:rPr lang="en-US" dirty="0"/>
              <a:t> (</a:t>
            </a:r>
            <a:r>
              <a:rPr lang="en-US" dirty="0" err="1"/>
              <a:t>Ciltli</a:t>
            </a:r>
            <a:r>
              <a:rPr lang="en-US" dirty="0"/>
              <a:t>)</a:t>
            </a:r>
          </a:p>
          <a:p>
            <a:r>
              <a:rPr lang="en-US" dirty="0" err="1"/>
              <a:t>Evliya</a:t>
            </a:r>
            <a:r>
              <a:rPr lang="en-US" dirty="0"/>
              <a:t> </a:t>
            </a:r>
            <a:r>
              <a:rPr lang="en-US" dirty="0" err="1"/>
              <a:t>Çelebi</a:t>
            </a:r>
            <a:r>
              <a:rPr lang="en-US" dirty="0"/>
              <a:t> </a:t>
            </a:r>
            <a:r>
              <a:rPr lang="en-US" dirty="0" err="1"/>
              <a:t>Evliya</a:t>
            </a:r>
            <a:r>
              <a:rPr lang="en-US" dirty="0"/>
              <a:t> </a:t>
            </a:r>
            <a:r>
              <a:rPr lang="en-US" dirty="0" err="1"/>
              <a:t>Çelebi</a:t>
            </a:r>
            <a:r>
              <a:rPr lang="en-US" dirty="0"/>
              <a:t> </a:t>
            </a:r>
            <a:r>
              <a:rPr lang="en-US" dirty="0" err="1"/>
              <a:t>Seyahatnamesi</a:t>
            </a:r>
            <a:r>
              <a:rPr lang="en-US" dirty="0"/>
              <a:t> </a:t>
            </a:r>
            <a:r>
              <a:rPr lang="en-US" dirty="0" err="1"/>
              <a:t>Beşinci</a:t>
            </a:r>
            <a:r>
              <a:rPr lang="en-US" dirty="0"/>
              <a:t> </a:t>
            </a:r>
            <a:r>
              <a:rPr lang="en-US" dirty="0" err="1"/>
              <a:t>ve</a:t>
            </a:r>
            <a:r>
              <a:rPr lang="en-US" dirty="0"/>
              <a:t> </a:t>
            </a:r>
            <a:r>
              <a:rPr lang="en-US" dirty="0" err="1"/>
              <a:t>Altıncı</a:t>
            </a:r>
            <a:r>
              <a:rPr lang="en-US" dirty="0"/>
              <a:t> </a:t>
            </a:r>
            <a:r>
              <a:rPr lang="en-US" dirty="0" err="1"/>
              <a:t>Cild</a:t>
            </a:r>
            <a:endParaRPr lang="en-US" dirty="0"/>
          </a:p>
          <a:p>
            <a:r>
              <a:rPr lang="en-US" dirty="0" err="1"/>
              <a:t>Evliya</a:t>
            </a:r>
            <a:r>
              <a:rPr lang="en-US" dirty="0"/>
              <a:t> </a:t>
            </a:r>
            <a:r>
              <a:rPr lang="en-US" dirty="0" err="1"/>
              <a:t>Çelebi</a:t>
            </a:r>
            <a:r>
              <a:rPr lang="en-US" dirty="0"/>
              <a:t> </a:t>
            </a:r>
            <a:r>
              <a:rPr lang="en-US" dirty="0" err="1"/>
              <a:t>Evliya</a:t>
            </a:r>
            <a:r>
              <a:rPr lang="en-US" dirty="0"/>
              <a:t> </a:t>
            </a:r>
            <a:r>
              <a:rPr lang="en-US" dirty="0" err="1"/>
              <a:t>Çelebi</a:t>
            </a:r>
            <a:r>
              <a:rPr lang="en-US" dirty="0"/>
              <a:t> </a:t>
            </a:r>
            <a:r>
              <a:rPr lang="en-US" dirty="0" err="1"/>
              <a:t>Seyahatnamesi</a:t>
            </a:r>
            <a:r>
              <a:rPr lang="en-US" dirty="0"/>
              <a:t> </a:t>
            </a:r>
            <a:r>
              <a:rPr lang="en-US" dirty="0" err="1"/>
              <a:t>Cild</a:t>
            </a:r>
            <a:r>
              <a:rPr lang="en-US" dirty="0"/>
              <a:t>  I-II</a:t>
            </a:r>
          </a:p>
          <a:p>
            <a:r>
              <a:rPr lang="en-US" dirty="0" err="1"/>
              <a:t>Evliya</a:t>
            </a:r>
            <a:r>
              <a:rPr lang="en-US" dirty="0"/>
              <a:t> </a:t>
            </a:r>
            <a:r>
              <a:rPr lang="en-US" dirty="0" err="1"/>
              <a:t>Çelebi</a:t>
            </a:r>
            <a:r>
              <a:rPr lang="en-US" dirty="0"/>
              <a:t> </a:t>
            </a:r>
            <a:r>
              <a:rPr lang="en-US" dirty="0" err="1"/>
              <a:t>Evliya</a:t>
            </a:r>
            <a:r>
              <a:rPr lang="en-US" dirty="0"/>
              <a:t> </a:t>
            </a:r>
            <a:r>
              <a:rPr lang="en-US" dirty="0" err="1"/>
              <a:t>Çelebi</a:t>
            </a:r>
            <a:r>
              <a:rPr lang="en-US" dirty="0"/>
              <a:t> </a:t>
            </a:r>
            <a:r>
              <a:rPr lang="en-US" dirty="0" err="1"/>
              <a:t>Seyahatnamesi</a:t>
            </a:r>
            <a:r>
              <a:rPr lang="en-US" dirty="0"/>
              <a:t> </a:t>
            </a:r>
            <a:r>
              <a:rPr lang="en-US" dirty="0" err="1"/>
              <a:t>Cild</a:t>
            </a:r>
            <a:r>
              <a:rPr lang="en-US" dirty="0"/>
              <a:t>  III-IV</a:t>
            </a:r>
          </a:p>
          <a:p>
            <a:r>
              <a:rPr lang="en-US" dirty="0" err="1"/>
              <a:t>Evliya</a:t>
            </a:r>
            <a:r>
              <a:rPr lang="en-US" dirty="0"/>
              <a:t> </a:t>
            </a:r>
            <a:r>
              <a:rPr lang="en-US" dirty="0" err="1"/>
              <a:t>Çelebi</a:t>
            </a:r>
            <a:r>
              <a:rPr lang="en-US" dirty="0"/>
              <a:t> </a:t>
            </a:r>
            <a:r>
              <a:rPr lang="en-US" dirty="0" err="1"/>
              <a:t>Evliya</a:t>
            </a:r>
            <a:r>
              <a:rPr lang="en-US" dirty="0"/>
              <a:t> </a:t>
            </a:r>
            <a:r>
              <a:rPr lang="en-US" dirty="0" err="1"/>
              <a:t>Çelebi</a:t>
            </a:r>
            <a:r>
              <a:rPr lang="en-US" dirty="0"/>
              <a:t> </a:t>
            </a:r>
            <a:r>
              <a:rPr lang="en-US" dirty="0" err="1"/>
              <a:t>Seyahatnamesi</a:t>
            </a:r>
            <a:r>
              <a:rPr lang="en-US" dirty="0"/>
              <a:t> </a:t>
            </a:r>
            <a:r>
              <a:rPr lang="en-US" dirty="0" err="1"/>
              <a:t>Sekizinci</a:t>
            </a:r>
            <a:r>
              <a:rPr lang="en-US" dirty="0"/>
              <a:t> </a:t>
            </a:r>
            <a:r>
              <a:rPr lang="en-US" dirty="0" err="1"/>
              <a:t>Cild</a:t>
            </a:r>
            <a:endParaRPr lang="en-US" dirty="0"/>
          </a:p>
          <a:p>
            <a:r>
              <a:rPr lang="en-US" dirty="0" err="1"/>
              <a:t>Evliya</a:t>
            </a:r>
            <a:r>
              <a:rPr lang="en-US" dirty="0"/>
              <a:t> </a:t>
            </a:r>
            <a:r>
              <a:rPr lang="en-US" dirty="0" err="1"/>
              <a:t>Çelebi</a:t>
            </a:r>
            <a:r>
              <a:rPr lang="en-US" dirty="0"/>
              <a:t> </a:t>
            </a:r>
            <a:r>
              <a:rPr lang="en-US" dirty="0" err="1"/>
              <a:t>Evliya</a:t>
            </a:r>
            <a:r>
              <a:rPr lang="en-US" dirty="0"/>
              <a:t> </a:t>
            </a:r>
            <a:r>
              <a:rPr lang="en-US" dirty="0" err="1"/>
              <a:t>Çelebi</a:t>
            </a:r>
            <a:r>
              <a:rPr lang="en-US" dirty="0"/>
              <a:t> </a:t>
            </a:r>
            <a:r>
              <a:rPr lang="en-US" dirty="0" err="1"/>
              <a:t>Seyahatnamesi</a:t>
            </a:r>
            <a:r>
              <a:rPr lang="en-US" dirty="0"/>
              <a:t> </a:t>
            </a:r>
            <a:r>
              <a:rPr lang="en-US" dirty="0" err="1"/>
              <a:t>Yedinci</a:t>
            </a:r>
            <a:r>
              <a:rPr lang="en-US" dirty="0"/>
              <a:t> </a:t>
            </a:r>
            <a:r>
              <a:rPr lang="en-US" dirty="0" err="1"/>
              <a:t>Cild</a:t>
            </a:r>
            <a:endParaRPr lang="en-US" dirty="0"/>
          </a:p>
          <a:p>
            <a:r>
              <a:rPr lang="en-US" dirty="0"/>
              <a:t>KOÇİ BEY </a:t>
            </a:r>
            <a:r>
              <a:rPr lang="en-US" dirty="0" err="1"/>
              <a:t>Koçi</a:t>
            </a:r>
            <a:r>
              <a:rPr lang="en-US" dirty="0"/>
              <a:t> </a:t>
            </a:r>
            <a:r>
              <a:rPr lang="en-US" dirty="0" err="1"/>
              <a:t>Bey</a:t>
            </a:r>
            <a:r>
              <a:rPr lang="en-US" dirty="0"/>
              <a:t> </a:t>
            </a:r>
            <a:r>
              <a:rPr lang="en-US" dirty="0" err="1"/>
              <a:t>Risaleleri</a:t>
            </a:r>
            <a:r>
              <a:rPr lang="en-US" dirty="0"/>
              <a:t> (</a:t>
            </a:r>
            <a:r>
              <a:rPr lang="en-US" dirty="0" err="1"/>
              <a:t>Ciltli</a:t>
            </a:r>
            <a:r>
              <a:rPr lang="en-US" dirty="0"/>
              <a:t>)</a:t>
            </a:r>
          </a:p>
          <a:p>
            <a:r>
              <a:rPr lang="en-US" dirty="0"/>
              <a:t>Yusuf Has </a:t>
            </a:r>
            <a:r>
              <a:rPr lang="en-US" dirty="0" err="1"/>
              <a:t>Hacip</a:t>
            </a:r>
            <a:r>
              <a:rPr lang="en-US" dirty="0"/>
              <a:t> </a:t>
            </a:r>
            <a:r>
              <a:rPr lang="en-US" dirty="0" err="1"/>
              <a:t>Kutadgu</a:t>
            </a:r>
            <a:r>
              <a:rPr lang="en-US" dirty="0"/>
              <a:t> </a:t>
            </a:r>
            <a:r>
              <a:rPr lang="en-US" dirty="0" err="1"/>
              <a:t>Bilig</a:t>
            </a:r>
            <a:r>
              <a:rPr lang="en-US" dirty="0"/>
              <a:t> (</a:t>
            </a:r>
            <a:r>
              <a:rPr lang="en-US" dirty="0" err="1"/>
              <a:t>Ciltli</a:t>
            </a:r>
            <a:r>
              <a:rPr lang="en-US" dirty="0"/>
              <a:t>)</a:t>
            </a:r>
          </a:p>
          <a:p>
            <a:r>
              <a:rPr lang="en-US" dirty="0"/>
              <a:t>KATİP ÇELEBİ </a:t>
            </a:r>
            <a:r>
              <a:rPr lang="en-US" dirty="0" err="1"/>
              <a:t>Mizanü’l</a:t>
            </a:r>
            <a:r>
              <a:rPr lang="en-US" dirty="0"/>
              <a:t> – </a:t>
            </a:r>
            <a:r>
              <a:rPr lang="en-US" dirty="0" err="1"/>
              <a:t>Hakk</a:t>
            </a:r>
            <a:r>
              <a:rPr lang="en-US" dirty="0"/>
              <a:t> Fi </a:t>
            </a:r>
            <a:r>
              <a:rPr lang="en-US" dirty="0" err="1"/>
              <a:t>İhtiyari’l-Ehakk</a:t>
            </a:r>
            <a:r>
              <a:rPr lang="en-US" dirty="0"/>
              <a:t> (</a:t>
            </a:r>
            <a:r>
              <a:rPr lang="en-US" dirty="0" err="1"/>
              <a:t>Ciltli</a:t>
            </a:r>
            <a:r>
              <a:rPr lang="en-US" dirty="0"/>
              <a:t>)</a:t>
            </a:r>
          </a:p>
          <a:p>
            <a:r>
              <a:rPr lang="en-US" dirty="0" err="1"/>
              <a:t>Orhon</a:t>
            </a:r>
            <a:r>
              <a:rPr lang="en-US" dirty="0"/>
              <a:t> </a:t>
            </a:r>
            <a:r>
              <a:rPr lang="en-US" dirty="0" err="1"/>
              <a:t>Yazıtları</a:t>
            </a:r>
            <a:r>
              <a:rPr lang="en-US" dirty="0"/>
              <a:t>/Prof </a:t>
            </a:r>
            <a:r>
              <a:rPr lang="en-US" dirty="0" err="1"/>
              <a:t>Dr</a:t>
            </a:r>
            <a:r>
              <a:rPr lang="en-US" dirty="0"/>
              <a:t> </a:t>
            </a:r>
            <a:r>
              <a:rPr lang="en-US" dirty="0" err="1"/>
              <a:t>Talat</a:t>
            </a:r>
            <a:r>
              <a:rPr lang="en-US" dirty="0"/>
              <a:t> </a:t>
            </a:r>
            <a:r>
              <a:rPr lang="en-US" dirty="0" err="1"/>
              <a:t>Tekin</a:t>
            </a:r>
            <a:r>
              <a:rPr lang="en-US" dirty="0"/>
              <a:t> </a:t>
            </a:r>
            <a:r>
              <a:rPr lang="en-US" dirty="0" err="1"/>
              <a:t>Orhon</a:t>
            </a:r>
            <a:r>
              <a:rPr lang="en-US" dirty="0"/>
              <a:t> </a:t>
            </a:r>
            <a:r>
              <a:rPr lang="en-US" dirty="0" err="1"/>
              <a:t>Yazıtları</a:t>
            </a:r>
            <a:endParaRPr lang="en-US" dirty="0"/>
          </a:p>
          <a:p>
            <a:r>
              <a:rPr lang="en-US" dirty="0" err="1"/>
              <a:t>Nizamül</a:t>
            </a:r>
            <a:r>
              <a:rPr lang="en-US" dirty="0"/>
              <a:t> </a:t>
            </a:r>
            <a:r>
              <a:rPr lang="en-US" dirty="0" err="1"/>
              <a:t>Mülk</a:t>
            </a:r>
            <a:r>
              <a:rPr lang="en-US" dirty="0"/>
              <a:t> </a:t>
            </a:r>
            <a:r>
              <a:rPr lang="en-US" dirty="0" err="1"/>
              <a:t>Siyasetname</a:t>
            </a:r>
            <a:endParaRPr lang="en-US" dirty="0"/>
          </a:p>
          <a:p>
            <a:r>
              <a:rPr lang="en-US" dirty="0"/>
              <a:t>Mehmet </a:t>
            </a:r>
            <a:r>
              <a:rPr lang="en-US" dirty="0" err="1"/>
              <a:t>Akif</a:t>
            </a:r>
            <a:r>
              <a:rPr lang="en-US" dirty="0"/>
              <a:t> </a:t>
            </a:r>
            <a:r>
              <a:rPr lang="en-US" dirty="0" err="1"/>
              <a:t>Ersoy</a:t>
            </a:r>
            <a:r>
              <a:rPr lang="en-US" dirty="0"/>
              <a:t>; </a:t>
            </a:r>
            <a:r>
              <a:rPr lang="en-US" dirty="0" err="1"/>
              <a:t>Safahat</a:t>
            </a:r>
            <a:endParaRPr lang="en-US" dirty="0"/>
          </a:p>
          <a:p>
            <a:endParaRPr lang="en-US" dirty="0"/>
          </a:p>
        </p:txBody>
      </p:sp>
    </p:spTree>
    <p:extLst>
      <p:ext uri="{BB962C8B-B14F-4D97-AF65-F5344CB8AC3E}">
        <p14:creationId xmlns:p14="http://schemas.microsoft.com/office/powerpoint/2010/main" val="4113055705"/>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850106"/>
          </a:xfrm>
        </p:spPr>
        <p:txBody>
          <a:bodyPr>
            <a:normAutofit fontScale="90000"/>
          </a:bodyPr>
          <a:lstStyle/>
          <a:p>
            <a:r>
              <a:rPr lang="tr-TR" dirty="0" smtClean="0"/>
              <a:t>Divan-ı Lügat it Türk Haritası</a:t>
            </a:r>
            <a:br>
              <a:rPr lang="tr-TR" dirty="0" smtClean="0"/>
            </a:br>
            <a:endParaRPr lang="en-US"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124744"/>
            <a:ext cx="8928992" cy="5616624"/>
          </a:xfrm>
          <a:prstGeom prst="rect">
            <a:avLst/>
          </a:prstGeom>
        </p:spPr>
      </p:pic>
    </p:spTree>
    <p:extLst>
      <p:ext uri="{BB962C8B-B14F-4D97-AF65-F5344CB8AC3E}">
        <p14:creationId xmlns:p14="http://schemas.microsoft.com/office/powerpoint/2010/main" val="1690321342"/>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Divan-ı Lügat it Türk Haritası</a:t>
            </a:r>
            <a:br>
              <a:rPr lang="tr-TR" dirty="0"/>
            </a:br>
            <a:endParaRPr lang="tr-TR"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908720"/>
            <a:ext cx="8964488" cy="5949280"/>
          </a:xfrm>
        </p:spPr>
      </p:pic>
    </p:spTree>
    <p:extLst>
      <p:ext uri="{BB962C8B-B14F-4D97-AF65-F5344CB8AC3E}">
        <p14:creationId xmlns:p14="http://schemas.microsoft.com/office/powerpoint/2010/main" val="1096630426"/>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634082"/>
          </a:xfrm>
        </p:spPr>
        <p:txBody>
          <a:bodyPr>
            <a:noAutofit/>
          </a:bodyPr>
          <a:lstStyle/>
          <a:p>
            <a:r>
              <a:rPr lang="tr-TR" sz="3200" dirty="0" smtClean="0"/>
              <a:t>Asya’da İlk Türk Denizciliği</a:t>
            </a:r>
            <a:endParaRPr lang="tr-TR" sz="3200" dirty="0"/>
          </a:p>
        </p:txBody>
      </p:sp>
      <p:sp>
        <p:nvSpPr>
          <p:cNvPr id="3" name="İçerik Yer Tutucusu 2"/>
          <p:cNvSpPr>
            <a:spLocks noGrp="1"/>
          </p:cNvSpPr>
          <p:nvPr>
            <p:ph idx="1"/>
          </p:nvPr>
        </p:nvSpPr>
        <p:spPr>
          <a:xfrm>
            <a:off x="457200" y="908720"/>
            <a:ext cx="8229600" cy="5544616"/>
          </a:xfrm>
        </p:spPr>
        <p:txBody>
          <a:bodyPr>
            <a:noAutofit/>
          </a:bodyPr>
          <a:lstStyle/>
          <a:p>
            <a:r>
              <a:rPr lang="tr-TR" sz="2000" dirty="0"/>
              <a:t>Asya'nın hayatında akarsuların önemli bir yeri vardır. Çünkü bu kıtadaki halkların çoğu akarsular çevresinde toplanmıştır. Onlar için akarsu doğrudan hayat demektir. Asya'yı çevreleyen denizlerden akan büyük ırmaklar vardır.</a:t>
            </a:r>
          </a:p>
          <a:p>
            <a:r>
              <a:rPr lang="tr-TR" sz="2000" dirty="0"/>
              <a:t>Özellikle, VIII. yüzyıldan itibaren Türk coğrafyasında gittikçe gelişen ve yaygınlaşan şehirleşmeyi coğrafya eserlerinde takip etmek zor olmamaktadır. Türk topraklarındaki siyasi gelişmelere paralel olarak ticaret de çok hızlı gelişmiştir. Bunda Türk hanedanlarının ticarete verdikleri önemin etkisini görmek gerekmektedir. Zira bu hanedanlar milli politikalarını ülkelerini zenginleştirecek, refahı arttıracak ekonomik gelişmeler üzerine bina etmişlerdi. Şehirleşmenin yaygınlaşması buralarda yerli üretim faaliyetlerinin de hız kazanmasına, eskiden bilinen üretim kalemlerine yenilerinin eklenmesine yol açmıştır. Ticaretin yaygınlaşması ile birlikte hammadde ve ulaşım ön plana çıkmıştır. Zengin yer altı ve yer üstü kaynaklan hammadde ihtiyacını karşılarken, ticari malların güvenilir bir yolla kısa sürede yerine ulaşması önem kazanmaktaydı</a:t>
            </a:r>
            <a:r>
              <a:rPr lang="tr-TR" sz="2000" dirty="0" smtClean="0"/>
              <a:t>.</a:t>
            </a:r>
            <a:endParaRPr lang="tr-TR" sz="2000" dirty="0"/>
          </a:p>
        </p:txBody>
      </p:sp>
    </p:spTree>
    <p:extLst>
      <p:ext uri="{BB962C8B-B14F-4D97-AF65-F5344CB8AC3E}">
        <p14:creationId xmlns:p14="http://schemas.microsoft.com/office/powerpoint/2010/main" val="1578745862"/>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706090"/>
          </a:xfrm>
        </p:spPr>
        <p:txBody>
          <a:bodyPr>
            <a:normAutofit fontScale="90000"/>
          </a:bodyPr>
          <a:lstStyle/>
          <a:p>
            <a:r>
              <a:rPr lang="tr-TR" dirty="0"/>
              <a:t>Asya’da İlk Türk Denizciliği</a:t>
            </a:r>
          </a:p>
        </p:txBody>
      </p:sp>
      <p:sp>
        <p:nvSpPr>
          <p:cNvPr id="3" name="İçerik Yer Tutucusu 2"/>
          <p:cNvSpPr>
            <a:spLocks noGrp="1"/>
          </p:cNvSpPr>
          <p:nvPr>
            <p:ph idx="1"/>
          </p:nvPr>
        </p:nvSpPr>
        <p:spPr>
          <a:xfrm>
            <a:off x="457200" y="980728"/>
            <a:ext cx="8229600" cy="5145435"/>
          </a:xfrm>
        </p:spPr>
        <p:txBody>
          <a:bodyPr>
            <a:normAutofit fontScale="70000" lnSpcReduction="20000"/>
          </a:bodyPr>
          <a:lstStyle/>
          <a:p>
            <a:r>
              <a:rPr lang="tr-TR" dirty="0"/>
              <a:t>Eski çağlardan itibaren Asya' da bu genellikle kara yoluyla gerçekleştirilmekteydi. Fakat iç denizler, göller ve büyük nehirlerin bir hayli fazla olduğu Türk coğrafyasında zengin su yolları şebekesi ticari malların bir yerden başka bir yere naklinde büyük kolaylıklar sağlamaktaydı. </a:t>
            </a:r>
          </a:p>
          <a:p>
            <a:r>
              <a:rPr lang="tr-TR" b="1" dirty="0"/>
              <a:t>Bu yüzden Türkler ülkelerindeki su yollarının hemen kıyılarında çok sayıda şehirler kurdular ve yaptıkları gemilerle ticari malları ve insanları uzak mesafelere ulaştırdılar. </a:t>
            </a:r>
            <a:r>
              <a:rPr lang="tr-TR" dirty="0"/>
              <a:t>Doğu Avrupa' dan Çin sınırlarına kadar uzanan büyük coğrafya bu sayede daha kolay, tehlikesiz ve hızlı bir şekilde kat edildi. Genelde bir kara insanı olarak görülen Türkler, süratli atları ile tanınmışlar ve adeta onlarla özdeşleşmişlerdi. Şimdi onlar en az atları kadar süratli gemileriyle suların içinde yelkenle ve kürekle hedeflerine ulaşabilmekte idiler.</a:t>
            </a:r>
          </a:p>
          <a:p>
            <a:r>
              <a:rPr lang="tr-TR" dirty="0"/>
              <a:t>Kısa sürede gemicilik çok iyi öğrenilmiş ve bu Türkler için ciddi bir uğraş alanı haline gelmişti. Onlar değişik zamanlarda dünyanın çeşitli bölgelerine bu becerilerini götürerek oralarda bu alanında ciddi başarılara imza attılar.</a:t>
            </a:r>
          </a:p>
          <a:p>
            <a:endParaRPr lang="tr-TR" dirty="0"/>
          </a:p>
          <a:p>
            <a:endParaRPr lang="tr-TR" dirty="0"/>
          </a:p>
        </p:txBody>
      </p:sp>
    </p:spTree>
    <p:extLst>
      <p:ext uri="{BB962C8B-B14F-4D97-AF65-F5344CB8AC3E}">
        <p14:creationId xmlns:p14="http://schemas.microsoft.com/office/powerpoint/2010/main" val="21462666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1354162"/>
          </a:xfrm>
        </p:spPr>
        <p:txBody>
          <a:bodyPr>
            <a:normAutofit fontScale="90000"/>
          </a:bodyPr>
          <a:lstStyle/>
          <a:p>
            <a:r>
              <a:rPr lang="tr-TR" dirty="0" smtClean="0"/>
              <a:t/>
            </a:r>
            <a:br>
              <a:rPr lang="tr-TR" dirty="0" smtClean="0"/>
            </a:br>
            <a:r>
              <a:rPr lang="tr-TR" dirty="0"/>
              <a:t/>
            </a:r>
            <a:br>
              <a:rPr lang="tr-TR" dirty="0"/>
            </a:br>
            <a:r>
              <a:rPr lang="tr-TR" dirty="0" smtClean="0"/>
              <a:t>Asya Akdeniz’i: Yeni Akdeniz</a:t>
            </a:r>
            <a:r>
              <a:rPr lang="tr-TR" dirty="0"/>
              <a:t/>
            </a:r>
            <a:br>
              <a:rPr lang="tr-TR" dirty="0"/>
            </a:br>
            <a:r>
              <a:rPr lang="en-US" b="1" dirty="0"/>
              <a:t>The Asian Mediterranean</a:t>
            </a:r>
            <a:br>
              <a:rPr lang="en-US" b="1" dirty="0"/>
            </a:br>
            <a:r>
              <a:rPr lang="en-US" sz="1300" dirty="0"/>
              <a:t>Port Cities and Trading Networks in China, Japan and Southeast Asia, 13th–21st Century</a:t>
            </a:r>
            <a:br>
              <a:rPr lang="en-US" sz="1300" dirty="0"/>
            </a:br>
            <a:r>
              <a:rPr lang="en-US" dirty="0">
                <a:hlinkClick r:id="rId2"/>
              </a:rPr>
              <a:t>François </a:t>
            </a:r>
            <a:r>
              <a:rPr lang="en-US" dirty="0" err="1">
                <a:hlinkClick r:id="rId2"/>
              </a:rPr>
              <a:t>Gipouloux</a:t>
            </a:r>
            <a:r>
              <a:rPr lang="en-US" dirty="0"/>
              <a:t/>
            </a:r>
            <a:br>
              <a:rPr lang="en-US" dirty="0"/>
            </a:br>
            <a:endParaRPr lang="tr-TR" dirty="0"/>
          </a:p>
        </p:txBody>
      </p:sp>
      <p:pic>
        <p:nvPicPr>
          <p:cNvPr id="4" name="İçerik Yer Tutucus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67744" y="2492896"/>
            <a:ext cx="3960440" cy="4032448"/>
          </a:xfrm>
        </p:spPr>
      </p:pic>
    </p:spTree>
    <p:extLst>
      <p:ext uri="{BB962C8B-B14F-4D97-AF65-F5344CB8AC3E}">
        <p14:creationId xmlns:p14="http://schemas.microsoft.com/office/powerpoint/2010/main" val="3768462677"/>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634082"/>
          </a:xfrm>
        </p:spPr>
        <p:txBody>
          <a:bodyPr>
            <a:normAutofit fontScale="90000"/>
          </a:bodyPr>
          <a:lstStyle/>
          <a:p>
            <a:r>
              <a:rPr lang="tr-TR" b="1" dirty="0" smtClean="0"/>
              <a:t/>
            </a:r>
            <a:br>
              <a:rPr lang="tr-TR" b="1" dirty="0" smtClean="0"/>
            </a:br>
            <a:r>
              <a:rPr lang="tr-TR" b="1" dirty="0" smtClean="0"/>
              <a:t>Anayurt </a:t>
            </a:r>
            <a:r>
              <a:rPr lang="tr-TR" b="1" dirty="0"/>
              <a:t>Türkistan' da Denizcilik</a:t>
            </a:r>
            <a:r>
              <a:rPr lang="tr-TR" dirty="0"/>
              <a:t/>
            </a:r>
            <a:br>
              <a:rPr lang="tr-TR" dirty="0"/>
            </a:br>
            <a:endParaRPr lang="tr-TR" dirty="0"/>
          </a:p>
        </p:txBody>
      </p:sp>
      <p:sp>
        <p:nvSpPr>
          <p:cNvPr id="3" name="İçerik Yer Tutucusu 2"/>
          <p:cNvSpPr>
            <a:spLocks noGrp="1"/>
          </p:cNvSpPr>
          <p:nvPr>
            <p:ph idx="1"/>
          </p:nvPr>
        </p:nvSpPr>
        <p:spPr>
          <a:xfrm>
            <a:off x="457200" y="1600200"/>
            <a:ext cx="8229600" cy="4853136"/>
          </a:xfrm>
        </p:spPr>
        <p:txBody>
          <a:bodyPr>
            <a:normAutofit fontScale="85000" lnSpcReduction="10000"/>
          </a:bodyPr>
          <a:lstStyle/>
          <a:p>
            <a:pPr marL="0" indent="0">
              <a:buNone/>
            </a:pPr>
            <a:r>
              <a:rPr lang="tr-TR" dirty="0" smtClean="0"/>
              <a:t>Türklerin </a:t>
            </a:r>
            <a:r>
              <a:rPr lang="tr-TR" dirty="0"/>
              <a:t>denizcilik faaliyetleri anayurt Türkistan' da başlamış olmalıdır. </a:t>
            </a:r>
            <a:endParaRPr lang="tr-TR" dirty="0" smtClean="0"/>
          </a:p>
          <a:p>
            <a:r>
              <a:rPr lang="tr-TR" dirty="0" smtClean="0"/>
              <a:t>Burada </a:t>
            </a:r>
            <a:r>
              <a:rPr lang="tr-TR" dirty="0"/>
              <a:t>Aral, </a:t>
            </a:r>
            <a:r>
              <a:rPr lang="tr-TR" dirty="0" err="1"/>
              <a:t>Balkaş</a:t>
            </a:r>
            <a:r>
              <a:rPr lang="tr-TR" dirty="0"/>
              <a:t>, </a:t>
            </a:r>
            <a:r>
              <a:rPr lang="tr-TR" dirty="0" err="1"/>
              <a:t>Isıg</a:t>
            </a:r>
            <a:r>
              <a:rPr lang="tr-TR" dirty="0"/>
              <a:t>-Göl gibi büyük göller; </a:t>
            </a:r>
            <a:endParaRPr lang="tr-TR" dirty="0" smtClean="0"/>
          </a:p>
          <a:p>
            <a:r>
              <a:rPr lang="tr-TR" dirty="0" smtClean="0"/>
              <a:t>Hazar </a:t>
            </a:r>
            <a:r>
              <a:rPr lang="tr-TR" dirty="0"/>
              <a:t>Denizi gibi kıyılarına ulaştıkları bir iç deniz; </a:t>
            </a:r>
            <a:endParaRPr lang="tr-TR" dirty="0" smtClean="0"/>
          </a:p>
          <a:p>
            <a:r>
              <a:rPr lang="tr-TR" dirty="0" smtClean="0"/>
              <a:t>Ural</a:t>
            </a:r>
            <a:r>
              <a:rPr lang="tr-TR" dirty="0"/>
              <a:t>, Topal, </a:t>
            </a:r>
            <a:r>
              <a:rPr lang="tr-TR" dirty="0" err="1"/>
              <a:t>Sir</a:t>
            </a:r>
            <a:r>
              <a:rPr lang="tr-TR" dirty="0"/>
              <a:t> Derya, </a:t>
            </a:r>
            <a:r>
              <a:rPr lang="tr-TR" dirty="0" err="1"/>
              <a:t>Amu</a:t>
            </a:r>
            <a:r>
              <a:rPr lang="tr-TR" dirty="0"/>
              <a:t> Derya vb. gibi sekiz tanesi 1000 km'nin üzerinde, kırk tanesi de 500 km’nin üzerinde uzunluğa sahip 4500 adet nehir mevcuttur. </a:t>
            </a:r>
            <a:endParaRPr lang="tr-TR" dirty="0" smtClean="0"/>
          </a:p>
          <a:p>
            <a:pPr marL="0" indent="0">
              <a:buNone/>
            </a:pPr>
            <a:r>
              <a:rPr lang="tr-TR" dirty="0" smtClean="0"/>
              <a:t>Bu </a:t>
            </a:r>
            <a:r>
              <a:rPr lang="tr-TR" dirty="0"/>
              <a:t>kadar geniş bir su şebekesine sahip olan Türkistan' da insanların suları sadece günlük ihtiyaçları için kullanmadıkları, bunlardan mal ve insan ulaşımı konusunda yararlandıkları görülmektedir.</a:t>
            </a:r>
          </a:p>
          <a:p>
            <a:endParaRPr lang="tr-TR" dirty="0"/>
          </a:p>
        </p:txBody>
      </p:sp>
    </p:spTree>
    <p:extLst>
      <p:ext uri="{BB962C8B-B14F-4D97-AF65-F5344CB8AC3E}">
        <p14:creationId xmlns:p14="http://schemas.microsoft.com/office/powerpoint/2010/main" val="304114252"/>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90066"/>
          </a:xfrm>
        </p:spPr>
        <p:txBody>
          <a:bodyPr>
            <a:normAutofit fontScale="90000"/>
          </a:bodyPr>
          <a:lstStyle/>
          <a:p>
            <a:r>
              <a:rPr lang="tr-TR" sz="2800" b="1" dirty="0"/>
              <a:t>Karadeniz'in Kuzeyindeki Türklerde Denizcilik</a:t>
            </a:r>
            <a:r>
              <a:rPr lang="tr-TR" sz="2800" dirty="0"/>
              <a:t/>
            </a:r>
            <a:br>
              <a:rPr lang="tr-TR" sz="2800" dirty="0"/>
            </a:br>
            <a:endParaRPr lang="tr-TR" sz="2800" dirty="0"/>
          </a:p>
        </p:txBody>
      </p:sp>
      <p:sp>
        <p:nvSpPr>
          <p:cNvPr id="3" name="İçerik Yer Tutucusu 2"/>
          <p:cNvSpPr>
            <a:spLocks noGrp="1"/>
          </p:cNvSpPr>
          <p:nvPr>
            <p:ph idx="1"/>
          </p:nvPr>
        </p:nvSpPr>
        <p:spPr>
          <a:xfrm>
            <a:off x="457200" y="620688"/>
            <a:ext cx="8229600" cy="6120680"/>
          </a:xfrm>
        </p:spPr>
        <p:txBody>
          <a:bodyPr>
            <a:normAutofit fontScale="25000" lnSpcReduction="20000"/>
          </a:bodyPr>
          <a:lstStyle/>
          <a:p>
            <a:endParaRPr lang="tr-TR" dirty="0" smtClean="0"/>
          </a:p>
          <a:p>
            <a:r>
              <a:rPr lang="tr-TR" sz="8800" dirty="0" smtClean="0"/>
              <a:t>Türklerin </a:t>
            </a:r>
            <a:r>
              <a:rPr lang="tr-TR" sz="8800" dirty="0"/>
              <a:t>batıya yönelen göçleri sırasında yerleştikleri Karadeniz'in kuzeyindeki topraklar onların ikinci vatanları olmuştu. Bu topraklarda milattan önceki devirlerden başlayarak geçen iki bin yılı aşan sürede irili ufaklı çok sayıda devletler kurdular. Devlet kuramayanlar ise bu coğrafyada yüzyıllar sürecek uzun ve maceralı bir hayat yaşadılar.</a:t>
            </a:r>
          </a:p>
          <a:p>
            <a:r>
              <a:rPr lang="tr-TR" sz="8800" dirty="0"/>
              <a:t>Batı Hunları, Avarlar, </a:t>
            </a:r>
            <a:r>
              <a:rPr lang="tr-TR" sz="8800" dirty="0" err="1"/>
              <a:t>Sibirler</a:t>
            </a:r>
            <a:r>
              <a:rPr lang="tr-TR" sz="8800" dirty="0"/>
              <a:t>, Bulgarlar, Hazarlar, Peçenekler, Uzlar ve Kıpçaklar bu bölge ile anılan Türk devletleri ve toplulukları idiler. Bunlardan özellikle Hazarların VII-X. yüzyıllar arasındaki üç yüz yıllık hakimiyet dönemi ayrıca ele alınması gereken çok önemli bir tarih sürecidir. Bu süreç içerisinde bütün Doğu Avrupa'nın denetimini eline geçiren Hazarlar güçlü orduları ve devlet yapılanmaları ile büyük bir güç haline gelmeyi başarmışlardı.</a:t>
            </a:r>
          </a:p>
          <a:p>
            <a:r>
              <a:rPr lang="tr-TR" sz="8800" dirty="0" err="1" smtClean="0"/>
              <a:t>Mervezi</a:t>
            </a:r>
            <a:r>
              <a:rPr lang="tr-TR" sz="8800" dirty="0"/>
              <a:t>, sahillere yerleşmiş Türklerin hiçbir amaç ve niyet gütmeksizin denizde en ücra yerlere seyahat ettiklerini söylemekte, bu seyahatler sırasında gerçekleşen birtakım geleneklerinden bahsetmektedir. Buna göre, iki gemi karşı karşıya gelince· şiddetlice çarpışırlar. Daha sonra gemiciler kılıçlarını çıkarıp birbirleri ile dövüşürlerdi. Bu olay onların selamlama şekli idi. Bu olayı sadece gelenekleri olduğu için yaparlardı. Galip gelen her iki gemiyi birden yönetirdi.</a:t>
            </a:r>
          </a:p>
          <a:p>
            <a:endParaRPr lang="tr-TR" sz="8800" dirty="0"/>
          </a:p>
        </p:txBody>
      </p:sp>
    </p:spTree>
    <p:extLst>
      <p:ext uri="{BB962C8B-B14F-4D97-AF65-F5344CB8AC3E}">
        <p14:creationId xmlns:p14="http://schemas.microsoft.com/office/powerpoint/2010/main" val="2557545412"/>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562074"/>
          </a:xfrm>
        </p:spPr>
        <p:txBody>
          <a:bodyPr>
            <a:normAutofit fontScale="90000"/>
          </a:bodyPr>
          <a:lstStyle/>
          <a:p>
            <a:r>
              <a:rPr lang="tr-TR" b="1" dirty="0" smtClean="0"/>
              <a:t/>
            </a:r>
            <a:br>
              <a:rPr lang="tr-TR" b="1" dirty="0" smtClean="0"/>
            </a:br>
            <a:r>
              <a:rPr lang="tr-TR" b="1" dirty="0" smtClean="0"/>
              <a:t>Türkiye'de </a:t>
            </a:r>
            <a:r>
              <a:rPr lang="tr-TR" b="1" dirty="0"/>
              <a:t>Türk Denizciliği</a:t>
            </a:r>
            <a:r>
              <a:rPr lang="tr-TR" dirty="0"/>
              <a:t/>
            </a:r>
            <a:br>
              <a:rPr lang="tr-TR" dirty="0"/>
            </a:br>
            <a:endParaRPr lang="tr-TR" dirty="0"/>
          </a:p>
        </p:txBody>
      </p:sp>
      <p:sp>
        <p:nvSpPr>
          <p:cNvPr id="3" name="İçerik Yer Tutucusu 2"/>
          <p:cNvSpPr>
            <a:spLocks noGrp="1"/>
          </p:cNvSpPr>
          <p:nvPr>
            <p:ph idx="1"/>
          </p:nvPr>
        </p:nvSpPr>
        <p:spPr>
          <a:xfrm>
            <a:off x="457200" y="908720"/>
            <a:ext cx="8229600" cy="6192688"/>
          </a:xfrm>
        </p:spPr>
        <p:txBody>
          <a:bodyPr>
            <a:noAutofit/>
          </a:bodyPr>
          <a:lstStyle/>
          <a:p>
            <a:r>
              <a:rPr lang="tr-TR" sz="1600" dirty="0" smtClean="0"/>
              <a:t>Burada </a:t>
            </a:r>
            <a:r>
              <a:rPr lang="tr-TR" sz="1600" dirty="0"/>
              <a:t>esas üzerinde durulması gereken mesele </a:t>
            </a:r>
            <a:r>
              <a:rPr lang="tr-TR" sz="1600" dirty="0" err="1"/>
              <a:t>Çaka'nın</a:t>
            </a:r>
            <a:r>
              <a:rPr lang="tr-TR" sz="1600" dirty="0"/>
              <a:t> denizciliği nereden öğrendiği idi. Onun Bizans sarayında kaldığı 4-5 yıllık zaman içerisinde İstanbul' da denizciliği öğrendiğine dair bir takım tahminler yapılmaktadır. Fakat şu gözden uzak tutulmamalıdır ki, denizcilik gibi teknik bir konuda güçlü bir hale gelebilmek ve bu alanda bir şeyler başarabilecek alt yapı oluşturabilmek için uzun bir süre denizcilikle uğraşmak gerekmektedir. Üstelik onun denizlerde mücadele eden adamlarının gemileri iyi tanımak ve denizcilik gibi teknik bir alanın içinde pişmiş olmaları gerekiyordu. Rum halkı gemilerin inşasında tecrübelerini Çaka ile paylaşmış olmalı idiler. Ama onların </a:t>
            </a:r>
            <a:r>
              <a:rPr lang="tr-TR" sz="1600" dirty="0" err="1"/>
              <a:t>Çaka'nın</a:t>
            </a:r>
            <a:r>
              <a:rPr lang="tr-TR" sz="1600" dirty="0"/>
              <a:t> emrinde böyle büyük bir maceraya atılmalarını düşünmek her halde pek doğru olmasa gerektir. Buradan çıkan gerçek ise, hem </a:t>
            </a:r>
            <a:r>
              <a:rPr lang="tr-TR" sz="1600" dirty="0" err="1"/>
              <a:t>Çaka'nın</a:t>
            </a:r>
            <a:r>
              <a:rPr lang="tr-TR" sz="1600" dirty="0"/>
              <a:t> hem de onunla birlikte mücadeleye atılan adamlarının gemileri iyi tanıdıkları ve denizciliği iyi bildikleridir. Onlar Anadolu' da büyük mücadelelerin yaşandığı anda bir çırpıda  denizciliği öğrenemeyecek olmaları sebebiyle, geldikleri Türkistan coğrafyasında denizcilik ile </a:t>
            </a:r>
            <a:r>
              <a:rPr lang="tr-TR" sz="1600" dirty="0" err="1"/>
              <a:t>içiçe</a:t>
            </a:r>
            <a:r>
              <a:rPr lang="tr-TR" sz="1600" dirty="0"/>
              <a:t> bir hayat sürmüş olmalıydılar. Muhtemelen onlar da Çaka gibi </a:t>
            </a:r>
            <a:r>
              <a:rPr lang="tr-TR" sz="1600" dirty="0" err="1"/>
              <a:t>Karahanlı</a:t>
            </a:r>
            <a:r>
              <a:rPr lang="tr-TR" sz="1600" dirty="0"/>
              <a:t> coğrafyasından gelmiş idiler ve orada yukarıda ortaya konulmaya çalışıldığı şekliyle denizciliği öğrenmiş idiler.</a:t>
            </a:r>
          </a:p>
          <a:p>
            <a:r>
              <a:rPr lang="tr-TR" sz="1600" dirty="0"/>
              <a:t>Yukarıda verdiğimiz bilgiler göstermektedir ki, </a:t>
            </a:r>
            <a:r>
              <a:rPr lang="tr-TR" sz="1600" dirty="0" err="1"/>
              <a:t>Çaka'nın</a:t>
            </a:r>
            <a:r>
              <a:rPr lang="tr-TR" sz="1600" dirty="0"/>
              <a:t> İzmir sahillerinde başlattığı deniz gücü oluşturma politikası Türkiye Selçukluları tarafından da benimsenmiş ve uygulamaya konulmuştur. Denizciliğe aşina olmayan bir toplumun ve onun liderlerinin böyle bir girişimde bulunması şüphesiz ki düşünülemez. Bu faaliyetlerin Türklerin Ortadoğu' da ilk denizcilik girişimleri olduğu söylenebilir.</a:t>
            </a:r>
          </a:p>
          <a:p>
            <a:r>
              <a:rPr lang="tr-TR" sz="1600" dirty="0"/>
              <a:t>Türkler Anadolu'da sadece sahillerde değil, iç bölgelerde de gemicilik faaliyetlerine başlamış gibi görünmektedirler. </a:t>
            </a:r>
            <a:r>
              <a:rPr lang="tr-TR" sz="1600" dirty="0" err="1"/>
              <a:t>Sökmenlilerin</a:t>
            </a:r>
            <a:r>
              <a:rPr lang="tr-TR" sz="1600" dirty="0"/>
              <a:t> XII. yüzyılın başlarında Van Gölü havzasında hakimiyet kurduktan sonra bu gölde gemicilik yapmaları, Ahlat ile Erciş, </a:t>
            </a:r>
            <a:r>
              <a:rPr lang="tr-TR" sz="1600" dirty="0" err="1"/>
              <a:t>Van,Vatsan</a:t>
            </a:r>
            <a:r>
              <a:rPr lang="tr-TR" sz="1600" dirty="0"/>
              <a:t> ve Tatvan limanları arasında gemilerle bağlantı kurmaları bunu göstermektedir.</a:t>
            </a:r>
          </a:p>
          <a:p>
            <a:endParaRPr lang="tr-TR" sz="1600" dirty="0"/>
          </a:p>
        </p:txBody>
      </p:sp>
    </p:spTree>
    <p:extLst>
      <p:ext uri="{BB962C8B-B14F-4D97-AF65-F5344CB8AC3E}">
        <p14:creationId xmlns:p14="http://schemas.microsoft.com/office/powerpoint/2010/main" val="3923784343"/>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562074"/>
          </a:xfrm>
        </p:spPr>
        <p:txBody>
          <a:bodyPr>
            <a:normAutofit fontScale="90000"/>
          </a:bodyPr>
          <a:lstStyle/>
          <a:p>
            <a:r>
              <a:rPr lang="tr-TR" sz="2400" b="1" dirty="0"/>
              <a:t>Divani </a:t>
            </a:r>
            <a:r>
              <a:rPr lang="tr-TR" sz="2400" b="1" dirty="0" err="1"/>
              <a:t>Lugati't</a:t>
            </a:r>
            <a:r>
              <a:rPr lang="tr-TR" sz="2400" b="1" dirty="0"/>
              <a:t>-Türk'te Geçen Türk Denizciliği ile İlgili Kelimeler</a:t>
            </a:r>
            <a:r>
              <a:rPr lang="tr-TR" sz="2400" dirty="0"/>
              <a:t/>
            </a:r>
            <a:br>
              <a:rPr lang="tr-TR" sz="2400" dirty="0"/>
            </a:br>
            <a:endParaRPr lang="tr-TR" sz="2400" dirty="0"/>
          </a:p>
        </p:txBody>
      </p:sp>
      <p:sp>
        <p:nvSpPr>
          <p:cNvPr id="3" name="İçerik Yer Tutucusu 2"/>
          <p:cNvSpPr>
            <a:spLocks noGrp="1"/>
          </p:cNvSpPr>
          <p:nvPr>
            <p:ph idx="1"/>
          </p:nvPr>
        </p:nvSpPr>
        <p:spPr>
          <a:xfrm>
            <a:off x="457200" y="764704"/>
            <a:ext cx="8229600" cy="5760640"/>
          </a:xfrm>
        </p:spPr>
        <p:txBody>
          <a:bodyPr>
            <a:normAutofit fontScale="47500" lnSpcReduction="20000"/>
          </a:bodyPr>
          <a:lstStyle/>
          <a:p>
            <a:pPr marL="0" indent="0">
              <a:buNone/>
            </a:pPr>
            <a:r>
              <a:rPr lang="tr-TR" dirty="0" smtClean="0"/>
              <a:t>XI</a:t>
            </a:r>
            <a:r>
              <a:rPr lang="tr-TR" dirty="0"/>
              <a:t>. yüzyılın büyük dil bilimcisi Kaşgarlı </a:t>
            </a:r>
            <a:r>
              <a:rPr lang="tr-TR" dirty="0" err="1"/>
              <a:t>Mahmud'un</a:t>
            </a:r>
            <a:r>
              <a:rPr lang="tr-TR" dirty="0"/>
              <a:t> meşhur eseri Divani </a:t>
            </a:r>
            <a:r>
              <a:rPr lang="tr-TR" dirty="0" err="1"/>
              <a:t>Lugati't</a:t>
            </a:r>
            <a:r>
              <a:rPr lang="tr-TR" dirty="0"/>
              <a:t>-Türk'te Türklerde denizcilik kültürü ile başlıca şu kelimeler ilgi çekicidir</a:t>
            </a:r>
            <a:r>
              <a:rPr lang="tr-TR" dirty="0" smtClean="0"/>
              <a:t>:</a:t>
            </a:r>
          </a:p>
          <a:p>
            <a:pPr marL="0" indent="0">
              <a:buNone/>
            </a:pPr>
            <a:endParaRPr lang="tr-TR" dirty="0"/>
          </a:p>
          <a:p>
            <a:pPr lvl="0"/>
            <a:r>
              <a:rPr lang="tr-TR" dirty="0" err="1"/>
              <a:t>Argağ</a:t>
            </a:r>
            <a:r>
              <a:rPr lang="tr-TR" dirty="0"/>
              <a:t>: Olta</a:t>
            </a:r>
          </a:p>
          <a:p>
            <a:pPr lvl="0"/>
            <a:r>
              <a:rPr lang="tr-TR" dirty="0"/>
              <a:t>Arık: Irmak, kanal</a:t>
            </a:r>
          </a:p>
          <a:p>
            <a:pPr lvl="0"/>
            <a:r>
              <a:rPr lang="tr-TR" dirty="0"/>
              <a:t>Akındı: Akıntı</a:t>
            </a:r>
          </a:p>
          <a:p>
            <a:pPr lvl="0"/>
            <a:r>
              <a:rPr lang="tr-TR" dirty="0"/>
              <a:t>Balık (Balak): Balık</a:t>
            </a:r>
          </a:p>
          <a:p>
            <a:pPr lvl="0"/>
            <a:r>
              <a:rPr lang="tr-TR" dirty="0"/>
              <a:t>Çap: Yüzmek</a:t>
            </a:r>
          </a:p>
          <a:p>
            <a:pPr lvl="0"/>
            <a:r>
              <a:rPr lang="tr-TR" dirty="0" err="1"/>
              <a:t>Çaptur</a:t>
            </a:r>
            <a:r>
              <a:rPr lang="tr-TR" dirty="0"/>
              <a:t>: Suda yüzdürmek</a:t>
            </a:r>
          </a:p>
          <a:p>
            <a:pPr lvl="0"/>
            <a:r>
              <a:rPr lang="tr-TR" dirty="0"/>
              <a:t>Çından: Sandal ağacı</a:t>
            </a:r>
          </a:p>
          <a:p>
            <a:pPr lvl="0"/>
            <a:r>
              <a:rPr lang="tr-TR" dirty="0" err="1"/>
              <a:t>Kadbag</a:t>
            </a:r>
            <a:r>
              <a:rPr lang="tr-TR" dirty="0"/>
              <a:t>: Kanal, ırmak</a:t>
            </a:r>
          </a:p>
          <a:p>
            <a:pPr lvl="0"/>
            <a:r>
              <a:rPr lang="tr-TR" dirty="0"/>
              <a:t>Kak: Göl</a:t>
            </a:r>
          </a:p>
          <a:p>
            <a:pPr lvl="0"/>
            <a:r>
              <a:rPr lang="tr-TR" dirty="0" err="1"/>
              <a:t>Kalngu</a:t>
            </a:r>
            <a:r>
              <a:rPr lang="tr-TR" dirty="0"/>
              <a:t> (</a:t>
            </a:r>
            <a:r>
              <a:rPr lang="tr-TR" dirty="0" err="1"/>
              <a:t>Kalıngula</a:t>
            </a:r>
            <a:r>
              <a:rPr lang="tr-TR" dirty="0"/>
              <a:t>): Suyun yüzüne </a:t>
            </a:r>
            <a:r>
              <a:rPr lang="tr-TR" dirty="0" smtClean="0"/>
              <a:t>çıkmak</a:t>
            </a:r>
            <a:r>
              <a:rPr lang="tr-TR" dirty="0"/>
              <a:t>, başını suyun üstünde tutmak</a:t>
            </a:r>
          </a:p>
          <a:p>
            <a:pPr lvl="0"/>
            <a:r>
              <a:rPr lang="tr-TR" b="1" dirty="0" err="1"/>
              <a:t>Kaygık</a:t>
            </a:r>
            <a:r>
              <a:rPr lang="tr-TR" b="1" dirty="0"/>
              <a:t>: Kayık</a:t>
            </a:r>
          </a:p>
          <a:p>
            <a:pPr lvl="0"/>
            <a:r>
              <a:rPr lang="tr-TR" b="1" dirty="0" err="1"/>
              <a:t>Kayguk</a:t>
            </a:r>
            <a:r>
              <a:rPr lang="tr-TR" b="1" dirty="0"/>
              <a:t>: Kayık</a:t>
            </a:r>
          </a:p>
          <a:p>
            <a:pPr lvl="0"/>
            <a:r>
              <a:rPr lang="tr-TR" b="1" dirty="0"/>
              <a:t>Kemi: Gemi</a:t>
            </a:r>
          </a:p>
          <a:p>
            <a:pPr lvl="0"/>
            <a:r>
              <a:rPr lang="tr-TR" dirty="0" err="1"/>
              <a:t>Kıdhıg</a:t>
            </a:r>
            <a:r>
              <a:rPr lang="tr-TR" dirty="0"/>
              <a:t>: Kıyı</a:t>
            </a:r>
          </a:p>
          <a:p>
            <a:pPr lvl="0"/>
            <a:r>
              <a:rPr lang="tr-TR" b="1" dirty="0"/>
              <a:t>Kimi: Gemi  (Oğuzların </a:t>
            </a:r>
            <a:r>
              <a:rPr lang="tr-TR" b="1" dirty="0" smtClean="0"/>
              <a:t>dışındaki Türkler </a:t>
            </a:r>
            <a:r>
              <a:rPr lang="tr-TR" b="1" dirty="0"/>
              <a:t>tarafından kullanılıyor)</a:t>
            </a:r>
          </a:p>
          <a:p>
            <a:pPr lvl="0"/>
            <a:r>
              <a:rPr lang="tr-TR" dirty="0"/>
              <a:t>Kol aç, kulaç: Kulaç</a:t>
            </a:r>
          </a:p>
          <a:p>
            <a:pPr lvl="0"/>
            <a:r>
              <a:rPr lang="tr-TR" dirty="0" err="1"/>
              <a:t>Köl</a:t>
            </a:r>
            <a:r>
              <a:rPr lang="tr-TR" dirty="0"/>
              <a:t>: Göl, havuz</a:t>
            </a:r>
          </a:p>
          <a:p>
            <a:pPr lvl="0"/>
            <a:r>
              <a:rPr lang="tr-TR" dirty="0" err="1"/>
              <a:t>Köl</a:t>
            </a:r>
            <a:r>
              <a:rPr lang="tr-TR" dirty="0"/>
              <a:t>: Denizin kendisi</a:t>
            </a:r>
          </a:p>
          <a:p>
            <a:pPr lvl="0"/>
            <a:r>
              <a:rPr lang="tr-TR" dirty="0"/>
              <a:t>Kum: Su dalgası</a:t>
            </a:r>
          </a:p>
          <a:p>
            <a:endParaRPr lang="tr-TR" dirty="0"/>
          </a:p>
        </p:txBody>
      </p:sp>
    </p:spTree>
    <p:extLst>
      <p:ext uri="{BB962C8B-B14F-4D97-AF65-F5344CB8AC3E}">
        <p14:creationId xmlns:p14="http://schemas.microsoft.com/office/powerpoint/2010/main" val="1022766843"/>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706090"/>
          </a:xfrm>
        </p:spPr>
        <p:txBody>
          <a:bodyPr>
            <a:normAutofit fontScale="90000"/>
          </a:bodyPr>
          <a:lstStyle/>
          <a:p>
            <a:r>
              <a:rPr lang="tr-TR" sz="2200" b="1" dirty="0"/>
              <a:t>Divani </a:t>
            </a:r>
            <a:r>
              <a:rPr lang="tr-TR" sz="2200" b="1" dirty="0" err="1"/>
              <a:t>Lugati't</a:t>
            </a:r>
            <a:r>
              <a:rPr lang="tr-TR" sz="2200" b="1" dirty="0"/>
              <a:t>-Türk'te Geçen Türk Denizciliği ile İlgili Kelimeler</a:t>
            </a:r>
            <a:r>
              <a:rPr lang="tr-TR" sz="2200" dirty="0"/>
              <a:t/>
            </a:r>
            <a:br>
              <a:rPr lang="tr-TR" sz="2200" dirty="0"/>
            </a:br>
            <a:endParaRPr lang="tr-TR" sz="2200" dirty="0"/>
          </a:p>
        </p:txBody>
      </p:sp>
      <p:sp>
        <p:nvSpPr>
          <p:cNvPr id="3" name="İçerik Yer Tutucusu 2"/>
          <p:cNvSpPr>
            <a:spLocks noGrp="1"/>
          </p:cNvSpPr>
          <p:nvPr>
            <p:ph idx="1"/>
          </p:nvPr>
        </p:nvSpPr>
        <p:spPr>
          <a:xfrm>
            <a:off x="457200" y="980728"/>
            <a:ext cx="8229600" cy="5688632"/>
          </a:xfrm>
        </p:spPr>
        <p:txBody>
          <a:bodyPr>
            <a:normAutofit fontScale="62500" lnSpcReduction="20000"/>
          </a:bodyPr>
          <a:lstStyle/>
          <a:p>
            <a:pPr lvl="0"/>
            <a:r>
              <a:rPr lang="tr-TR" dirty="0"/>
              <a:t>Kum (</a:t>
            </a:r>
            <a:r>
              <a:rPr lang="tr-TR" dirty="0" err="1"/>
              <a:t>Kumtur</a:t>
            </a:r>
            <a:r>
              <a:rPr lang="tr-TR" dirty="0"/>
              <a:t>; Kumuş): Dalga, dalgalandırmak</a:t>
            </a:r>
          </a:p>
          <a:p>
            <a:pPr lvl="0"/>
            <a:r>
              <a:rPr lang="tr-TR" dirty="0" err="1"/>
              <a:t>Kuy</a:t>
            </a:r>
            <a:r>
              <a:rPr lang="tr-TR" dirty="0"/>
              <a:t>: Dere, koy</a:t>
            </a:r>
          </a:p>
          <a:p>
            <a:pPr lvl="0"/>
            <a:r>
              <a:rPr lang="tr-TR" dirty="0" err="1"/>
              <a:t>Kürgek</a:t>
            </a:r>
            <a:r>
              <a:rPr lang="tr-TR" dirty="0"/>
              <a:t>: Kürek</a:t>
            </a:r>
          </a:p>
          <a:p>
            <a:pPr lvl="0"/>
            <a:r>
              <a:rPr lang="tr-TR" dirty="0"/>
              <a:t>Sal: Sal</a:t>
            </a:r>
          </a:p>
          <a:p>
            <a:pPr lvl="0"/>
            <a:r>
              <a:rPr lang="tr-TR" dirty="0"/>
              <a:t>Savruk: Akan suyun köpüre </a:t>
            </a:r>
            <a:r>
              <a:rPr lang="tr-TR" dirty="0" smtClean="0"/>
              <a:t>köpüre dalgalanarak </a:t>
            </a:r>
            <a:r>
              <a:rPr lang="tr-TR" dirty="0"/>
              <a:t>çalkalanması</a:t>
            </a:r>
          </a:p>
          <a:p>
            <a:pPr lvl="0"/>
            <a:r>
              <a:rPr lang="tr-TR" dirty="0" err="1"/>
              <a:t>Sundurı</a:t>
            </a:r>
            <a:r>
              <a:rPr lang="tr-TR" dirty="0"/>
              <a:t> (</a:t>
            </a:r>
            <a:r>
              <a:rPr lang="tr-TR" dirty="0" err="1"/>
              <a:t>Sundırı</a:t>
            </a:r>
            <a:r>
              <a:rPr lang="tr-TR" dirty="0"/>
              <a:t>): Deniz</a:t>
            </a:r>
          </a:p>
          <a:p>
            <a:pPr lvl="0"/>
            <a:r>
              <a:rPr lang="tr-TR" dirty="0" err="1"/>
              <a:t>Tamga</a:t>
            </a:r>
            <a:r>
              <a:rPr lang="tr-TR" dirty="0"/>
              <a:t>: Gemilerin demir attığı </a:t>
            </a:r>
            <a:r>
              <a:rPr lang="tr-TR" dirty="0" smtClean="0"/>
              <a:t>iskele veya </a:t>
            </a:r>
            <a:r>
              <a:rPr lang="tr-TR" dirty="0"/>
              <a:t>liman</a:t>
            </a:r>
          </a:p>
          <a:p>
            <a:pPr lvl="0"/>
            <a:r>
              <a:rPr lang="tr-TR" dirty="0"/>
              <a:t>Tar: Kelek, sal (ırmaklarda)</a:t>
            </a:r>
          </a:p>
          <a:p>
            <a:pPr lvl="0"/>
            <a:r>
              <a:rPr lang="tr-TR" dirty="0" err="1"/>
              <a:t>Teng</a:t>
            </a:r>
            <a:r>
              <a:rPr lang="tr-TR" dirty="0"/>
              <a:t>: Göl, bataklık</a:t>
            </a:r>
          </a:p>
          <a:p>
            <a:pPr lvl="0"/>
            <a:r>
              <a:rPr lang="tr-TR" dirty="0" err="1"/>
              <a:t>Tengiz</a:t>
            </a:r>
            <a:r>
              <a:rPr lang="tr-TR" dirty="0"/>
              <a:t>: Deniz</a:t>
            </a:r>
          </a:p>
          <a:p>
            <a:pPr lvl="0"/>
            <a:r>
              <a:rPr lang="tr-TR" dirty="0" err="1"/>
              <a:t>Teling</a:t>
            </a:r>
            <a:r>
              <a:rPr lang="tr-TR" dirty="0"/>
              <a:t>: Engin, geniş, derin </a:t>
            </a:r>
            <a:r>
              <a:rPr lang="tr-TR" dirty="0" smtClean="0"/>
              <a:t>su</a:t>
            </a:r>
            <a:endParaRPr lang="tr-TR" dirty="0"/>
          </a:p>
          <a:p>
            <a:pPr lvl="0"/>
            <a:r>
              <a:rPr lang="tr-TR" dirty="0" err="1"/>
              <a:t>Turumlamak</a:t>
            </a:r>
            <a:r>
              <a:rPr lang="tr-TR" dirty="0"/>
              <a:t>: Suyun derinliğini </a:t>
            </a:r>
            <a:r>
              <a:rPr lang="tr-TR" dirty="0" smtClean="0"/>
              <a:t>boyu ile </a:t>
            </a:r>
            <a:r>
              <a:rPr lang="tr-TR" dirty="0"/>
              <a:t>ölçmek</a:t>
            </a:r>
          </a:p>
          <a:p>
            <a:pPr lvl="0"/>
            <a:r>
              <a:rPr lang="tr-TR" b="1" dirty="0"/>
              <a:t>Uçan: İki yelkenli gemi</a:t>
            </a:r>
          </a:p>
          <a:p>
            <a:pPr lvl="0"/>
            <a:r>
              <a:rPr lang="tr-TR" dirty="0"/>
              <a:t>Yolak: Çay</a:t>
            </a:r>
          </a:p>
          <a:p>
            <a:pPr lvl="0"/>
            <a:r>
              <a:rPr lang="tr-TR" dirty="0" err="1"/>
              <a:t>Yugaç</a:t>
            </a:r>
            <a:r>
              <a:rPr lang="tr-TR" dirty="0"/>
              <a:t>: Irmağın karşı tarafı</a:t>
            </a:r>
          </a:p>
          <a:p>
            <a:pPr lvl="0"/>
            <a:r>
              <a:rPr lang="tr-TR" dirty="0" err="1"/>
              <a:t>Yuguç</a:t>
            </a:r>
            <a:r>
              <a:rPr lang="tr-TR" dirty="0"/>
              <a:t>: Irmağın arkası</a:t>
            </a:r>
          </a:p>
          <a:p>
            <a:pPr lvl="0"/>
            <a:r>
              <a:rPr lang="tr-TR" dirty="0" err="1"/>
              <a:t>Yüztürmek</a:t>
            </a:r>
            <a:r>
              <a:rPr lang="tr-TR" dirty="0"/>
              <a:t>: Yüzdürmek</a:t>
            </a:r>
          </a:p>
          <a:p>
            <a:endParaRPr lang="tr-TR" dirty="0"/>
          </a:p>
        </p:txBody>
      </p:sp>
    </p:spTree>
    <p:extLst>
      <p:ext uri="{BB962C8B-B14F-4D97-AF65-F5344CB8AC3E}">
        <p14:creationId xmlns:p14="http://schemas.microsoft.com/office/powerpoint/2010/main" val="2887055142"/>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18058"/>
          </a:xfrm>
        </p:spPr>
        <p:txBody>
          <a:bodyPr>
            <a:normAutofit fontScale="90000"/>
          </a:bodyPr>
          <a:lstStyle/>
          <a:p>
            <a:r>
              <a:rPr lang="tr-TR" sz="2700" b="1" dirty="0" smtClean="0"/>
              <a:t/>
            </a:r>
            <a:br>
              <a:rPr lang="tr-TR" sz="2700" b="1" dirty="0" smtClean="0"/>
            </a:br>
            <a:r>
              <a:rPr lang="tr-TR" sz="2700" b="1" dirty="0" smtClean="0"/>
              <a:t>Divani </a:t>
            </a:r>
            <a:r>
              <a:rPr lang="tr-TR" sz="2700" b="1" dirty="0" err="1"/>
              <a:t>Lugati't</a:t>
            </a:r>
            <a:r>
              <a:rPr lang="tr-TR" sz="2700" b="1" dirty="0"/>
              <a:t>-Türk'te Geçen Türk Denizciliği ile İlgili Kelimeler</a:t>
            </a:r>
            <a:r>
              <a:rPr lang="tr-TR" dirty="0"/>
              <a:t/>
            </a:r>
            <a:br>
              <a:rPr lang="tr-TR" dirty="0"/>
            </a:br>
            <a:endParaRPr lang="tr-TR" dirty="0"/>
          </a:p>
        </p:txBody>
      </p:sp>
      <p:sp>
        <p:nvSpPr>
          <p:cNvPr id="3" name="İçerik Yer Tutucusu 2"/>
          <p:cNvSpPr>
            <a:spLocks noGrp="1"/>
          </p:cNvSpPr>
          <p:nvPr>
            <p:ph idx="1"/>
          </p:nvPr>
        </p:nvSpPr>
        <p:spPr>
          <a:xfrm>
            <a:off x="457200" y="692696"/>
            <a:ext cx="8229600" cy="5904656"/>
          </a:xfrm>
        </p:spPr>
        <p:txBody>
          <a:bodyPr>
            <a:normAutofit fontScale="62500" lnSpcReduction="20000"/>
          </a:bodyPr>
          <a:lstStyle/>
          <a:p>
            <a:pPr marL="0" indent="0">
              <a:buNone/>
            </a:pPr>
            <a:r>
              <a:rPr lang="tr-TR" dirty="0"/>
              <a:t>Bütün bu kelimeler Türklerde denizcilikle ilgili gelişmiş bir kültürün varlığını ortaya koymaktadır. </a:t>
            </a:r>
            <a:endParaRPr lang="tr-TR" dirty="0" smtClean="0"/>
          </a:p>
          <a:p>
            <a:pPr marL="0" indent="0">
              <a:buNone/>
            </a:pPr>
            <a:endParaRPr lang="tr-TR" dirty="0"/>
          </a:p>
          <a:p>
            <a:pPr lvl="0"/>
            <a:r>
              <a:rPr lang="tr-TR" b="1" dirty="0"/>
              <a:t>Uçan-= iki yelkenli gemi</a:t>
            </a:r>
            <a:r>
              <a:rPr lang="tr-TR" dirty="0"/>
              <a:t>, </a:t>
            </a:r>
          </a:p>
          <a:p>
            <a:pPr lvl="0"/>
            <a:r>
              <a:rPr lang="tr-TR" dirty="0" err="1"/>
              <a:t>Tamga</a:t>
            </a:r>
            <a:r>
              <a:rPr lang="tr-TR" dirty="0"/>
              <a:t> = demir attığı iskele veya liman, </a:t>
            </a:r>
          </a:p>
          <a:p>
            <a:pPr lvl="0"/>
            <a:r>
              <a:rPr lang="tr-TR" dirty="0" err="1"/>
              <a:t>Kürgek</a:t>
            </a:r>
            <a:r>
              <a:rPr lang="tr-TR" dirty="0"/>
              <a:t> =kürek, </a:t>
            </a:r>
          </a:p>
          <a:p>
            <a:pPr lvl="0"/>
            <a:r>
              <a:rPr lang="tr-TR" dirty="0"/>
              <a:t>Kol aç, kulaç = kulaç, </a:t>
            </a:r>
          </a:p>
          <a:p>
            <a:pPr lvl="0"/>
            <a:r>
              <a:rPr lang="tr-TR" b="1" dirty="0"/>
              <a:t>Kimi, kemi =gemi, </a:t>
            </a:r>
          </a:p>
          <a:p>
            <a:pPr lvl="0"/>
            <a:r>
              <a:rPr lang="tr-TR" b="1" dirty="0" err="1"/>
              <a:t>Kayguk</a:t>
            </a:r>
            <a:r>
              <a:rPr lang="tr-TR" b="1" dirty="0"/>
              <a:t>, </a:t>
            </a:r>
            <a:r>
              <a:rPr lang="tr-TR" b="1" dirty="0" err="1"/>
              <a:t>kaygık</a:t>
            </a:r>
            <a:r>
              <a:rPr lang="tr-TR" b="1" dirty="0"/>
              <a:t> = kayık, </a:t>
            </a:r>
          </a:p>
          <a:p>
            <a:pPr lvl="0"/>
            <a:r>
              <a:rPr lang="tr-TR" dirty="0" err="1"/>
              <a:t>Tengiz</a:t>
            </a:r>
            <a:r>
              <a:rPr lang="tr-TR" dirty="0"/>
              <a:t>, </a:t>
            </a:r>
            <a:r>
              <a:rPr lang="tr-TR" dirty="0" err="1"/>
              <a:t>Sundurı</a:t>
            </a:r>
            <a:r>
              <a:rPr lang="tr-TR" dirty="0"/>
              <a:t> (</a:t>
            </a:r>
            <a:r>
              <a:rPr lang="tr-TR" dirty="0" err="1"/>
              <a:t>Sundırı</a:t>
            </a:r>
            <a:r>
              <a:rPr lang="tr-TR" dirty="0"/>
              <a:t>) = deniz, </a:t>
            </a:r>
          </a:p>
          <a:p>
            <a:pPr lvl="0"/>
            <a:r>
              <a:rPr lang="tr-TR" dirty="0" err="1"/>
              <a:t>Kıdbıg</a:t>
            </a:r>
            <a:r>
              <a:rPr lang="tr-TR" dirty="0"/>
              <a:t> = kıyı, </a:t>
            </a:r>
          </a:p>
          <a:p>
            <a:pPr lvl="0"/>
            <a:r>
              <a:rPr lang="tr-TR" dirty="0" err="1"/>
              <a:t>Çaptur</a:t>
            </a:r>
            <a:r>
              <a:rPr lang="tr-TR" dirty="0"/>
              <a:t> =suda yüzdürmek, </a:t>
            </a:r>
          </a:p>
          <a:p>
            <a:pPr lvl="0"/>
            <a:r>
              <a:rPr lang="tr-TR" dirty="0"/>
              <a:t>Akındı = akıntı, </a:t>
            </a:r>
          </a:p>
          <a:p>
            <a:pPr lvl="0"/>
            <a:r>
              <a:rPr lang="tr-TR" dirty="0"/>
              <a:t>Kum = su dalgası, </a:t>
            </a:r>
          </a:p>
          <a:p>
            <a:pPr lvl="0"/>
            <a:r>
              <a:rPr lang="tr-TR" dirty="0"/>
              <a:t>Kak, </a:t>
            </a:r>
            <a:r>
              <a:rPr lang="tr-TR" dirty="0" err="1"/>
              <a:t>Köl</a:t>
            </a:r>
            <a:r>
              <a:rPr lang="tr-TR" dirty="0"/>
              <a:t>, </a:t>
            </a:r>
          </a:p>
          <a:p>
            <a:pPr lvl="0"/>
            <a:r>
              <a:rPr lang="tr-TR" dirty="0" err="1"/>
              <a:t>Teng</a:t>
            </a:r>
            <a:r>
              <a:rPr lang="tr-TR" dirty="0"/>
              <a:t> = göl, </a:t>
            </a:r>
          </a:p>
          <a:p>
            <a:pPr lvl="0"/>
            <a:r>
              <a:rPr lang="tr-TR" dirty="0" err="1"/>
              <a:t>Kuy</a:t>
            </a:r>
            <a:r>
              <a:rPr lang="tr-TR" dirty="0"/>
              <a:t> = koy </a:t>
            </a:r>
            <a:r>
              <a:rPr lang="tr-TR" dirty="0" smtClean="0"/>
              <a:t>gibi</a:t>
            </a:r>
          </a:p>
          <a:p>
            <a:pPr lvl="0"/>
            <a:endParaRPr lang="tr-TR" dirty="0"/>
          </a:p>
          <a:p>
            <a:pPr marL="0" indent="0">
              <a:buNone/>
            </a:pPr>
            <a:r>
              <a:rPr lang="tr-TR" dirty="0"/>
              <a:t>kelimeler bunu açıkça göstermektedir.</a:t>
            </a:r>
          </a:p>
          <a:p>
            <a:endParaRPr lang="tr-TR" dirty="0"/>
          </a:p>
        </p:txBody>
      </p:sp>
    </p:spTree>
    <p:extLst>
      <p:ext uri="{BB962C8B-B14F-4D97-AF65-F5344CB8AC3E}">
        <p14:creationId xmlns:p14="http://schemas.microsoft.com/office/powerpoint/2010/main" val="3715610090"/>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t>Dİbi</a:t>
            </a:r>
            <a:r>
              <a:rPr lang="tr-TR" dirty="0" smtClean="0"/>
              <a:t> Olmayan Deniz</a:t>
            </a:r>
            <a:endParaRPr lang="tr-TR" dirty="0"/>
          </a:p>
        </p:txBody>
      </p:sp>
      <p:sp>
        <p:nvSpPr>
          <p:cNvPr id="3" name="İçerik Yer Tutucusu 2"/>
          <p:cNvSpPr>
            <a:spLocks noGrp="1"/>
          </p:cNvSpPr>
          <p:nvPr>
            <p:ph idx="1"/>
          </p:nvPr>
        </p:nvSpPr>
        <p:spPr/>
        <p:txBody>
          <a:bodyPr>
            <a:normAutofit fontScale="55000" lnSpcReduction="20000"/>
          </a:bodyPr>
          <a:lstStyle/>
          <a:p>
            <a:r>
              <a:rPr lang="tr-TR" dirty="0"/>
              <a:t>Bilgi ve Gönül</a:t>
            </a:r>
          </a:p>
          <a:p>
            <a:endParaRPr lang="tr-TR" dirty="0"/>
          </a:p>
          <a:p>
            <a:endParaRPr lang="tr-TR" dirty="0"/>
          </a:p>
          <a:p>
            <a:r>
              <a:rPr lang="tr-TR" dirty="0"/>
              <a:t>Yusuf Has </a:t>
            </a:r>
            <a:r>
              <a:rPr lang="tr-TR" dirty="0" err="1"/>
              <a:t>Hacip</a:t>
            </a:r>
            <a:r>
              <a:rPr lang="tr-TR" dirty="0"/>
              <a:t>, Bilgi, dibi olmayan bir deniz gibi olan insan gönlünün dibinde yatan incidir der iken, </a:t>
            </a:r>
            <a:r>
              <a:rPr lang="tr-TR" dirty="0" err="1"/>
              <a:t>gönülün</a:t>
            </a:r>
            <a:r>
              <a:rPr lang="tr-TR" dirty="0"/>
              <a:t> sonsuz nitelikli derinliğini ve bilginin gönül içre olduğunu açıklıyor. Demek bilginin yeri gönüldür. Gönülden olmayan da bilgi değildir. Gönülde olan bilgi de bilgelerdedir. Taşıyıcılar aktaranlar bilgelerdir. Bilge bilgisini gönlünde taşıyandır. Gönülsüz bilgi de bilgi sayılmaz.  Yusuf Has </a:t>
            </a:r>
            <a:r>
              <a:rPr lang="tr-TR" dirty="0" err="1"/>
              <a:t>Hacip</a:t>
            </a:r>
            <a:r>
              <a:rPr lang="tr-TR" dirty="0"/>
              <a:t> bilgeliğin şifresini 211-213 beyitlerde vermiş. Gönül-bilgi ilişkisi. Gönül tabiri, Oğuz Kağan destanından başlar.</a:t>
            </a:r>
          </a:p>
          <a:p>
            <a:endParaRPr lang="tr-TR" dirty="0"/>
          </a:p>
          <a:p>
            <a:r>
              <a:rPr lang="tr-TR" dirty="0"/>
              <a:t>“İnsan gönlü dibi olmayan bir deniz gibidir; bilgi onun dibinde yatan inciye benzer. İnsan inciyi denizden çıkarmadıkça, o, ister inci olsun ister çakıl taşı fark etmez. Kara toprak altındaki altın, taştan farksızdır, oradan çıkınca beylerin başına tuğ tokası olur. “ Kutadgu Bilig ss.211-213</a:t>
            </a:r>
          </a:p>
          <a:p>
            <a:endParaRPr lang="tr-TR" dirty="0"/>
          </a:p>
          <a:p>
            <a:r>
              <a:rPr lang="tr-TR" dirty="0"/>
              <a:t>Umman (Okyanus) Tasavvuf</a:t>
            </a:r>
          </a:p>
        </p:txBody>
      </p:sp>
    </p:spTree>
    <p:extLst>
      <p:ext uri="{BB962C8B-B14F-4D97-AF65-F5344CB8AC3E}">
        <p14:creationId xmlns:p14="http://schemas.microsoft.com/office/powerpoint/2010/main" val="1420722569"/>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1426170"/>
          </a:xfrm>
        </p:spPr>
        <p:txBody>
          <a:bodyPr>
            <a:normAutofit fontScale="90000"/>
          </a:bodyPr>
          <a:lstStyle/>
          <a:p>
            <a:r>
              <a:rPr lang="tr-TR" dirty="0" smtClean="0"/>
              <a:t/>
            </a:r>
            <a:br>
              <a:rPr lang="tr-TR" dirty="0" smtClean="0"/>
            </a:br>
            <a:r>
              <a:rPr lang="tr-TR" dirty="0"/>
              <a:t/>
            </a:r>
            <a:br>
              <a:rPr lang="tr-TR" dirty="0"/>
            </a:br>
            <a:r>
              <a:rPr lang="tr-TR" dirty="0" smtClean="0"/>
              <a:t/>
            </a:r>
            <a:br>
              <a:rPr lang="tr-TR" dirty="0" smtClean="0"/>
            </a:br>
            <a:r>
              <a:rPr lang="tr-TR" dirty="0"/>
              <a:t/>
            </a:r>
            <a:br>
              <a:rPr lang="tr-TR" dirty="0"/>
            </a:br>
            <a:r>
              <a:rPr lang="tr-TR" dirty="0" smtClean="0"/>
              <a:t>Katip Çelebi (1609-1657) </a:t>
            </a:r>
            <a:br>
              <a:rPr lang="tr-TR" dirty="0" smtClean="0"/>
            </a:br>
            <a:r>
              <a:rPr lang="tr-TR" dirty="0" smtClean="0"/>
              <a:t>Çelebiler </a:t>
            </a:r>
            <a:r>
              <a:rPr lang="tr-TR" dirty="0"/>
              <a:t>Yüzyılı</a:t>
            </a:r>
            <a:br>
              <a:rPr lang="tr-TR" dirty="0"/>
            </a:br>
            <a:r>
              <a:rPr lang="tr-TR" sz="1800" dirty="0"/>
              <a:t>Kâtip Çelebi'nin deniz ve donanma hakkında korsanlara öğütleri - </a:t>
            </a:r>
            <a:r>
              <a:rPr lang="tr-TR" sz="1800" dirty="0" err="1"/>
              <a:t>Vikikaynak</a:t>
            </a:r>
            <a:r>
              <a:rPr lang="tr-TR" sz="1800" dirty="0"/>
              <a:t/>
            </a:r>
            <a:br>
              <a:rPr lang="tr-TR" sz="1800" dirty="0"/>
            </a:br>
            <a:r>
              <a:rPr lang="tr-TR" sz="1800" dirty="0">
                <a:hlinkClick r:id="rId2"/>
              </a:rPr>
              <a:t>https://</a:t>
            </a:r>
            <a:r>
              <a:rPr lang="tr-TR" sz="1800" dirty="0" smtClean="0">
                <a:hlinkClick r:id="rId2"/>
              </a:rPr>
              <a:t>tr.wikisource.org/wiki/Kâtip_Çelebi%27nin_deniz_ve_donanma_hakkında_korsanlara_öğütleri</a:t>
            </a:r>
            <a:r>
              <a:rPr lang="tr-TR" sz="1800" dirty="0" smtClean="0"/>
              <a:t/>
            </a:r>
            <a:br>
              <a:rPr lang="tr-TR" sz="1800" dirty="0" smtClean="0"/>
            </a:br>
            <a:r>
              <a:rPr lang="tr-TR" dirty="0"/>
              <a:t/>
            </a:r>
            <a:br>
              <a:rPr lang="tr-TR" dirty="0"/>
            </a:br>
            <a:r>
              <a:rPr lang="tr-TR" dirty="0"/>
              <a:t/>
            </a:r>
            <a:br>
              <a:rPr lang="tr-TR" dirty="0"/>
            </a:br>
            <a:r>
              <a:rPr lang="tr-TR" dirty="0"/>
              <a:t/>
            </a:r>
            <a:br>
              <a:rPr lang="tr-TR" dirty="0"/>
            </a:br>
            <a:endParaRPr lang="tr-TR" dirty="0"/>
          </a:p>
        </p:txBody>
      </p:sp>
      <p:pic>
        <p:nvPicPr>
          <p:cNvPr id="4" name="İçerik Yer Tutucus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27584" y="2276872"/>
            <a:ext cx="7488832" cy="4248472"/>
          </a:xfrm>
        </p:spPr>
      </p:pic>
    </p:spTree>
    <p:extLst>
      <p:ext uri="{BB962C8B-B14F-4D97-AF65-F5344CB8AC3E}">
        <p14:creationId xmlns:p14="http://schemas.microsoft.com/office/powerpoint/2010/main" val="1543598727"/>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Hazine…</a:t>
            </a:r>
            <a:endParaRPr lang="en-US" dirty="0"/>
          </a:p>
        </p:txBody>
      </p:sp>
      <p:sp>
        <p:nvSpPr>
          <p:cNvPr id="3" name="İçerik Yer Tutucusu 2"/>
          <p:cNvSpPr>
            <a:spLocks noGrp="1"/>
          </p:cNvSpPr>
          <p:nvPr>
            <p:ph idx="1"/>
          </p:nvPr>
        </p:nvSpPr>
        <p:spPr>
          <a:xfrm>
            <a:off x="457200" y="1340768"/>
            <a:ext cx="8229600" cy="5256584"/>
          </a:xfrm>
        </p:spPr>
        <p:txBody>
          <a:bodyPr>
            <a:normAutofit lnSpcReduction="10000"/>
          </a:bodyPr>
          <a:lstStyle/>
          <a:p>
            <a:r>
              <a:rPr lang="en-US" dirty="0" err="1" smtClean="0"/>
              <a:t>Divanı</a:t>
            </a:r>
            <a:r>
              <a:rPr lang="en-US" dirty="0" smtClean="0"/>
              <a:t> </a:t>
            </a:r>
            <a:r>
              <a:rPr lang="en-US" dirty="0" err="1" smtClean="0"/>
              <a:t>Lügat</a:t>
            </a:r>
            <a:endParaRPr lang="en-US" dirty="0" smtClean="0"/>
          </a:p>
          <a:p>
            <a:r>
              <a:rPr lang="en-US" dirty="0" err="1" smtClean="0"/>
              <a:t>Kutadgu</a:t>
            </a:r>
            <a:r>
              <a:rPr lang="en-US" dirty="0" smtClean="0"/>
              <a:t> </a:t>
            </a:r>
            <a:r>
              <a:rPr lang="en-US" dirty="0" err="1" smtClean="0"/>
              <a:t>Bilig</a:t>
            </a:r>
            <a:endParaRPr lang="en-US" dirty="0" smtClean="0"/>
          </a:p>
          <a:p>
            <a:r>
              <a:rPr lang="en-US" dirty="0" err="1" smtClean="0"/>
              <a:t>Dede</a:t>
            </a:r>
            <a:r>
              <a:rPr lang="en-US" dirty="0" smtClean="0"/>
              <a:t> </a:t>
            </a:r>
            <a:r>
              <a:rPr lang="en-US" dirty="0" err="1" smtClean="0"/>
              <a:t>Korkut</a:t>
            </a:r>
            <a:endParaRPr lang="en-US" dirty="0" smtClean="0"/>
          </a:p>
          <a:p>
            <a:r>
              <a:rPr lang="en-US" dirty="0" err="1" smtClean="0"/>
              <a:t>Deniz</a:t>
            </a:r>
            <a:r>
              <a:rPr lang="en-US" dirty="0" smtClean="0"/>
              <a:t> </a:t>
            </a:r>
            <a:r>
              <a:rPr lang="en-US" dirty="0" err="1" smtClean="0"/>
              <a:t>Savaşları</a:t>
            </a:r>
            <a:endParaRPr lang="en-US" dirty="0" smtClean="0"/>
          </a:p>
          <a:p>
            <a:r>
              <a:rPr lang="en-US" dirty="0" err="1" smtClean="0"/>
              <a:t>Cihannüma</a:t>
            </a:r>
            <a:endParaRPr lang="en-US" dirty="0" smtClean="0"/>
          </a:p>
          <a:p>
            <a:r>
              <a:rPr lang="en-US" dirty="0" err="1" smtClean="0"/>
              <a:t>Naima</a:t>
            </a:r>
            <a:r>
              <a:rPr lang="en-US" dirty="0" smtClean="0"/>
              <a:t> </a:t>
            </a:r>
            <a:r>
              <a:rPr lang="en-US" dirty="0" err="1" smtClean="0"/>
              <a:t>Tarihi</a:t>
            </a:r>
            <a:endParaRPr lang="en-US" dirty="0" smtClean="0"/>
          </a:p>
          <a:p>
            <a:r>
              <a:rPr lang="en-US" dirty="0" err="1" smtClean="0"/>
              <a:t>Seydi</a:t>
            </a:r>
            <a:r>
              <a:rPr lang="en-US" dirty="0" smtClean="0"/>
              <a:t> Ali Reis</a:t>
            </a:r>
          </a:p>
          <a:p>
            <a:r>
              <a:rPr lang="en-US" dirty="0" err="1" smtClean="0"/>
              <a:t>Piri</a:t>
            </a:r>
            <a:r>
              <a:rPr lang="en-US" dirty="0" smtClean="0"/>
              <a:t> Reis</a:t>
            </a:r>
            <a:endParaRPr lang="tr-TR" dirty="0" smtClean="0"/>
          </a:p>
          <a:p>
            <a:r>
              <a:rPr lang="tr-TR" dirty="0" smtClean="0"/>
              <a:t>Barbaros Hatıratı</a:t>
            </a:r>
            <a:endParaRPr lang="en-US" dirty="0" smtClean="0"/>
          </a:p>
          <a:p>
            <a:endParaRPr lang="en-US" dirty="0"/>
          </a:p>
        </p:txBody>
      </p:sp>
    </p:spTree>
    <p:extLst>
      <p:ext uri="{BB962C8B-B14F-4D97-AF65-F5344CB8AC3E}">
        <p14:creationId xmlns:p14="http://schemas.microsoft.com/office/powerpoint/2010/main" val="2739302191"/>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44624"/>
            <a:ext cx="8229600" cy="1944216"/>
          </a:xfrm>
        </p:spPr>
        <p:txBody>
          <a:bodyPr>
            <a:normAutofit fontScale="90000"/>
          </a:bodyPr>
          <a:lstStyle/>
          <a:p>
            <a:r>
              <a:rPr lang="tr-TR" dirty="0"/>
              <a:t>Burhan Oğuz </a:t>
            </a:r>
            <a:r>
              <a:rPr lang="tr-TR" dirty="0" smtClean="0"/>
              <a:t/>
            </a:r>
            <a:br>
              <a:rPr lang="tr-TR" dirty="0" smtClean="0"/>
            </a:br>
            <a:r>
              <a:rPr lang="tr-TR" sz="1800" dirty="0" smtClean="0"/>
              <a:t>http</a:t>
            </a:r>
            <a:r>
              <a:rPr lang="tr-TR" sz="1800" dirty="0"/>
              <a:t>://burhanoguz.com/deniz-nakliyati</a:t>
            </a:r>
            <a:r>
              <a:rPr lang="tr-TR" sz="1800" dirty="0" smtClean="0"/>
              <a:t>/</a:t>
            </a:r>
            <a:br>
              <a:rPr lang="tr-TR" sz="1800" dirty="0" smtClean="0"/>
            </a:br>
            <a:r>
              <a:rPr lang="tr-TR" sz="1800" dirty="0" smtClean="0"/>
              <a:t>http</a:t>
            </a:r>
            <a:r>
              <a:rPr lang="tr-TR" sz="1800" dirty="0"/>
              <a:t>://burhanoguz.com/eser/turkiye-halkinin-kultur-kokenleri</a:t>
            </a:r>
            <a:r>
              <a:rPr lang="tr-TR" sz="1800" dirty="0" smtClean="0"/>
              <a:t>/</a:t>
            </a:r>
            <a:br>
              <a:rPr lang="tr-TR" sz="1800" dirty="0" smtClean="0"/>
            </a:br>
            <a:r>
              <a:rPr lang="tr-TR" sz="1800" dirty="0" smtClean="0">
                <a:hlinkClick r:id="rId2"/>
              </a:rPr>
              <a:t>http</a:t>
            </a:r>
            <a:r>
              <a:rPr lang="tr-TR" sz="1800" dirty="0">
                <a:hlinkClick r:id="rId2"/>
              </a:rPr>
              <a:t>://burhanoguz.com/?</a:t>
            </a:r>
            <a:r>
              <a:rPr lang="tr-TR" sz="1800" dirty="0" smtClean="0">
                <a:hlinkClick r:id="rId2"/>
              </a:rPr>
              <a:t>s=deniz</a:t>
            </a:r>
            <a:r>
              <a:rPr lang="tr-TR" sz="1800" dirty="0" smtClean="0"/>
              <a:t/>
            </a:r>
            <a:br>
              <a:rPr lang="tr-TR" sz="1800" dirty="0" smtClean="0"/>
            </a:br>
            <a:r>
              <a:rPr lang="tr-TR" sz="1800" dirty="0" smtClean="0">
                <a:hlinkClick r:id="rId3"/>
              </a:rPr>
              <a:t>http</a:t>
            </a:r>
            <a:r>
              <a:rPr lang="tr-TR" sz="1800" dirty="0">
                <a:hlinkClick r:id="rId3"/>
              </a:rPr>
              <a:t>://burhanoguz.com/?</a:t>
            </a:r>
            <a:r>
              <a:rPr lang="tr-TR" sz="1800" dirty="0" smtClean="0">
                <a:hlinkClick r:id="rId3"/>
              </a:rPr>
              <a:t>s=tengiz</a:t>
            </a:r>
            <a:r>
              <a:rPr lang="tr-TR" sz="1800" dirty="0" smtClean="0"/>
              <a:t/>
            </a:r>
            <a:br>
              <a:rPr lang="tr-TR" sz="1800" dirty="0" smtClean="0"/>
            </a:br>
            <a:r>
              <a:rPr lang="tr-TR" sz="1800" dirty="0" smtClean="0">
                <a:hlinkClick r:id="rId4"/>
              </a:rPr>
              <a:t>http</a:t>
            </a:r>
            <a:r>
              <a:rPr lang="tr-TR" sz="1800" dirty="0">
                <a:hlinkClick r:id="rId4"/>
              </a:rPr>
              <a:t>://burhanoguz.com/akarsularda-nakliyat/?</a:t>
            </a:r>
            <a:r>
              <a:rPr lang="tr-TR" sz="1800" dirty="0" smtClean="0">
                <a:hlinkClick r:id="rId4"/>
              </a:rPr>
              <a:t>h=su</a:t>
            </a:r>
            <a:r>
              <a:rPr lang="tr-TR" sz="1800" dirty="0" smtClean="0"/>
              <a:t/>
            </a:r>
            <a:br>
              <a:rPr lang="tr-TR" sz="1800" dirty="0" smtClean="0"/>
            </a:br>
            <a:endParaRPr lang="tr-TR" sz="1800" dirty="0"/>
          </a:p>
        </p:txBody>
      </p:sp>
      <p:pic>
        <p:nvPicPr>
          <p:cNvPr id="4" name="İçerik Yer Tutucusu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979712" y="1988840"/>
            <a:ext cx="5040559" cy="4752528"/>
          </a:xfrm>
        </p:spPr>
      </p:pic>
    </p:spTree>
    <p:extLst>
      <p:ext uri="{BB962C8B-B14F-4D97-AF65-F5344CB8AC3E}">
        <p14:creationId xmlns:p14="http://schemas.microsoft.com/office/powerpoint/2010/main" val="3429031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706090"/>
          </a:xfrm>
        </p:spPr>
        <p:txBody>
          <a:bodyPr>
            <a:normAutofit fontScale="90000"/>
          </a:bodyPr>
          <a:lstStyle/>
          <a:p>
            <a:r>
              <a:rPr lang="tr-TR" dirty="0" smtClean="0"/>
              <a:t>Yeni Akdeniz ve Limanları</a:t>
            </a:r>
            <a:endParaRPr lang="tr-TR"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1720" y="980728"/>
            <a:ext cx="5184576" cy="5616624"/>
          </a:xfrm>
        </p:spPr>
      </p:pic>
    </p:spTree>
    <p:extLst>
      <p:ext uri="{BB962C8B-B14F-4D97-AF65-F5344CB8AC3E}">
        <p14:creationId xmlns:p14="http://schemas.microsoft.com/office/powerpoint/2010/main" val="2447235255"/>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pPr marL="0" indent="0" algn="ctr">
              <a:buNone/>
            </a:pPr>
            <a:endParaRPr lang="tr-TR" sz="6000" b="1" dirty="0" smtClean="0">
              <a:solidFill>
                <a:srgbClr val="C00000"/>
              </a:solidFill>
            </a:endParaRPr>
          </a:p>
          <a:p>
            <a:pPr marL="0" indent="0" algn="ctr">
              <a:buNone/>
            </a:pPr>
            <a:r>
              <a:rPr lang="tr-TR" sz="6000" b="1" dirty="0" smtClean="0">
                <a:solidFill>
                  <a:srgbClr val="C00000"/>
                </a:solidFill>
              </a:rPr>
              <a:t>VERİNTİLER </a:t>
            </a:r>
          </a:p>
          <a:p>
            <a:pPr marL="0" indent="0" algn="ctr">
              <a:buNone/>
            </a:pPr>
            <a:r>
              <a:rPr lang="tr-TR" sz="6000" b="1" dirty="0" smtClean="0">
                <a:solidFill>
                  <a:srgbClr val="C00000"/>
                </a:solidFill>
              </a:rPr>
              <a:t>SÖZLÜĞÜ</a:t>
            </a:r>
            <a:endParaRPr lang="tr-TR" sz="6000" b="1" dirty="0">
              <a:solidFill>
                <a:srgbClr val="C00000"/>
              </a:solidFill>
            </a:endParaRPr>
          </a:p>
        </p:txBody>
      </p:sp>
    </p:spTree>
    <p:extLst>
      <p:ext uri="{BB962C8B-B14F-4D97-AF65-F5344CB8AC3E}">
        <p14:creationId xmlns:p14="http://schemas.microsoft.com/office/powerpoint/2010/main" val="184284402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778098"/>
          </a:xfrm>
        </p:spPr>
        <p:txBody>
          <a:bodyPr/>
          <a:lstStyle/>
          <a:p>
            <a:r>
              <a:rPr lang="tr-TR" dirty="0" err="1" smtClean="0"/>
              <a:t>Verinti</a:t>
            </a:r>
            <a:r>
              <a:rPr lang="tr-TR" dirty="0" smtClean="0"/>
              <a:t> Sözlüğümüz: Deniz</a:t>
            </a:r>
            <a:endParaRPr lang="tr-TR"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5696" y="1124744"/>
            <a:ext cx="5688632" cy="5616624"/>
          </a:xfrm>
        </p:spPr>
      </p:pic>
    </p:spTree>
    <p:extLst>
      <p:ext uri="{BB962C8B-B14F-4D97-AF65-F5344CB8AC3E}">
        <p14:creationId xmlns:p14="http://schemas.microsoft.com/office/powerpoint/2010/main" val="3002126326"/>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634082"/>
          </a:xfrm>
        </p:spPr>
        <p:txBody>
          <a:bodyPr>
            <a:normAutofit fontScale="90000"/>
          </a:bodyPr>
          <a:lstStyle/>
          <a:p>
            <a:r>
              <a:rPr lang="tr-TR" dirty="0" err="1" smtClean="0"/>
              <a:t>Verinti</a:t>
            </a:r>
            <a:r>
              <a:rPr lang="tr-TR" dirty="0" smtClean="0"/>
              <a:t> Sözlüğümüz: Göl </a:t>
            </a:r>
            <a:endParaRPr lang="tr-TR" dirty="0"/>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95736" y="1196752"/>
            <a:ext cx="4824536" cy="5544615"/>
          </a:xfrm>
        </p:spPr>
      </p:pic>
    </p:spTree>
    <p:extLst>
      <p:ext uri="{BB962C8B-B14F-4D97-AF65-F5344CB8AC3E}">
        <p14:creationId xmlns:p14="http://schemas.microsoft.com/office/powerpoint/2010/main" val="794420293"/>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t>Verinti</a:t>
            </a:r>
            <a:r>
              <a:rPr lang="tr-TR" dirty="0" smtClean="0"/>
              <a:t> Sözlüğümüz: Göl</a:t>
            </a:r>
            <a:endParaRPr lang="tr-TR" dirty="0"/>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556792"/>
            <a:ext cx="8229600" cy="4896543"/>
          </a:xfrm>
        </p:spPr>
      </p:pic>
    </p:spTree>
    <p:extLst>
      <p:ext uri="{BB962C8B-B14F-4D97-AF65-F5344CB8AC3E}">
        <p14:creationId xmlns:p14="http://schemas.microsoft.com/office/powerpoint/2010/main" val="3836647273"/>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t>Verinti</a:t>
            </a:r>
            <a:r>
              <a:rPr lang="tr-TR" dirty="0" smtClean="0"/>
              <a:t> Sözlüğümüz: Gemi </a:t>
            </a:r>
            <a:endParaRPr lang="tr-TR" dirty="0"/>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89312" y="1600200"/>
            <a:ext cx="7165375" cy="4997152"/>
          </a:xfrm>
        </p:spPr>
      </p:pic>
    </p:spTree>
    <p:extLst>
      <p:ext uri="{BB962C8B-B14F-4D97-AF65-F5344CB8AC3E}">
        <p14:creationId xmlns:p14="http://schemas.microsoft.com/office/powerpoint/2010/main" val="2702979515"/>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t>Verinti</a:t>
            </a:r>
            <a:r>
              <a:rPr lang="tr-TR" dirty="0" smtClean="0"/>
              <a:t> Sözlüğümüz: Gemi</a:t>
            </a:r>
            <a:endParaRPr lang="tr-TR" dirty="0"/>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1680" y="1268760"/>
            <a:ext cx="5904656" cy="5400600"/>
          </a:xfrm>
        </p:spPr>
      </p:pic>
    </p:spTree>
    <p:extLst>
      <p:ext uri="{BB962C8B-B14F-4D97-AF65-F5344CB8AC3E}">
        <p14:creationId xmlns:p14="http://schemas.microsoft.com/office/powerpoint/2010/main" val="2314180524"/>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778098"/>
          </a:xfrm>
        </p:spPr>
        <p:txBody>
          <a:bodyPr/>
          <a:lstStyle/>
          <a:p>
            <a:r>
              <a:rPr lang="tr-TR" dirty="0" err="1" smtClean="0"/>
              <a:t>Verinti</a:t>
            </a:r>
            <a:r>
              <a:rPr lang="tr-TR" dirty="0" smtClean="0"/>
              <a:t> Sözlüğümüz: Gemici</a:t>
            </a:r>
            <a:endParaRPr lang="tr-TR" dirty="0"/>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47664" y="1124744"/>
            <a:ext cx="6192688" cy="5616624"/>
          </a:xfrm>
        </p:spPr>
      </p:pic>
    </p:spTree>
    <p:extLst>
      <p:ext uri="{BB962C8B-B14F-4D97-AF65-F5344CB8AC3E}">
        <p14:creationId xmlns:p14="http://schemas.microsoft.com/office/powerpoint/2010/main" val="4160536581"/>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t>Verinti</a:t>
            </a:r>
            <a:r>
              <a:rPr lang="tr-TR" dirty="0" smtClean="0"/>
              <a:t> Sözlüğümüz: Kayık</a:t>
            </a:r>
            <a:endParaRPr lang="tr-TR" dirty="0"/>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7124" y="1340768"/>
            <a:ext cx="7627324" cy="5256584"/>
          </a:xfrm>
        </p:spPr>
      </p:pic>
    </p:spTree>
    <p:extLst>
      <p:ext uri="{BB962C8B-B14F-4D97-AF65-F5344CB8AC3E}">
        <p14:creationId xmlns:p14="http://schemas.microsoft.com/office/powerpoint/2010/main" val="1497670525"/>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18058"/>
          </a:xfrm>
        </p:spPr>
        <p:txBody>
          <a:bodyPr>
            <a:normAutofit fontScale="90000"/>
          </a:bodyPr>
          <a:lstStyle/>
          <a:p>
            <a:r>
              <a:rPr lang="tr-TR" dirty="0" err="1" smtClean="0"/>
              <a:t>Verinti</a:t>
            </a:r>
            <a:r>
              <a:rPr lang="tr-TR" dirty="0" smtClean="0"/>
              <a:t> Sözlüğümüz: Kayık </a:t>
            </a:r>
            <a:endParaRPr lang="tr-TR" dirty="0"/>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1680" y="764704"/>
            <a:ext cx="5688632" cy="5976664"/>
          </a:xfrm>
        </p:spPr>
      </p:pic>
    </p:spTree>
    <p:extLst>
      <p:ext uri="{BB962C8B-B14F-4D97-AF65-F5344CB8AC3E}">
        <p14:creationId xmlns:p14="http://schemas.microsoft.com/office/powerpoint/2010/main" val="2307675013"/>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Verinti</a:t>
            </a:r>
            <a:r>
              <a:rPr lang="tr-TR" dirty="0"/>
              <a:t> Sözlüğümüz</a:t>
            </a:r>
            <a:r>
              <a:rPr lang="tr-TR" dirty="0" smtClean="0"/>
              <a:t>: Kayık</a:t>
            </a:r>
            <a:endParaRPr lang="tr-TR" dirty="0"/>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772817"/>
            <a:ext cx="8229600" cy="4896544"/>
          </a:xfrm>
        </p:spPr>
      </p:pic>
    </p:spTree>
    <p:extLst>
      <p:ext uri="{BB962C8B-B14F-4D97-AF65-F5344CB8AC3E}">
        <p14:creationId xmlns:p14="http://schemas.microsoft.com/office/powerpoint/2010/main" val="29015305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44624"/>
            <a:ext cx="8229600" cy="864096"/>
          </a:xfrm>
        </p:spPr>
        <p:txBody>
          <a:bodyPr>
            <a:normAutofit fontScale="90000"/>
          </a:bodyPr>
          <a:lstStyle/>
          <a:p>
            <a:r>
              <a:rPr lang="tr-TR" dirty="0" smtClean="0"/>
              <a:t/>
            </a:r>
            <a:br>
              <a:rPr lang="tr-TR" dirty="0" smtClean="0"/>
            </a:br>
            <a:r>
              <a:rPr lang="tr-TR" sz="2700" dirty="0" err="1" smtClean="0"/>
              <a:t>Tenger</a:t>
            </a:r>
            <a:r>
              <a:rPr lang="tr-TR" sz="2700" dirty="0" smtClean="0"/>
              <a:t> </a:t>
            </a:r>
            <a:r>
              <a:rPr lang="tr-TR" sz="2700" dirty="0" smtClean="0"/>
              <a:t>ve </a:t>
            </a:r>
            <a:r>
              <a:rPr lang="tr-TR" sz="2700" dirty="0" err="1" smtClean="0"/>
              <a:t>Tengiz</a:t>
            </a:r>
            <a:r>
              <a:rPr lang="tr-TR" dirty="0" smtClean="0"/>
              <a:t/>
            </a:r>
            <a:br>
              <a:rPr lang="tr-TR" dirty="0" smtClean="0"/>
            </a:br>
            <a:r>
              <a:rPr lang="es-ES" sz="1200" dirty="0" smtClean="0">
                <a:hlinkClick r:id="rId2"/>
              </a:rPr>
              <a:t>https</a:t>
            </a:r>
            <a:r>
              <a:rPr lang="es-ES" sz="1200" dirty="0">
                <a:hlinkClick r:id="rId2"/>
              </a:rPr>
              <a:t>://denizkarakurt.com.tr/makaleler/tenger-ve-tengiz</a:t>
            </a:r>
            <a:r>
              <a:rPr lang="tr-TR" sz="2000" dirty="0"/>
              <a:t/>
            </a:r>
            <a:br>
              <a:rPr lang="tr-TR" sz="2000" dirty="0"/>
            </a:br>
            <a:r>
              <a:rPr lang="tr-TR" dirty="0"/>
              <a:t> </a:t>
            </a:r>
            <a:endParaRPr lang="tr-TR" dirty="0"/>
          </a:p>
        </p:txBody>
      </p:sp>
      <p:sp>
        <p:nvSpPr>
          <p:cNvPr id="3" name="İçerik Yer Tutucusu 2"/>
          <p:cNvSpPr>
            <a:spLocks noGrp="1"/>
          </p:cNvSpPr>
          <p:nvPr>
            <p:ph idx="1"/>
          </p:nvPr>
        </p:nvSpPr>
        <p:spPr>
          <a:xfrm>
            <a:off x="179512" y="836712"/>
            <a:ext cx="8964488" cy="6021288"/>
          </a:xfrm>
        </p:spPr>
        <p:txBody>
          <a:bodyPr>
            <a:normAutofit fontScale="25000" lnSpcReduction="20000"/>
          </a:bodyPr>
          <a:lstStyle/>
          <a:p>
            <a:pPr marL="0" indent="0">
              <a:buNone/>
            </a:pPr>
            <a:r>
              <a:rPr lang="tr-TR" sz="5600" dirty="0" err="1" smtClean="0"/>
              <a:t>Tenger</a:t>
            </a:r>
            <a:r>
              <a:rPr lang="tr-TR" sz="5600" dirty="0" smtClean="0"/>
              <a:t> </a:t>
            </a:r>
            <a:r>
              <a:rPr lang="tr-TR" sz="5600" dirty="0"/>
              <a:t>günümüzde bile bazı Türk dillerinde </a:t>
            </a:r>
            <a:r>
              <a:rPr lang="tr-TR" sz="5600" b="1" dirty="0"/>
              <a:t>gökyüzü</a:t>
            </a:r>
            <a:r>
              <a:rPr lang="tr-TR" sz="5600" dirty="0"/>
              <a:t> anlamında kullanılan bir kelimedir. </a:t>
            </a:r>
            <a:r>
              <a:rPr lang="tr-TR" sz="5600" dirty="0" err="1"/>
              <a:t>Tengiz</a:t>
            </a:r>
            <a:r>
              <a:rPr lang="tr-TR" sz="5600" dirty="0"/>
              <a:t> ise Anadolu Türkçesi'ndeki </a:t>
            </a:r>
            <a:r>
              <a:rPr lang="tr-TR" sz="5600" b="1" dirty="0"/>
              <a:t>Deniz</a:t>
            </a:r>
            <a:r>
              <a:rPr lang="tr-TR" sz="5600" dirty="0"/>
              <a:t> sözcüğünün ilk biçimidir.</a:t>
            </a:r>
          </a:p>
          <a:p>
            <a:pPr marL="0" indent="0">
              <a:buNone/>
            </a:pPr>
            <a:r>
              <a:rPr lang="tr-TR" sz="5600" dirty="0"/>
              <a:t> </a:t>
            </a:r>
          </a:p>
          <a:p>
            <a:pPr marL="0" indent="0">
              <a:buNone/>
            </a:pPr>
            <a:r>
              <a:rPr lang="tr-TR" sz="5600" dirty="0"/>
              <a:t>“Deniz” sözcüğünün etimolojisini açıklayamayanlar yine her zamanki gibi çeşitli biçimlerde Türkçe değildir diyerek işin içinden çıkmaya çalışmışlardır. Hatta o kadar ki, </a:t>
            </a:r>
            <a:r>
              <a:rPr lang="tr-TR" sz="5600" b="1" dirty="0"/>
              <a:t>Türkler yaşadıkları coğrafya gereği gölden daha büyük su kütlesi görmemişlerdi, bu nedenle denizi tanımlamaya ihtiyaçları yoktu, </a:t>
            </a:r>
            <a:r>
              <a:rPr lang="tr-TR" sz="5600" dirty="0"/>
              <a:t>bu kavram da olsa olsa deniz görmüş, deniz kıyısında yaşayan kavimlerin dilinden gelmiştir gibi açıklamalar bile yapılmıştır. Ancak bu kavmin hangisi olduğu, “</a:t>
            </a:r>
            <a:r>
              <a:rPr lang="tr-TR" sz="5600" dirty="0" err="1"/>
              <a:t>Deniz”e</a:t>
            </a:r>
            <a:r>
              <a:rPr lang="tr-TR" sz="5600" dirty="0"/>
              <a:t> benzer bir sözcüğün hangi yabancı dilde yer aldığı da hiçbir zaman bulunamamıştır. </a:t>
            </a:r>
          </a:p>
          <a:p>
            <a:pPr marL="0" indent="0">
              <a:buNone/>
            </a:pPr>
            <a:r>
              <a:rPr lang="tr-TR" sz="5600" dirty="0" smtClean="0"/>
              <a:t>Oysa </a:t>
            </a:r>
            <a:r>
              <a:rPr lang="tr-TR" sz="5600" dirty="0"/>
              <a:t>ki bugün ilkel diye nitelediğimiz çok eski çağlarda yaşayan insanların anlayışına göre (bunu çeşitli anlatılarda görebilmekteyiz) ucu görünmeyen her su kitlesi denizdir. Bu bağlamda büyük göllerin hepsi deniz olarak algılanmıştır. Hatta karşı kıyısı göründüğü halde bile büyük ırmaklara da deniz benzetmesi veya tanımlaması yapıldığı bilinmektedir. </a:t>
            </a:r>
            <a:r>
              <a:rPr lang="tr-TR" sz="5600" b="1" dirty="0"/>
              <a:t>Yani </a:t>
            </a:r>
            <a:r>
              <a:rPr lang="tr-TR" sz="5600" b="1" dirty="0" smtClean="0"/>
              <a:t>her şeyden </a:t>
            </a:r>
            <a:r>
              <a:rPr lang="tr-TR" sz="5600" b="1" dirty="0"/>
              <a:t>önce “Deniz” kavramını” türetmiş olmak için deniz görmeye asla gerek yoktur. </a:t>
            </a:r>
            <a:endParaRPr lang="tr-TR" sz="5600" b="1" dirty="0" smtClean="0"/>
          </a:p>
          <a:p>
            <a:pPr marL="0" indent="0">
              <a:buNone/>
            </a:pPr>
            <a:endParaRPr lang="tr-TR" sz="5600" dirty="0"/>
          </a:p>
          <a:p>
            <a:pPr marL="0" indent="0">
              <a:buNone/>
            </a:pPr>
            <a:r>
              <a:rPr lang="tr-TR" sz="5600" dirty="0" smtClean="0"/>
              <a:t>Üstelik </a:t>
            </a:r>
            <a:r>
              <a:rPr lang="tr-TR" sz="5600" b="1" dirty="0"/>
              <a:t>Türklerin hiç deniz görmediği iddiası </a:t>
            </a:r>
            <a:r>
              <a:rPr lang="tr-TR" sz="5600" dirty="0"/>
              <a:t>da zaten ayrıca gülünçtür. İnsanlar en ilkel çağlar hariç ticari amaçla bile olsa çeşitli diyarlara mutlaka yolculuklar yapmışlardır. Birileri de denizi görerek geri dönmüştür. Ancak birazdan bahsedileceği üzere </a:t>
            </a:r>
            <a:r>
              <a:rPr lang="tr-TR" sz="5600" b="1" dirty="0"/>
              <a:t>Türkler “Deniz” kavramını zaten başka bir mantıkla türetmişlerdir ki</a:t>
            </a:r>
            <a:r>
              <a:rPr lang="tr-TR" sz="5600" dirty="0"/>
              <a:t>, bu mantık için </a:t>
            </a:r>
            <a:r>
              <a:rPr lang="tr-TR" sz="5600" dirty="0" smtClean="0"/>
              <a:t>bugünkü </a:t>
            </a:r>
            <a:r>
              <a:rPr lang="tr-TR" sz="5600" dirty="0"/>
              <a:t>ölçülerde bir deniz görmüş olmaya hiç gerek yoktur. Fakat kesin olan şudur, bugüne kadar “Deniz” kelimesinin etimolojisi gerçekten de net olarak açıklanamamıştır. Oysa ki açıklama zeka ürünü muhteşem bir benzetmeye dayalıdır. </a:t>
            </a:r>
          </a:p>
          <a:p>
            <a:pPr marL="0" indent="0">
              <a:buNone/>
            </a:pPr>
            <a:r>
              <a:rPr lang="tr-TR" sz="5600" dirty="0"/>
              <a:t> </a:t>
            </a:r>
          </a:p>
          <a:p>
            <a:pPr marL="0" indent="0">
              <a:buNone/>
            </a:pPr>
            <a:r>
              <a:rPr lang="tr-TR" sz="6400" b="1" dirty="0" err="1">
                <a:solidFill>
                  <a:srgbClr val="C00000"/>
                </a:solidFill>
              </a:rPr>
              <a:t>Tenger</a:t>
            </a:r>
            <a:r>
              <a:rPr lang="tr-TR" sz="6400" b="1" dirty="0">
                <a:solidFill>
                  <a:srgbClr val="C00000"/>
                </a:solidFill>
              </a:rPr>
              <a:t> sözcüğü Türkçe’nin değişik lehçe ve şivelerinde gökyüzü demektir. </a:t>
            </a:r>
            <a:r>
              <a:rPr lang="tr-TR" sz="6400" b="1" dirty="0" err="1">
                <a:solidFill>
                  <a:srgbClr val="C00000"/>
                </a:solidFill>
              </a:rPr>
              <a:t>Teng</a:t>
            </a:r>
            <a:r>
              <a:rPr lang="tr-TR" sz="6400" b="1" dirty="0">
                <a:solidFill>
                  <a:srgbClr val="C00000"/>
                </a:solidFill>
              </a:rPr>
              <a:t>/</a:t>
            </a:r>
            <a:r>
              <a:rPr lang="tr-TR" sz="6400" b="1" dirty="0" err="1">
                <a:solidFill>
                  <a:srgbClr val="C00000"/>
                </a:solidFill>
              </a:rPr>
              <a:t>Teg</a:t>
            </a:r>
            <a:r>
              <a:rPr lang="tr-TR" sz="6400" b="1" dirty="0">
                <a:solidFill>
                  <a:srgbClr val="C00000"/>
                </a:solidFill>
              </a:rPr>
              <a:t>/Tek kökü ise dönüş bildirir, örneğin göğün dönüşü gibi. </a:t>
            </a:r>
            <a:r>
              <a:rPr lang="tr-TR" sz="6400" b="1" dirty="0" err="1">
                <a:solidFill>
                  <a:srgbClr val="C00000"/>
                </a:solidFill>
              </a:rPr>
              <a:t>Tengiz</a:t>
            </a:r>
            <a:r>
              <a:rPr lang="tr-TR" sz="6400" b="1" dirty="0">
                <a:solidFill>
                  <a:srgbClr val="C00000"/>
                </a:solidFill>
              </a:rPr>
              <a:t> ise sondaki eşitlik belirten -iz eki ile göğün eşiti olan varlık demektir. Burada akla gelecek olan son soru da </a:t>
            </a:r>
            <a:r>
              <a:rPr lang="tr-TR" sz="6400" b="1" dirty="0" err="1">
                <a:solidFill>
                  <a:srgbClr val="C00000"/>
                </a:solidFill>
              </a:rPr>
              <a:t>elbetteki</a:t>
            </a:r>
            <a:r>
              <a:rPr lang="tr-TR" sz="6400" b="1" dirty="0">
                <a:solidFill>
                  <a:srgbClr val="C00000"/>
                </a:solidFill>
              </a:rPr>
              <a:t>, niye göğün eşiti olduğudur? Yanıt aslında çok basittir. Deniz göğün maviliğini yansıttığı için…</a:t>
            </a:r>
            <a:r>
              <a:rPr lang="tr-TR" sz="5600" b="1" dirty="0">
                <a:solidFill>
                  <a:srgbClr val="C00000"/>
                </a:solidFill>
              </a:rPr>
              <a:t> </a:t>
            </a:r>
          </a:p>
          <a:p>
            <a:pPr marL="0" indent="0">
              <a:buNone/>
            </a:pPr>
            <a:endParaRPr lang="tr-TR" sz="5600" dirty="0" smtClean="0"/>
          </a:p>
          <a:p>
            <a:pPr marL="0" indent="0">
              <a:buNone/>
            </a:pPr>
            <a:r>
              <a:rPr lang="tr-TR" sz="5600" dirty="0" smtClean="0"/>
              <a:t>Sorunun Çözümü Buradadır:</a:t>
            </a:r>
          </a:p>
          <a:p>
            <a:pPr marL="0" indent="0">
              <a:buNone/>
            </a:pPr>
            <a:endParaRPr lang="tr-TR" sz="5600" dirty="0" smtClean="0"/>
          </a:p>
          <a:p>
            <a:pPr marL="0" indent="0">
              <a:buNone/>
            </a:pPr>
            <a:r>
              <a:rPr lang="tr-TR" sz="5600" b="1" dirty="0" smtClean="0"/>
              <a:t>Deniz </a:t>
            </a:r>
            <a:r>
              <a:rPr lang="tr-TR" sz="5600" b="1" dirty="0"/>
              <a:t>kıyısında  (veya yeterince </a:t>
            </a:r>
            <a:r>
              <a:rPr lang="tr-TR" sz="5600" b="1" dirty="0" smtClean="0"/>
              <a:t>büyük </a:t>
            </a:r>
            <a:r>
              <a:rPr lang="tr-TR" sz="5600" b="1" dirty="0"/>
              <a:t>bir gölün kenarında) duran bir kişi ufka doğru baktığında uçsuz bucaksız sonsuzlukta birbirinin eşiti olan ve birbirinin rengine sahip olan iki varlık görecektir; </a:t>
            </a:r>
            <a:r>
              <a:rPr lang="tr-TR" sz="5600" b="1" dirty="0" err="1"/>
              <a:t>Tenger</a:t>
            </a:r>
            <a:r>
              <a:rPr lang="tr-TR" sz="5600" b="1" dirty="0"/>
              <a:t> ve </a:t>
            </a:r>
            <a:r>
              <a:rPr lang="tr-TR" sz="5600" b="1" dirty="0" err="1"/>
              <a:t>Tengiz</a:t>
            </a:r>
            <a:r>
              <a:rPr lang="tr-TR" sz="5600" b="1" dirty="0"/>
              <a:t>… Bu durumu desteklemekte olan bir hususu da </a:t>
            </a:r>
            <a:r>
              <a:rPr lang="tr-TR" sz="5600" b="1" dirty="0" smtClean="0"/>
              <a:t>belirtmekte </a:t>
            </a:r>
            <a:r>
              <a:rPr lang="tr-TR" sz="5600" b="1" dirty="0"/>
              <a:t>fayda olacaktır. </a:t>
            </a:r>
            <a:r>
              <a:rPr lang="tr-TR" sz="5600" b="1" dirty="0" err="1"/>
              <a:t>Macarca’da</a:t>
            </a:r>
            <a:r>
              <a:rPr lang="tr-TR" sz="5600" b="1" dirty="0"/>
              <a:t> </a:t>
            </a:r>
            <a:r>
              <a:rPr lang="tr-TR" sz="5600" b="1" dirty="0" err="1"/>
              <a:t>Tenger</a:t>
            </a:r>
            <a:r>
              <a:rPr lang="tr-TR" sz="5600" b="1" dirty="0"/>
              <a:t> sözcüğü “Deniz” manasına gelmektedir.</a:t>
            </a:r>
          </a:p>
          <a:p>
            <a:pPr marL="0" indent="0">
              <a:buNone/>
            </a:pPr>
            <a:r>
              <a:rPr lang="tr-TR" sz="5600" dirty="0"/>
              <a:t> </a:t>
            </a:r>
            <a:r>
              <a:rPr lang="tr-TR" sz="5600" dirty="0" smtClean="0"/>
              <a:t>- </a:t>
            </a:r>
            <a:r>
              <a:rPr lang="tr-TR" sz="5600" dirty="0"/>
              <a:t>Aktarma Sözlüğü, Sayfa: 461, Dipnot: 1393, Deniz </a:t>
            </a:r>
            <a:r>
              <a:rPr lang="tr-TR" sz="5600" dirty="0" err="1"/>
              <a:t>Karakurt</a:t>
            </a:r>
            <a:endParaRPr lang="tr-TR" sz="5600" dirty="0"/>
          </a:p>
          <a:p>
            <a:pPr marL="0" indent="0">
              <a:buNone/>
            </a:pPr>
            <a:endParaRPr lang="es-ES" sz="6400" dirty="0"/>
          </a:p>
          <a:p>
            <a:pPr marL="0" indent="0">
              <a:buNone/>
            </a:pPr>
            <a:endParaRPr lang="es-ES" sz="4300" dirty="0"/>
          </a:p>
          <a:p>
            <a:endParaRPr lang="tr-TR" dirty="0"/>
          </a:p>
        </p:txBody>
      </p:sp>
    </p:spTree>
    <p:extLst>
      <p:ext uri="{BB962C8B-B14F-4D97-AF65-F5344CB8AC3E}">
        <p14:creationId xmlns:p14="http://schemas.microsoft.com/office/powerpoint/2010/main" val="40404425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pPr marL="0" indent="0" algn="ctr">
              <a:buNone/>
            </a:pPr>
            <a:endParaRPr lang="tr-TR" sz="4400" b="1" dirty="0" smtClean="0">
              <a:solidFill>
                <a:srgbClr val="C00000"/>
              </a:solidFill>
              <a:latin typeface="Lucida Sans Typewriter" panose="020B0509030504030204" pitchFamily="49" charset="0"/>
            </a:endParaRPr>
          </a:p>
          <a:p>
            <a:pPr marL="0" indent="0" algn="ctr">
              <a:buNone/>
            </a:pPr>
            <a:r>
              <a:rPr lang="tr-TR" sz="4400" b="1" dirty="0" smtClean="0">
                <a:solidFill>
                  <a:srgbClr val="C00000"/>
                </a:solidFill>
                <a:latin typeface="Lucida Sans Typewriter" panose="020B0509030504030204" pitchFamily="49" charset="0"/>
              </a:rPr>
              <a:t>Takı </a:t>
            </a:r>
            <a:r>
              <a:rPr lang="tr-TR" sz="4400" b="1" dirty="0" err="1">
                <a:solidFill>
                  <a:srgbClr val="C00000"/>
                </a:solidFill>
                <a:latin typeface="Lucida Sans Typewriter" panose="020B0509030504030204" pitchFamily="49" charset="0"/>
              </a:rPr>
              <a:t>Taluy</a:t>
            </a:r>
            <a:r>
              <a:rPr lang="tr-TR" sz="4400" b="1" dirty="0">
                <a:solidFill>
                  <a:srgbClr val="C00000"/>
                </a:solidFill>
                <a:latin typeface="Lucida Sans Typewriter" panose="020B0509030504030204" pitchFamily="49" charset="0"/>
              </a:rPr>
              <a:t> (Daha Deniz)</a:t>
            </a:r>
          </a:p>
          <a:p>
            <a:pPr marL="0" indent="0" algn="ctr">
              <a:buNone/>
            </a:pPr>
            <a:r>
              <a:rPr lang="tr-TR" sz="4400" b="1" dirty="0">
                <a:solidFill>
                  <a:srgbClr val="C00000"/>
                </a:solidFill>
                <a:latin typeface="Lucida Sans Typewriter" panose="020B0509030504030204" pitchFamily="49" charset="0"/>
              </a:rPr>
              <a:t>Takı Müren (Daha Irmak</a:t>
            </a:r>
            <a:r>
              <a:rPr lang="tr-TR" sz="4400" b="1" dirty="0" smtClean="0">
                <a:solidFill>
                  <a:srgbClr val="C00000"/>
                </a:solidFill>
                <a:latin typeface="Lucida Sans Typewriter" panose="020B0509030504030204" pitchFamily="49" charset="0"/>
              </a:rPr>
              <a:t>)</a:t>
            </a:r>
          </a:p>
          <a:p>
            <a:pPr marL="0" indent="0" algn="ctr">
              <a:buNone/>
            </a:pPr>
            <a:endParaRPr lang="tr-TR" sz="4400" b="1" dirty="0" smtClean="0">
              <a:solidFill>
                <a:srgbClr val="C00000"/>
              </a:solidFill>
              <a:latin typeface="Lucida Sans Typewriter" panose="020B0509030504030204" pitchFamily="49" charset="0"/>
            </a:endParaRPr>
          </a:p>
          <a:p>
            <a:pPr marL="0" indent="0" algn="ctr">
              <a:buNone/>
            </a:pPr>
            <a:r>
              <a:rPr lang="tr-TR" sz="4400" b="1" dirty="0" smtClean="0">
                <a:solidFill>
                  <a:srgbClr val="C00000"/>
                </a:solidFill>
                <a:latin typeface="Lucida Sans Typewriter" panose="020B0509030504030204" pitchFamily="49" charset="0"/>
              </a:rPr>
              <a:t>OĞUZ KAĞAN</a:t>
            </a:r>
            <a:endParaRPr lang="tr-TR" sz="4400" b="1" dirty="0">
              <a:solidFill>
                <a:srgbClr val="C00000"/>
              </a:solidFill>
              <a:latin typeface="Lucida Sans Typewriter" panose="020B0509030504030204" pitchFamily="49" charset="0"/>
            </a:endParaRPr>
          </a:p>
          <a:p>
            <a:pPr marL="0" indent="0">
              <a:buNone/>
            </a:pPr>
            <a:endParaRPr lang="tr-TR" b="1" dirty="0">
              <a:latin typeface="Lucida Sans Typewriter" panose="020B0509030504030204" pitchFamily="49" charset="0"/>
            </a:endParaRPr>
          </a:p>
          <a:p>
            <a:endParaRPr lang="tr-TR" dirty="0"/>
          </a:p>
        </p:txBody>
      </p:sp>
    </p:spTree>
    <p:extLst>
      <p:ext uri="{BB962C8B-B14F-4D97-AF65-F5344CB8AC3E}">
        <p14:creationId xmlns:p14="http://schemas.microsoft.com/office/powerpoint/2010/main" val="3945417030"/>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922114"/>
          </a:xfrm>
        </p:spPr>
        <p:txBody>
          <a:bodyPr/>
          <a:lstStyle/>
          <a:p>
            <a:r>
              <a:rPr lang="tr-TR" dirty="0" err="1"/>
              <a:t>Verinti</a:t>
            </a:r>
            <a:r>
              <a:rPr lang="tr-TR" dirty="0"/>
              <a:t> Sözlüğümüz</a:t>
            </a:r>
            <a:r>
              <a:rPr lang="tr-TR" dirty="0" smtClean="0"/>
              <a:t>: Kadırga</a:t>
            </a:r>
            <a:endParaRPr lang="tr-TR" dirty="0"/>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5576" y="1340768"/>
            <a:ext cx="7776864" cy="5184576"/>
          </a:xfrm>
        </p:spPr>
      </p:pic>
    </p:spTree>
    <p:extLst>
      <p:ext uri="{BB962C8B-B14F-4D97-AF65-F5344CB8AC3E}">
        <p14:creationId xmlns:p14="http://schemas.microsoft.com/office/powerpoint/2010/main" val="153569071"/>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850106"/>
          </a:xfrm>
        </p:spPr>
        <p:txBody>
          <a:bodyPr/>
          <a:lstStyle/>
          <a:p>
            <a:r>
              <a:rPr lang="tr-TR" dirty="0" err="1"/>
              <a:t>Verinti</a:t>
            </a:r>
            <a:r>
              <a:rPr lang="tr-TR" dirty="0"/>
              <a:t> Sözlüğümüz</a:t>
            </a:r>
            <a:r>
              <a:rPr lang="tr-TR" dirty="0" smtClean="0"/>
              <a:t>: Sal</a:t>
            </a:r>
            <a:endParaRPr lang="tr-TR" dirty="0"/>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66123" y="1268760"/>
            <a:ext cx="5514190" cy="5472608"/>
          </a:xfrm>
        </p:spPr>
      </p:pic>
    </p:spTree>
    <p:extLst>
      <p:ext uri="{BB962C8B-B14F-4D97-AF65-F5344CB8AC3E}">
        <p14:creationId xmlns:p14="http://schemas.microsoft.com/office/powerpoint/2010/main" val="1084186323"/>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706090"/>
          </a:xfrm>
        </p:spPr>
        <p:txBody>
          <a:bodyPr>
            <a:normAutofit fontScale="90000"/>
          </a:bodyPr>
          <a:lstStyle/>
          <a:p>
            <a:r>
              <a:rPr lang="tr-TR" dirty="0" err="1"/>
              <a:t>Verinti</a:t>
            </a:r>
            <a:r>
              <a:rPr lang="tr-TR" dirty="0"/>
              <a:t> Sözlüğümüz</a:t>
            </a:r>
            <a:r>
              <a:rPr lang="tr-TR" dirty="0" smtClean="0"/>
              <a:t>: İskele</a:t>
            </a:r>
            <a:endParaRPr lang="tr-TR" dirty="0"/>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1680" y="1268760"/>
            <a:ext cx="5904656" cy="5400600"/>
          </a:xfrm>
        </p:spPr>
      </p:pic>
    </p:spTree>
    <p:extLst>
      <p:ext uri="{BB962C8B-B14F-4D97-AF65-F5344CB8AC3E}">
        <p14:creationId xmlns:p14="http://schemas.microsoft.com/office/powerpoint/2010/main" val="827048797"/>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778098"/>
          </a:xfrm>
        </p:spPr>
        <p:txBody>
          <a:bodyPr/>
          <a:lstStyle/>
          <a:p>
            <a:r>
              <a:rPr lang="tr-TR" dirty="0" err="1"/>
              <a:t>Verinti</a:t>
            </a:r>
            <a:r>
              <a:rPr lang="tr-TR" dirty="0"/>
              <a:t> Sözlüğümüz</a:t>
            </a:r>
            <a:r>
              <a:rPr lang="tr-TR" dirty="0" smtClean="0"/>
              <a:t>: Rıhtım</a:t>
            </a:r>
            <a:endParaRPr lang="tr-TR" dirty="0"/>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412776"/>
            <a:ext cx="8229600" cy="4896543"/>
          </a:xfrm>
        </p:spPr>
      </p:pic>
    </p:spTree>
    <p:extLst>
      <p:ext uri="{BB962C8B-B14F-4D97-AF65-F5344CB8AC3E}">
        <p14:creationId xmlns:p14="http://schemas.microsoft.com/office/powerpoint/2010/main" val="1310869047"/>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a:t>Verinti</a:t>
            </a:r>
            <a:r>
              <a:rPr lang="tr-TR" dirty="0"/>
              <a:t> Sözlüğümüz</a:t>
            </a:r>
            <a:r>
              <a:rPr lang="tr-TR" dirty="0" smtClean="0"/>
              <a:t>: Liman</a:t>
            </a:r>
            <a:endParaRPr lang="tr-TR" dirty="0"/>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484784"/>
            <a:ext cx="8229600" cy="4968552"/>
          </a:xfrm>
        </p:spPr>
      </p:pic>
    </p:spTree>
    <p:extLst>
      <p:ext uri="{BB962C8B-B14F-4D97-AF65-F5344CB8AC3E}">
        <p14:creationId xmlns:p14="http://schemas.microsoft.com/office/powerpoint/2010/main" val="3949271522"/>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706090"/>
          </a:xfrm>
        </p:spPr>
        <p:txBody>
          <a:bodyPr>
            <a:normAutofit fontScale="90000"/>
          </a:bodyPr>
          <a:lstStyle/>
          <a:p>
            <a:r>
              <a:rPr lang="tr-TR" dirty="0" err="1"/>
              <a:t>Verinti</a:t>
            </a:r>
            <a:r>
              <a:rPr lang="tr-TR" dirty="0"/>
              <a:t> Sözlüğümüz</a:t>
            </a:r>
            <a:r>
              <a:rPr lang="tr-TR" dirty="0" smtClean="0"/>
              <a:t>: Liman</a:t>
            </a:r>
            <a:endParaRPr lang="tr-TR" dirty="0"/>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99592" y="1196752"/>
            <a:ext cx="7056784" cy="5472608"/>
          </a:xfrm>
        </p:spPr>
      </p:pic>
    </p:spTree>
    <p:extLst>
      <p:ext uri="{BB962C8B-B14F-4D97-AF65-F5344CB8AC3E}">
        <p14:creationId xmlns:p14="http://schemas.microsoft.com/office/powerpoint/2010/main" val="1189079229"/>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634082"/>
          </a:xfrm>
        </p:spPr>
        <p:txBody>
          <a:bodyPr>
            <a:normAutofit fontScale="90000"/>
          </a:bodyPr>
          <a:lstStyle/>
          <a:p>
            <a:r>
              <a:rPr lang="tr-TR" dirty="0" err="1" smtClean="0"/>
              <a:t>Verinti</a:t>
            </a:r>
            <a:r>
              <a:rPr lang="tr-TR" dirty="0" smtClean="0"/>
              <a:t> Sözlüğü: Tersane</a:t>
            </a:r>
            <a:endParaRPr lang="tr-TR" dirty="0"/>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59632" y="980728"/>
            <a:ext cx="6480720" cy="5760640"/>
          </a:xfrm>
        </p:spPr>
      </p:pic>
    </p:spTree>
    <p:extLst>
      <p:ext uri="{BB962C8B-B14F-4D97-AF65-F5344CB8AC3E}">
        <p14:creationId xmlns:p14="http://schemas.microsoft.com/office/powerpoint/2010/main" val="256378545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90066"/>
          </a:xfrm>
        </p:spPr>
        <p:txBody>
          <a:bodyPr>
            <a:normAutofit fontScale="90000"/>
          </a:bodyPr>
          <a:lstStyle/>
          <a:p>
            <a:r>
              <a:rPr lang="tr-TR" dirty="0" err="1" smtClean="0"/>
              <a:t>Verinti</a:t>
            </a:r>
            <a:r>
              <a:rPr lang="tr-TR" dirty="0" smtClean="0"/>
              <a:t> Sözlüğü: Su</a:t>
            </a:r>
            <a:endParaRPr lang="tr-TR" dirty="0"/>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35696" y="836712"/>
            <a:ext cx="5472608" cy="5904656"/>
          </a:xfrm>
        </p:spPr>
      </p:pic>
    </p:spTree>
    <p:extLst>
      <p:ext uri="{BB962C8B-B14F-4D97-AF65-F5344CB8AC3E}">
        <p14:creationId xmlns:p14="http://schemas.microsoft.com/office/powerpoint/2010/main" val="220816602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t>Verinti</a:t>
            </a:r>
            <a:r>
              <a:rPr lang="tr-TR" dirty="0" smtClean="0"/>
              <a:t> Sözlüğü: Su</a:t>
            </a:r>
            <a:endParaRPr lang="tr-TR" dirty="0"/>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340768"/>
            <a:ext cx="8229600" cy="5184575"/>
          </a:xfrm>
        </p:spPr>
      </p:pic>
    </p:spTree>
    <p:extLst>
      <p:ext uri="{BB962C8B-B14F-4D97-AF65-F5344CB8AC3E}">
        <p14:creationId xmlns:p14="http://schemas.microsoft.com/office/powerpoint/2010/main" val="289744379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pPr marL="0" indent="0" algn="ctr">
              <a:buNone/>
            </a:pPr>
            <a:endParaRPr lang="tr-TR" sz="6000" b="1" dirty="0" smtClean="0">
              <a:solidFill>
                <a:srgbClr val="C00000"/>
              </a:solidFill>
            </a:endParaRPr>
          </a:p>
          <a:p>
            <a:pPr marL="0" indent="0" algn="ctr">
              <a:buNone/>
            </a:pPr>
            <a:r>
              <a:rPr lang="tr-TR" sz="6000" b="1" dirty="0" smtClean="0">
                <a:solidFill>
                  <a:srgbClr val="C00000"/>
                </a:solidFill>
              </a:rPr>
              <a:t>TÜRK </a:t>
            </a:r>
            <a:r>
              <a:rPr lang="tr-TR" sz="6000" b="1" dirty="0" err="1" smtClean="0">
                <a:solidFill>
                  <a:srgbClr val="C00000"/>
                </a:solidFill>
              </a:rPr>
              <a:t>öntakılı</a:t>
            </a:r>
            <a:r>
              <a:rPr lang="tr-TR" sz="6000" b="1" dirty="0" smtClean="0">
                <a:solidFill>
                  <a:srgbClr val="C00000"/>
                </a:solidFill>
              </a:rPr>
              <a:t> </a:t>
            </a:r>
          </a:p>
          <a:p>
            <a:pPr marL="0" indent="0" algn="ctr">
              <a:buNone/>
            </a:pPr>
            <a:r>
              <a:rPr lang="tr-TR" sz="6000" b="1" dirty="0" smtClean="0">
                <a:solidFill>
                  <a:srgbClr val="C00000"/>
                </a:solidFill>
              </a:rPr>
              <a:t>Yer Adları</a:t>
            </a:r>
            <a:endParaRPr lang="tr-TR" sz="6000" b="1" dirty="0">
              <a:solidFill>
                <a:srgbClr val="C00000"/>
              </a:solidFill>
            </a:endParaRPr>
          </a:p>
        </p:txBody>
      </p:sp>
    </p:spTree>
    <p:extLst>
      <p:ext uri="{BB962C8B-B14F-4D97-AF65-F5344CB8AC3E}">
        <p14:creationId xmlns:p14="http://schemas.microsoft.com/office/powerpoint/2010/main" val="157430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634082"/>
          </a:xfrm>
        </p:spPr>
        <p:txBody>
          <a:bodyPr>
            <a:normAutofit fontScale="90000"/>
          </a:bodyPr>
          <a:lstStyle/>
          <a:p>
            <a:r>
              <a:rPr lang="tr-TR" dirty="0" smtClean="0"/>
              <a:t>Oğuz Kağan</a:t>
            </a:r>
            <a:endParaRPr lang="tr-TR"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1124744"/>
            <a:ext cx="7200800" cy="5544615"/>
          </a:xfrm>
        </p:spPr>
      </p:pic>
    </p:spTree>
    <p:extLst>
      <p:ext uri="{BB962C8B-B14F-4D97-AF65-F5344CB8AC3E}">
        <p14:creationId xmlns:p14="http://schemas.microsoft.com/office/powerpoint/2010/main" val="678006761"/>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44624"/>
            <a:ext cx="8229600" cy="720080"/>
          </a:xfrm>
        </p:spPr>
        <p:txBody>
          <a:bodyPr>
            <a:noAutofit/>
          </a:bodyPr>
          <a:lstStyle/>
          <a:p>
            <a:r>
              <a:rPr lang="tr-TR" sz="2400" dirty="0" smtClean="0"/>
              <a:t/>
            </a:r>
            <a:br>
              <a:rPr lang="tr-TR" sz="2400" dirty="0" smtClean="0"/>
            </a:br>
            <a:r>
              <a:rPr lang="tr-TR" sz="2400" dirty="0" smtClean="0"/>
              <a:t>Türk </a:t>
            </a:r>
            <a:r>
              <a:rPr lang="tr-TR" sz="2400" dirty="0"/>
              <a:t>ön takılı  yer adlarının sıklığı İnsanlık Mirası açısından ne anlama gelmektedir?</a:t>
            </a:r>
            <a:br>
              <a:rPr lang="tr-TR" sz="2400" dirty="0"/>
            </a:br>
            <a:endParaRPr lang="tr-TR" sz="2400" dirty="0"/>
          </a:p>
        </p:txBody>
      </p:sp>
      <p:sp>
        <p:nvSpPr>
          <p:cNvPr id="3" name="İçerik Yer Tutucusu 2"/>
          <p:cNvSpPr>
            <a:spLocks noGrp="1"/>
          </p:cNvSpPr>
          <p:nvPr>
            <p:ph idx="1"/>
          </p:nvPr>
        </p:nvSpPr>
        <p:spPr>
          <a:xfrm>
            <a:off x="251520" y="764704"/>
            <a:ext cx="8784976" cy="6336704"/>
          </a:xfrm>
        </p:spPr>
        <p:txBody>
          <a:bodyPr>
            <a:noAutofit/>
          </a:bodyPr>
          <a:lstStyle/>
          <a:p>
            <a:pPr marL="0" indent="0">
              <a:buNone/>
            </a:pPr>
            <a:r>
              <a:rPr lang="tr-TR" sz="1200" b="1" dirty="0" smtClean="0"/>
              <a:t>İlk </a:t>
            </a:r>
            <a:r>
              <a:rPr lang="tr-TR" sz="1200" b="1" dirty="0"/>
              <a:t>Beş Ülke</a:t>
            </a:r>
          </a:p>
          <a:p>
            <a:r>
              <a:rPr lang="tr-TR" sz="1200" dirty="0"/>
              <a:t>Hindistan 202</a:t>
            </a:r>
          </a:p>
          <a:p>
            <a:r>
              <a:rPr lang="tr-TR" sz="1200" dirty="0"/>
              <a:t>Türkiye 79</a:t>
            </a:r>
          </a:p>
          <a:p>
            <a:r>
              <a:rPr lang="tr-TR" sz="1200" dirty="0"/>
              <a:t>Rusya 53</a:t>
            </a:r>
          </a:p>
          <a:p>
            <a:r>
              <a:rPr lang="tr-TR" sz="1200" dirty="0"/>
              <a:t>Irak 48</a:t>
            </a:r>
          </a:p>
          <a:p>
            <a:r>
              <a:rPr lang="tr-TR" sz="1200" dirty="0"/>
              <a:t>Pakistan 25</a:t>
            </a:r>
          </a:p>
          <a:p>
            <a:pPr marL="0" indent="0">
              <a:buNone/>
            </a:pPr>
            <a:r>
              <a:rPr lang="tr-TR" sz="1200" dirty="0"/>
              <a:t>Toplam  </a:t>
            </a:r>
            <a:r>
              <a:rPr lang="tr-TR" sz="1200" dirty="0" smtClean="0"/>
              <a:t>207 Diğer </a:t>
            </a:r>
            <a:r>
              <a:rPr lang="tr-TR" sz="1200" dirty="0"/>
              <a:t>42 ülke Toplamı </a:t>
            </a:r>
            <a:r>
              <a:rPr lang="tr-TR" sz="1200" dirty="0" smtClean="0"/>
              <a:t>455 Dünya </a:t>
            </a:r>
            <a:r>
              <a:rPr lang="tr-TR" sz="1200" dirty="0"/>
              <a:t>Toplamı 662</a:t>
            </a:r>
          </a:p>
          <a:p>
            <a:pPr marL="0" indent="0">
              <a:buNone/>
            </a:pPr>
            <a:r>
              <a:rPr lang="tr-TR" sz="1200" dirty="0" smtClean="0"/>
              <a:t>Türk </a:t>
            </a:r>
            <a:r>
              <a:rPr lang="tr-TR" sz="1200" dirty="0"/>
              <a:t>ön takısı ile başlayan yer adları sayısı anavatan Türkiye’de 79 iken anavatan dışındaki 46 ülkeyi de katar isek 662 sayısına ulaşmaktadır. Türk ön takısı ile başlayan yer adlarının yaklaşık %80’i anavatan Türkiye dışındaki dünya coğrafyalarındadır.</a:t>
            </a:r>
          </a:p>
          <a:p>
            <a:pPr marL="0" indent="0">
              <a:buNone/>
            </a:pPr>
            <a:r>
              <a:rPr lang="tr-TR" sz="1200" dirty="0" smtClean="0"/>
              <a:t>Sıralamada </a:t>
            </a:r>
            <a:r>
              <a:rPr lang="tr-TR" sz="1200" dirty="0"/>
              <a:t>en başta gelen ülkeler ise </a:t>
            </a:r>
            <a:r>
              <a:rPr lang="tr-TR" sz="1200" b="1" dirty="0"/>
              <a:t>Hindistan, Türkiye, Rusya, Irak ve Pakistan </a:t>
            </a:r>
            <a:r>
              <a:rPr lang="tr-TR" sz="1200" dirty="0"/>
              <a:t>olarak bir Asya ve yakın gelecekteki BRICS ülkeler topluluğu fotoğrafını bizlere göstermektedir.  Bu ise dünya mirası Türk yer adlarının birleştiriciliğinin yegane bir simgesidir.</a:t>
            </a:r>
          </a:p>
          <a:p>
            <a:pPr marL="0" indent="0">
              <a:buNone/>
            </a:pPr>
            <a:r>
              <a:rPr lang="tr-TR" sz="1200" b="1" dirty="0" smtClean="0"/>
              <a:t>Kıtalar</a:t>
            </a:r>
            <a:endParaRPr lang="tr-TR" sz="1200" b="1" dirty="0"/>
          </a:p>
          <a:p>
            <a:r>
              <a:rPr lang="tr-TR" sz="1200" dirty="0"/>
              <a:t>Avrupa 22</a:t>
            </a:r>
          </a:p>
          <a:p>
            <a:r>
              <a:rPr lang="tr-TR" sz="1200" dirty="0"/>
              <a:t>Asya 15</a:t>
            </a:r>
          </a:p>
          <a:p>
            <a:r>
              <a:rPr lang="tr-TR" sz="1200" dirty="0"/>
              <a:t>Afrika 8</a:t>
            </a:r>
          </a:p>
          <a:p>
            <a:r>
              <a:rPr lang="tr-TR" sz="1200" dirty="0"/>
              <a:t>Amerika 2</a:t>
            </a:r>
          </a:p>
          <a:p>
            <a:pPr marL="0" indent="0">
              <a:buNone/>
            </a:pPr>
            <a:r>
              <a:rPr lang="tr-TR" sz="1200" dirty="0"/>
              <a:t>Toplam 47 ülke</a:t>
            </a:r>
          </a:p>
          <a:p>
            <a:pPr marL="0" indent="0">
              <a:buNone/>
            </a:pPr>
            <a:r>
              <a:rPr lang="tr-TR" sz="1200" b="1" dirty="0" smtClean="0"/>
              <a:t>4 </a:t>
            </a:r>
            <a:r>
              <a:rPr lang="tr-TR" sz="1200" b="1" dirty="0"/>
              <a:t>kıtadaki 47 ülkeye yayılan Türk ön takılı 662 yer adları Türklerin bu zeminlere ayak bastığının  kalıcı izlerini bıraktıklarının sonsuzluğa uzanan nişaneleridir.</a:t>
            </a:r>
          </a:p>
          <a:p>
            <a:pPr marL="0" indent="0">
              <a:buNone/>
            </a:pPr>
            <a:r>
              <a:rPr lang="tr-TR" sz="1200" b="1" dirty="0" smtClean="0"/>
              <a:t>Evrensel </a:t>
            </a:r>
            <a:r>
              <a:rPr lang="tr-TR" sz="1200" b="1" dirty="0"/>
              <a:t>bir Simge</a:t>
            </a:r>
          </a:p>
          <a:p>
            <a:pPr marL="0" indent="0">
              <a:buNone/>
            </a:pPr>
            <a:r>
              <a:rPr lang="tr-TR" sz="1200" dirty="0"/>
              <a:t>Türkler dilleri ile dünyayı bir aleme dönüştürmüşler, insanlığa armağan etmişlerdir.</a:t>
            </a:r>
          </a:p>
          <a:p>
            <a:pPr marL="0" indent="0">
              <a:buNone/>
            </a:pPr>
            <a:r>
              <a:rPr lang="tr-TR" sz="1200" dirty="0" smtClean="0"/>
              <a:t>Destanlar </a:t>
            </a:r>
            <a:r>
              <a:rPr lang="tr-TR" sz="1200" dirty="0"/>
              <a:t>çağında </a:t>
            </a:r>
            <a:r>
              <a:rPr lang="tr-TR" sz="1200" b="1" dirty="0"/>
              <a:t>Oğuz Kağan ve Yazıtlar </a:t>
            </a:r>
            <a:r>
              <a:rPr lang="tr-TR" sz="1200" dirty="0"/>
              <a:t>çağında İlk yazar Başbakan Başkomutan Bilge </a:t>
            </a:r>
            <a:r>
              <a:rPr lang="tr-TR" sz="1200" dirty="0" err="1"/>
              <a:t>Tonyukuk</a:t>
            </a:r>
            <a:r>
              <a:rPr lang="tr-TR" sz="1200" dirty="0"/>
              <a:t> ile başlayan seyyahlık, gezginlik geleneği, Yazılar çağında </a:t>
            </a:r>
            <a:r>
              <a:rPr lang="tr-TR" sz="1200" b="1" dirty="0" err="1"/>
              <a:t>Biruni</a:t>
            </a:r>
            <a:r>
              <a:rPr lang="tr-TR" sz="1200" dirty="0"/>
              <a:t> ile </a:t>
            </a:r>
            <a:r>
              <a:rPr lang="tr-TR" sz="1200" dirty="0" err="1"/>
              <a:t>Hind</a:t>
            </a:r>
            <a:r>
              <a:rPr lang="tr-TR" sz="1200" dirty="0"/>
              <a:t> kıtasını seyir etmiş</a:t>
            </a:r>
            <a:r>
              <a:rPr lang="tr-TR" sz="1200" b="1" dirty="0"/>
              <a:t>, Evliya Çelebi </a:t>
            </a:r>
            <a:r>
              <a:rPr lang="tr-TR" sz="1200" dirty="0"/>
              <a:t>ile ise üç kıtada 4500 </a:t>
            </a:r>
            <a:r>
              <a:rPr lang="tr-TR" sz="1200" dirty="0" err="1"/>
              <a:t>şehire</a:t>
            </a:r>
            <a:r>
              <a:rPr lang="tr-TR" sz="1200" dirty="0"/>
              <a:t> seyahat ederek kitaplaştırmışlardır.</a:t>
            </a:r>
          </a:p>
          <a:p>
            <a:pPr marL="0" indent="0">
              <a:buNone/>
            </a:pPr>
            <a:r>
              <a:rPr lang="tr-TR" sz="1200" dirty="0" smtClean="0"/>
              <a:t>Seyyahlarımız </a:t>
            </a:r>
            <a:r>
              <a:rPr lang="tr-TR" sz="1200" dirty="0"/>
              <a:t>görmekle yetinmemişler, gördüklerini yazıya da geçirerek, insanlık hazinesine katkıda bulunmayı kendilerine vazife edinmişlerdir.</a:t>
            </a:r>
          </a:p>
          <a:p>
            <a:pPr marL="0" indent="0">
              <a:buNone/>
            </a:pPr>
            <a:r>
              <a:rPr lang="tr-TR" sz="1200" dirty="0" smtClean="0"/>
              <a:t>Anlaşılan </a:t>
            </a:r>
            <a:r>
              <a:rPr lang="tr-TR" sz="1200" dirty="0"/>
              <a:t>o ki Türk kelimesi olarak kıtalara, ülkelere, şehirlere, köylere, dağlara, denizlere, nehirlere, sulara, bozkırlara, çöllere nakşedilen insanın alemleri kapsayan macerasının, yaşantılarının kısacık bir ömür ile sınırlı olmadığının ve birleştiriciliğinin dört harfe sığdırılmış evrensel bir simgesidir</a:t>
            </a:r>
            <a:r>
              <a:rPr lang="tr-TR" sz="1200" dirty="0" smtClean="0"/>
              <a:t>.</a:t>
            </a:r>
            <a:endParaRPr lang="tr-TR" sz="1200" dirty="0"/>
          </a:p>
          <a:p>
            <a:pPr marL="0" indent="0">
              <a:buNone/>
            </a:pPr>
            <a:r>
              <a:rPr lang="tr-TR" sz="1200" dirty="0"/>
              <a:t>7 Eylül 2024 Levent Ağaoğlu Ataköy, İstanbul</a:t>
            </a:r>
          </a:p>
        </p:txBody>
      </p:sp>
    </p:spTree>
    <p:extLst>
      <p:ext uri="{BB962C8B-B14F-4D97-AF65-F5344CB8AC3E}">
        <p14:creationId xmlns:p14="http://schemas.microsoft.com/office/powerpoint/2010/main" val="228719958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TÜRK </a:t>
            </a:r>
            <a:r>
              <a:rPr lang="tr-TR" dirty="0" err="1"/>
              <a:t>öntakılı</a:t>
            </a:r>
            <a:r>
              <a:rPr lang="tr-TR" dirty="0"/>
              <a:t> </a:t>
            </a:r>
            <a:r>
              <a:rPr lang="tr-TR" dirty="0" err="1"/>
              <a:t>Yeradları</a:t>
            </a:r>
            <a:endParaRPr lang="tr-TR" dirty="0"/>
          </a:p>
        </p:txBody>
      </p:sp>
      <p:sp>
        <p:nvSpPr>
          <p:cNvPr id="3" name="İçerik Yer Tutucusu 2"/>
          <p:cNvSpPr>
            <a:spLocks noGrp="1"/>
          </p:cNvSpPr>
          <p:nvPr>
            <p:ph idx="1"/>
          </p:nvPr>
        </p:nvSpPr>
        <p:spPr>
          <a:xfrm>
            <a:off x="457200" y="1268760"/>
            <a:ext cx="8229600" cy="5256584"/>
          </a:xfrm>
        </p:spPr>
        <p:txBody>
          <a:bodyPr>
            <a:normAutofit fontScale="55000" lnSpcReduction="20000"/>
          </a:bodyPr>
          <a:lstStyle/>
          <a:p>
            <a:endParaRPr lang="tr-TR" dirty="0"/>
          </a:p>
          <a:p>
            <a:endParaRPr lang="tr-TR" dirty="0"/>
          </a:p>
          <a:p>
            <a:pPr marL="0" indent="0">
              <a:buNone/>
            </a:pPr>
            <a:r>
              <a:rPr lang="tr-TR" dirty="0"/>
              <a:t>TÜRK </a:t>
            </a:r>
            <a:r>
              <a:rPr lang="tr-TR" dirty="0" err="1"/>
              <a:t>öntakılı</a:t>
            </a:r>
            <a:r>
              <a:rPr lang="tr-TR" dirty="0"/>
              <a:t> </a:t>
            </a:r>
            <a:r>
              <a:rPr lang="tr-TR" dirty="0" err="1"/>
              <a:t>Yeradları</a:t>
            </a:r>
            <a:r>
              <a:rPr lang="tr-TR" dirty="0"/>
              <a:t> Yazıları/ </a:t>
            </a:r>
            <a:r>
              <a:rPr lang="tr-TR" dirty="0" err="1"/>
              <a:t>Place</a:t>
            </a:r>
            <a:r>
              <a:rPr lang="tr-TR" dirty="0"/>
              <a:t> </a:t>
            </a:r>
            <a:r>
              <a:rPr lang="tr-TR" dirty="0" err="1"/>
              <a:t>Names</a:t>
            </a:r>
            <a:r>
              <a:rPr lang="tr-TR" dirty="0"/>
              <a:t> </a:t>
            </a:r>
            <a:r>
              <a:rPr lang="tr-TR" dirty="0" err="1"/>
              <a:t>with</a:t>
            </a:r>
            <a:r>
              <a:rPr lang="tr-TR" dirty="0"/>
              <a:t> TURK </a:t>
            </a:r>
            <a:r>
              <a:rPr lang="tr-TR" dirty="0" err="1"/>
              <a:t>prefix</a:t>
            </a:r>
            <a:r>
              <a:rPr lang="tr-TR" dirty="0"/>
              <a:t> in World </a:t>
            </a:r>
            <a:r>
              <a:rPr lang="tr-TR" dirty="0" err="1"/>
              <a:t>Countries</a:t>
            </a:r>
            <a:r>
              <a:rPr lang="tr-TR" dirty="0"/>
              <a:t>/</a:t>
            </a:r>
          </a:p>
          <a:p>
            <a:pPr marL="0" indent="0">
              <a:buNone/>
            </a:pPr>
            <a:r>
              <a:rPr lang="tr-TR" dirty="0">
                <a:hlinkClick r:id="rId2"/>
              </a:rPr>
              <a:t>https://www.booksonturkey.com/turk-ontakili-yeradlari-yazilari-place-names-with-turk-prefix-in-world-countries</a:t>
            </a:r>
            <a:r>
              <a:rPr lang="tr-TR" dirty="0" smtClean="0">
                <a:hlinkClick r:id="rId2"/>
              </a:rPr>
              <a:t>/</a:t>
            </a:r>
            <a:endParaRPr lang="tr-TR" dirty="0" smtClean="0"/>
          </a:p>
          <a:p>
            <a:pPr marL="0" indent="0">
              <a:buNone/>
            </a:pPr>
            <a:endParaRPr lang="tr-TR" dirty="0"/>
          </a:p>
          <a:p>
            <a:pPr marL="0" indent="0">
              <a:buNone/>
            </a:pPr>
            <a:r>
              <a:rPr lang="tr-TR" dirty="0" smtClean="0"/>
              <a:t>Dünya </a:t>
            </a:r>
            <a:r>
              <a:rPr lang="tr-TR" dirty="0"/>
              <a:t>Ülkelerinde TÜRK </a:t>
            </a:r>
            <a:r>
              <a:rPr lang="tr-TR" dirty="0" err="1"/>
              <a:t>öntakılı</a:t>
            </a:r>
            <a:r>
              <a:rPr lang="tr-TR" dirty="0"/>
              <a:t> </a:t>
            </a:r>
            <a:r>
              <a:rPr lang="tr-TR" dirty="0" err="1"/>
              <a:t>Yeradları</a:t>
            </a:r>
            <a:r>
              <a:rPr lang="tr-TR" dirty="0"/>
              <a:t> (ÜLKELER A-Z ve SIRALI) /</a:t>
            </a:r>
            <a:r>
              <a:rPr lang="tr-TR" dirty="0" err="1"/>
              <a:t>Place</a:t>
            </a:r>
            <a:r>
              <a:rPr lang="tr-TR" dirty="0"/>
              <a:t> </a:t>
            </a:r>
            <a:r>
              <a:rPr lang="tr-TR" dirty="0" err="1"/>
              <a:t>Names</a:t>
            </a:r>
            <a:r>
              <a:rPr lang="tr-TR" dirty="0"/>
              <a:t> </a:t>
            </a:r>
            <a:r>
              <a:rPr lang="tr-TR" dirty="0" err="1"/>
              <a:t>with</a:t>
            </a:r>
            <a:r>
              <a:rPr lang="tr-TR" dirty="0"/>
              <a:t> TURK </a:t>
            </a:r>
            <a:r>
              <a:rPr lang="tr-TR" dirty="0" err="1"/>
              <a:t>prefix</a:t>
            </a:r>
            <a:r>
              <a:rPr lang="tr-TR" dirty="0"/>
              <a:t> in World </a:t>
            </a:r>
            <a:r>
              <a:rPr lang="tr-TR" dirty="0" err="1"/>
              <a:t>Countries</a:t>
            </a:r>
            <a:r>
              <a:rPr lang="tr-TR" dirty="0"/>
              <a:t> (COUNTRIES A-Z </a:t>
            </a:r>
            <a:r>
              <a:rPr lang="tr-TR" dirty="0" err="1"/>
              <a:t>and</a:t>
            </a:r>
            <a:r>
              <a:rPr lang="tr-TR" dirty="0"/>
              <a:t> RANKED)</a:t>
            </a:r>
          </a:p>
          <a:p>
            <a:pPr marL="0" indent="0">
              <a:buNone/>
            </a:pPr>
            <a:r>
              <a:rPr lang="tr-TR" dirty="0">
                <a:hlinkClick r:id="rId3"/>
              </a:rPr>
              <a:t>https://www.booksonturkey.com/dunya-ulkelerinde-turk-ontakili-yeradlari-ulkeler-a-z-ve-sirali-place-names-with-turk-prefix-in-world-countries-countries-a-z-and-ranked</a:t>
            </a:r>
            <a:r>
              <a:rPr lang="tr-TR" dirty="0" smtClean="0">
                <a:hlinkClick r:id="rId3"/>
              </a:rPr>
              <a:t>/</a:t>
            </a:r>
            <a:endParaRPr lang="tr-TR" dirty="0" smtClean="0"/>
          </a:p>
          <a:p>
            <a:pPr marL="0" indent="0">
              <a:buNone/>
            </a:pPr>
            <a:endParaRPr lang="tr-TR" dirty="0"/>
          </a:p>
          <a:p>
            <a:pPr marL="0" indent="0">
              <a:buNone/>
            </a:pPr>
            <a:r>
              <a:rPr lang="tr-TR" dirty="0"/>
              <a:t>Türk </a:t>
            </a:r>
            <a:r>
              <a:rPr lang="tr-TR" dirty="0" err="1"/>
              <a:t>öntakılı</a:t>
            </a:r>
            <a:r>
              <a:rPr lang="tr-TR" dirty="0"/>
              <a:t> </a:t>
            </a:r>
            <a:r>
              <a:rPr lang="tr-TR" dirty="0" err="1"/>
              <a:t>yeradları</a:t>
            </a:r>
            <a:r>
              <a:rPr lang="tr-TR" dirty="0"/>
              <a:t>.</a:t>
            </a:r>
          </a:p>
          <a:p>
            <a:pPr marL="0" indent="0">
              <a:buNone/>
            </a:pPr>
            <a:r>
              <a:rPr lang="tr-TR" dirty="0"/>
              <a:t>Coğrafya kadermiş.?</a:t>
            </a:r>
          </a:p>
          <a:p>
            <a:pPr marL="0" indent="0">
              <a:buNone/>
            </a:pPr>
            <a:r>
              <a:rPr lang="tr-TR" dirty="0"/>
              <a:t>Türk’ün kaderinin coğrafya olduğunu neden bilmeyiz</a:t>
            </a:r>
            <a:r>
              <a:rPr lang="tr-TR" dirty="0" smtClean="0"/>
              <a:t>.</a:t>
            </a:r>
          </a:p>
          <a:p>
            <a:pPr marL="0" indent="0">
              <a:buNone/>
            </a:pPr>
            <a:endParaRPr lang="tr-TR" dirty="0"/>
          </a:p>
          <a:p>
            <a:pPr marL="0" indent="0">
              <a:buNone/>
            </a:pPr>
            <a:r>
              <a:rPr lang="tr-TR" dirty="0"/>
              <a:t>Dünyada Türk </a:t>
            </a:r>
            <a:r>
              <a:rPr lang="tr-TR" dirty="0" err="1"/>
              <a:t>öntakılı</a:t>
            </a:r>
            <a:r>
              <a:rPr lang="tr-TR" dirty="0"/>
              <a:t> 662 yer adı, Türkiye dışında 7500 Türkçe yer adı bir kader değil mi</a:t>
            </a:r>
            <a:r>
              <a:rPr lang="tr-TR" dirty="0" smtClean="0"/>
              <a:t>?</a:t>
            </a:r>
            <a:endParaRPr lang="tr-TR" dirty="0"/>
          </a:p>
        </p:txBody>
      </p:sp>
    </p:spTree>
    <p:extLst>
      <p:ext uri="{BB962C8B-B14F-4D97-AF65-F5344CB8AC3E}">
        <p14:creationId xmlns:p14="http://schemas.microsoft.com/office/powerpoint/2010/main" val="250072417"/>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90066"/>
          </a:xfrm>
        </p:spPr>
        <p:txBody>
          <a:bodyPr>
            <a:normAutofit fontScale="90000"/>
          </a:bodyPr>
          <a:lstStyle/>
          <a:p>
            <a:pPr marL="0" indent="0"/>
            <a:r>
              <a:rPr lang="tr-TR" dirty="0"/>
              <a:t/>
            </a:r>
            <a:br>
              <a:rPr lang="tr-TR" dirty="0"/>
            </a:br>
            <a:r>
              <a:rPr lang="tr-TR" sz="2700" dirty="0"/>
              <a:t>Türkleri simgeleyen mitler arasında deniz ve sular var mıdır</a:t>
            </a:r>
            <a:r>
              <a:rPr lang="tr-TR" dirty="0"/>
              <a:t/>
            </a:r>
            <a:br>
              <a:rPr lang="tr-TR" dirty="0"/>
            </a:br>
            <a:endParaRPr lang="tr-TR" dirty="0"/>
          </a:p>
        </p:txBody>
      </p:sp>
      <p:sp>
        <p:nvSpPr>
          <p:cNvPr id="3" name="İçerik Yer Tutucusu 2"/>
          <p:cNvSpPr>
            <a:spLocks noGrp="1"/>
          </p:cNvSpPr>
          <p:nvPr>
            <p:ph idx="1"/>
          </p:nvPr>
        </p:nvSpPr>
        <p:spPr>
          <a:xfrm>
            <a:off x="457200" y="836712"/>
            <a:ext cx="8229600" cy="5904656"/>
          </a:xfrm>
        </p:spPr>
        <p:txBody>
          <a:bodyPr>
            <a:normAutofit fontScale="25000" lnSpcReduction="20000"/>
          </a:bodyPr>
          <a:lstStyle/>
          <a:p>
            <a:pPr marL="0" indent="0">
              <a:buNone/>
            </a:pPr>
            <a:endParaRPr lang="tr-TR" b="1" dirty="0"/>
          </a:p>
          <a:p>
            <a:pPr marL="0" indent="0">
              <a:buNone/>
            </a:pPr>
            <a:r>
              <a:rPr lang="tr-TR" sz="4900" b="1" dirty="0" smtClean="0"/>
              <a:t>Türk </a:t>
            </a:r>
            <a:r>
              <a:rPr lang="tr-TR" sz="4900" b="1" dirty="0"/>
              <a:t>Mitlerinde Su ve Denizlerin Önemi</a:t>
            </a:r>
          </a:p>
          <a:p>
            <a:pPr marL="0" indent="0">
              <a:buNone/>
            </a:pPr>
            <a:r>
              <a:rPr lang="tr-TR" sz="4900" dirty="0"/>
              <a:t>Harika bir soru! Türk mitolojisinde su ve denizler, sadece fiziksel varlıklar olarak değil, aynı zamanda derin anlamlar taşıyan kutsal unsurlar olarak yer alır.</a:t>
            </a:r>
          </a:p>
          <a:p>
            <a:pPr marL="0" indent="0">
              <a:buNone/>
            </a:pPr>
            <a:endParaRPr lang="tr-TR" sz="4900" b="1" dirty="0"/>
          </a:p>
          <a:p>
            <a:pPr marL="0" indent="0">
              <a:buNone/>
            </a:pPr>
            <a:r>
              <a:rPr lang="tr-TR" sz="4900" b="1" dirty="0"/>
              <a:t>Türk Mitlerinde Suyun Sembolik Anlamı</a:t>
            </a:r>
          </a:p>
          <a:p>
            <a:pPr marL="0" indent="0">
              <a:buNone/>
            </a:pPr>
            <a:r>
              <a:rPr lang="tr-TR" sz="4900" dirty="0"/>
              <a:t>Yaşamın Kaynağı: Su, tüm canlılar için olduğu gibi Türklerde de hayatın kaynağı olarak görülmüştür. Birçok mitte, evrenin yaratılışında suyun önemli bir rolü olduğu vurgulanır.</a:t>
            </a:r>
          </a:p>
          <a:p>
            <a:pPr marL="0" indent="0">
              <a:buNone/>
            </a:pPr>
            <a:r>
              <a:rPr lang="tr-TR" sz="4900" b="1" dirty="0"/>
              <a:t>Temizlenme ve Yeniden Doğuş: </a:t>
            </a:r>
            <a:r>
              <a:rPr lang="tr-TR" sz="4900" dirty="0"/>
              <a:t>Su, aynı zamanda temizlenme ve arınma sembolüdür. Birçok ritüelde su, bedensel ve ruhsal olarak temizlenmek için kullanılmıştır. Su, aynı zamanda ölümden sonra yeniden doğuşu simgeler.</a:t>
            </a:r>
          </a:p>
          <a:p>
            <a:pPr marL="0" indent="0">
              <a:buNone/>
            </a:pPr>
            <a:r>
              <a:rPr lang="tr-TR" sz="4900" b="1" dirty="0"/>
              <a:t>Bilgelik ve Derinlik: </a:t>
            </a:r>
            <a:r>
              <a:rPr lang="tr-TR" sz="4900" dirty="0"/>
              <a:t>Derin sular, bilinmeyeni, gizemi ve bilgeliği temsil eder. Suyla ilgili birçok efsanede, derin suların altında saklı kalmış hazineler ve sırlar yer alır.</a:t>
            </a:r>
            <a:endParaRPr lang="tr-TR" sz="4900" b="1" dirty="0"/>
          </a:p>
          <a:p>
            <a:pPr marL="0" indent="0">
              <a:buNone/>
            </a:pPr>
            <a:r>
              <a:rPr lang="tr-TR" sz="4900" b="1" dirty="0"/>
              <a:t>Güç ve Enerji: </a:t>
            </a:r>
            <a:r>
              <a:rPr lang="tr-TR" sz="4900" dirty="0"/>
              <a:t>Akan sular, sürekli hareket ve değişimi simgeler. Bu nedenle su, aynı zamanda güç ve enerji ile ilişkilendirilir.</a:t>
            </a:r>
          </a:p>
          <a:p>
            <a:pPr marL="0" indent="0">
              <a:buNone/>
            </a:pPr>
            <a:r>
              <a:rPr lang="tr-TR" sz="4900" dirty="0"/>
              <a:t>Denizler ve Okyanuslar Türk Mitlerinde</a:t>
            </a:r>
          </a:p>
          <a:p>
            <a:pPr marL="0" indent="0">
              <a:buNone/>
            </a:pPr>
            <a:r>
              <a:rPr lang="tr-TR" sz="4900" dirty="0"/>
              <a:t>Denizler ve okyanuslar, Türk mitolojisinde genellikle sonsuzluğun, bilinmeyenin ve gücün sembolü olarak görülür. Bazı Türk halklarında, deniz tanrılarına tapınma geleneği de bulunmaktadır. Denizler, aynı zamanda büyük bir canavarın veya yaratığın yaşadığı yer olarak da tasvir edilir.</a:t>
            </a:r>
          </a:p>
          <a:p>
            <a:pPr marL="0" indent="0">
              <a:buNone/>
            </a:pPr>
            <a:endParaRPr lang="tr-TR" sz="4900" dirty="0"/>
          </a:p>
          <a:p>
            <a:pPr marL="0" indent="0">
              <a:buNone/>
            </a:pPr>
            <a:r>
              <a:rPr lang="tr-TR" sz="4900" b="1" dirty="0"/>
              <a:t>Suyla İlgili Özel Mitler ve İnanışlar</a:t>
            </a:r>
          </a:p>
          <a:p>
            <a:pPr marL="0" indent="0">
              <a:buNone/>
            </a:pPr>
            <a:r>
              <a:rPr lang="tr-TR" sz="4900" dirty="0"/>
              <a:t>Yer-Su: Türk mitolojisinde, yer ve su bir arada düşünülür. Yer-su, dünyanın alt katmanını, yeraltı sularını ve yerdeki canlıları temsil eder.</a:t>
            </a:r>
          </a:p>
          <a:p>
            <a:pPr marL="0" indent="0">
              <a:buNone/>
            </a:pPr>
            <a:r>
              <a:rPr lang="tr-TR" sz="4900" b="1" dirty="0"/>
              <a:t>Yağmur Tanrıları: </a:t>
            </a:r>
            <a:r>
              <a:rPr lang="tr-TR" sz="4900" dirty="0"/>
              <a:t>Türklerde yağmur, bereket ve bollukla ilişkilendirilir. Yağmur tanrılarına yapılan dualar ve kurbanlar, bereketli bir yıl için önemli görülür.</a:t>
            </a:r>
          </a:p>
          <a:p>
            <a:pPr marL="0" indent="0">
              <a:buNone/>
            </a:pPr>
            <a:r>
              <a:rPr lang="tr-TR" sz="4900" b="1" dirty="0"/>
              <a:t>Su Perileri: </a:t>
            </a:r>
            <a:r>
              <a:rPr lang="tr-TR" sz="4900" dirty="0"/>
              <a:t>Bazı Türk halklarının inanışlarında, suda yaşayan periler ve cinler bulunur. Bu varlıklar, hem iyi hem de kötü niyetli olabilirler.</a:t>
            </a:r>
          </a:p>
          <a:p>
            <a:pPr marL="0" indent="0">
              <a:buNone/>
            </a:pPr>
            <a:r>
              <a:rPr lang="tr-TR" sz="4900" dirty="0"/>
              <a:t>Özetle, su ve denizler, Türk mitolojisinde çok yönlü anlamlar taşıyan kutsal unsurlardır. Yaşam, temizlik, bilgelik, güç ve sonsuzluk gibi kavramlarla ilişkilendirilirler. Türk mitlerinde suyla ilgili birçok farklı efsane ve inanış bulunmaktadır.</a:t>
            </a:r>
          </a:p>
          <a:p>
            <a:pPr marL="0" indent="0">
              <a:buNone/>
            </a:pPr>
            <a:endParaRPr lang="tr-TR" sz="4900" dirty="0"/>
          </a:p>
          <a:p>
            <a:pPr marL="0" indent="0">
              <a:buNone/>
            </a:pPr>
            <a:r>
              <a:rPr lang="tr-TR" sz="4900" dirty="0"/>
              <a:t>Daha fazla bilgi edinmek isterseniz, şu konularda araştırabilirsiniz:</a:t>
            </a:r>
          </a:p>
          <a:p>
            <a:r>
              <a:rPr lang="tr-TR" sz="4900" dirty="0" smtClean="0"/>
              <a:t>Yer-su </a:t>
            </a:r>
            <a:r>
              <a:rPr lang="tr-TR" sz="4900" dirty="0"/>
              <a:t>kültü: Türk mitolojisinde yer ve suyun bir arada ele alındığı inanç sistemi.</a:t>
            </a:r>
          </a:p>
          <a:p>
            <a:r>
              <a:rPr lang="tr-TR" sz="4900" dirty="0"/>
              <a:t>Yağmur duaları ve ritüelleri: Farklı Türk halklarının yağmur yağması için yaptıkları ritüeller.</a:t>
            </a:r>
          </a:p>
          <a:p>
            <a:r>
              <a:rPr lang="tr-TR" sz="4900" dirty="0"/>
              <a:t>Su perileri ve cinler: Türk halk inanışlarındaki suda yaşayan varlıklar.</a:t>
            </a:r>
          </a:p>
        </p:txBody>
      </p:sp>
    </p:spTree>
    <p:extLst>
      <p:ext uri="{BB962C8B-B14F-4D97-AF65-F5344CB8AC3E}">
        <p14:creationId xmlns:p14="http://schemas.microsoft.com/office/powerpoint/2010/main" val="1542667302"/>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346050"/>
          </a:xfrm>
        </p:spPr>
        <p:txBody>
          <a:bodyPr>
            <a:normAutofit fontScale="90000"/>
          </a:bodyPr>
          <a:lstStyle/>
          <a:p>
            <a:r>
              <a:rPr lang="tr-TR" sz="2200" dirty="0" smtClean="0"/>
              <a:t/>
            </a:r>
            <a:br>
              <a:rPr lang="tr-TR" sz="2200" dirty="0" smtClean="0"/>
            </a:br>
            <a:r>
              <a:rPr lang="tr-TR" sz="2200" dirty="0"/>
              <a:t/>
            </a:r>
            <a:br>
              <a:rPr lang="tr-TR" sz="2200" dirty="0"/>
            </a:br>
            <a:r>
              <a:rPr lang="tr-TR" sz="2200" dirty="0" smtClean="0"/>
              <a:t>Çinlileri </a:t>
            </a:r>
            <a:r>
              <a:rPr lang="tr-TR" sz="2200" dirty="0"/>
              <a:t>simgeleyen ejderha mitidir. Türkleri simgeleyen mitler hangileridir</a:t>
            </a:r>
            <a:r>
              <a:rPr lang="tr-TR" dirty="0"/>
              <a:t/>
            </a:r>
            <a:br>
              <a:rPr lang="tr-TR" dirty="0"/>
            </a:br>
            <a:endParaRPr lang="tr-TR" dirty="0"/>
          </a:p>
        </p:txBody>
      </p:sp>
      <p:sp>
        <p:nvSpPr>
          <p:cNvPr id="3" name="İçerik Yer Tutucusu 2"/>
          <p:cNvSpPr>
            <a:spLocks noGrp="1"/>
          </p:cNvSpPr>
          <p:nvPr>
            <p:ph idx="1"/>
          </p:nvPr>
        </p:nvSpPr>
        <p:spPr>
          <a:xfrm>
            <a:off x="457200" y="692696"/>
            <a:ext cx="8229600" cy="5433467"/>
          </a:xfrm>
        </p:spPr>
        <p:txBody>
          <a:bodyPr>
            <a:normAutofit fontScale="25000" lnSpcReduction="20000"/>
          </a:bodyPr>
          <a:lstStyle/>
          <a:p>
            <a:pPr marL="0" indent="0">
              <a:buNone/>
            </a:pPr>
            <a:endParaRPr lang="tr-TR" dirty="0"/>
          </a:p>
          <a:p>
            <a:pPr marL="0" indent="0">
              <a:buNone/>
            </a:pPr>
            <a:endParaRPr lang="tr-TR" dirty="0"/>
          </a:p>
          <a:p>
            <a:pPr marL="0" indent="0">
              <a:buNone/>
            </a:pPr>
            <a:endParaRPr lang="tr-TR" dirty="0"/>
          </a:p>
          <a:p>
            <a:pPr marL="0" indent="0">
              <a:buNone/>
            </a:pPr>
            <a:r>
              <a:rPr lang="tr-TR" dirty="0"/>
              <a:t>Türkleri Simgeleyen Mitler: Gökyüzünden Yeryüzüne İnen Bir Miras</a:t>
            </a:r>
          </a:p>
          <a:p>
            <a:pPr marL="0" indent="0">
              <a:buNone/>
            </a:pPr>
            <a:r>
              <a:rPr lang="tr-TR" dirty="0"/>
              <a:t>Çin mitolojisinde ejderhanın güçlü ve kutsal bir varlık olarak yer etmesi gibi, Türk mitolojisinde de Türk halkını ve kültürünü temsil eden birçok güçlü ve anlamlı mit bulunmaktadır. Bu mitler, Türklerin kökenlerini, inançlarını, yaşam biçimlerini ve değerlerini yansıtan önemli kültürel miraslardır.</a:t>
            </a:r>
          </a:p>
          <a:p>
            <a:pPr marL="0" indent="0">
              <a:buNone/>
            </a:pPr>
            <a:endParaRPr lang="tr-TR" dirty="0"/>
          </a:p>
          <a:p>
            <a:pPr marL="0" indent="0">
              <a:buNone/>
            </a:pPr>
            <a:r>
              <a:rPr lang="tr-TR" dirty="0"/>
              <a:t>Türk mitolojisinde sıkça karşılaşılan bazı temel temalar ve mitler şunlardır:</a:t>
            </a:r>
          </a:p>
          <a:p>
            <a:pPr marL="0" indent="0">
              <a:buNone/>
            </a:pPr>
            <a:endParaRPr lang="tr-TR" dirty="0"/>
          </a:p>
          <a:p>
            <a:pPr marL="0" indent="0">
              <a:buNone/>
            </a:pPr>
            <a:r>
              <a:rPr lang="tr-TR" dirty="0"/>
              <a:t>Gökyüzü ve Dünya Bağlantısı: Türk mitolojisinde gökyüzü, tanrıların ve ruhların yaşadığı kutsal bir yer olarak kabul edilir. Dünya ise insanların yaşadığı yerdir. Bu iki dünya arasındaki bağlantı, Türklerin kozmolojik anlayışının temelini oluşturur. Gökyüzünden inen bir at veya kurt figürü, Türklerin kökenine dair yaygın bir motiftir.</a:t>
            </a:r>
          </a:p>
          <a:p>
            <a:pPr marL="0" indent="0">
              <a:buNone/>
            </a:pPr>
            <a:r>
              <a:rPr lang="tr-TR" dirty="0"/>
              <a:t>Kurt Mitolojisi: Kurt, Türk mitolojisinde sıkça karşımıza çıkan önemli bir hayvandır. Birçok Türk halkının köken efsanelerinde kurt, atalarının atası olarak görülür. Kurt, güç, cesaret ve sadakat gibi özellikleri temsil eder.</a:t>
            </a:r>
          </a:p>
          <a:p>
            <a:pPr marL="0" indent="0">
              <a:buNone/>
            </a:pPr>
            <a:r>
              <a:rPr lang="tr-TR" dirty="0"/>
              <a:t>Ergenekon Destanı: Bu destan, Türklerin sıkıntılı bir dönemde yaşadıkları ve </a:t>
            </a:r>
            <a:r>
              <a:rPr lang="tr-TR" dirty="0" err="1"/>
              <a:t>ergenekon</a:t>
            </a:r>
            <a:r>
              <a:rPr lang="tr-TR" dirty="0"/>
              <a:t> adı verilen bir dağdaki mağaradan demir bir dağla yeryüzüne çıktıkları anlatılır. Ergenekon destanı, Türklerin özgürlük mücadelesini ve yeniden doğuşunu simgeler.</a:t>
            </a:r>
          </a:p>
          <a:p>
            <a:pPr marL="0" indent="0">
              <a:buNone/>
            </a:pPr>
            <a:r>
              <a:rPr lang="tr-TR" dirty="0"/>
              <a:t>Gök Tanrı İnancı: Türklerin eski dininde gökyüzü tanrısı olan </a:t>
            </a:r>
            <a:r>
              <a:rPr lang="tr-TR" dirty="0" err="1"/>
              <a:t>Tengri</a:t>
            </a:r>
            <a:r>
              <a:rPr lang="tr-TR" dirty="0"/>
              <a:t>, evrenin yaratıcısı ve hükümdarı olarak kabul edilir. </a:t>
            </a:r>
            <a:r>
              <a:rPr lang="tr-TR" dirty="0" err="1"/>
              <a:t>Tengri</a:t>
            </a:r>
            <a:r>
              <a:rPr lang="tr-TR" dirty="0"/>
              <a:t> inancında, doğa güçleri ve ruhlar da önemli bir yer tutar.</a:t>
            </a:r>
          </a:p>
          <a:p>
            <a:pPr marL="0" indent="0">
              <a:buNone/>
            </a:pPr>
            <a:r>
              <a:rPr lang="tr-TR" dirty="0"/>
              <a:t>Şamanizm: Şamanizm, Türklerin manevi yaşamında önemli bir yere sahip olan bir inanç sistemi. Şamanlar, ruhlarla iletişim kurabilen ve hastalıkları tedavi edebilen kişiler olarak kabul edilir.</a:t>
            </a:r>
          </a:p>
          <a:p>
            <a:pPr marL="0" indent="0">
              <a:buNone/>
            </a:pPr>
            <a:r>
              <a:rPr lang="tr-TR" dirty="0"/>
              <a:t>At Mitolojisi: At, Türk kültüründe sadece bir ulaşım aracı değil, aynı zamanda özgürlük, hız ve güç sembolüdür. Birçok Türk destanında atlar, kahramanların vazgeçilmez yoldaşları olarak yer alır.</a:t>
            </a:r>
          </a:p>
          <a:p>
            <a:pPr marL="0" indent="0">
              <a:buNone/>
            </a:pPr>
            <a:r>
              <a:rPr lang="tr-TR" dirty="0"/>
              <a:t>Türk mitolojisinin önemi:</a:t>
            </a:r>
          </a:p>
          <a:p>
            <a:pPr marL="0" indent="0">
              <a:buNone/>
            </a:pPr>
            <a:endParaRPr lang="tr-TR" dirty="0"/>
          </a:p>
          <a:p>
            <a:pPr marL="0" indent="0">
              <a:buNone/>
            </a:pPr>
            <a:r>
              <a:rPr lang="tr-TR" dirty="0"/>
              <a:t>Kültürel Kimlik: Türk mitolojisi, Türk halkının kimliğinin oluşmasında ve korunmasında önemli bir rol oynamıştır.</a:t>
            </a:r>
          </a:p>
          <a:p>
            <a:pPr marL="0" indent="0">
              <a:buNone/>
            </a:pPr>
            <a:r>
              <a:rPr lang="tr-TR" dirty="0"/>
              <a:t>Tarihsel Bilgiler: Mitler, tarihsel olayların ve inançların izlerini taşır. Bu sayede Türklerin geçmişi hakkında önemli bilgiler elde edilebilir.</a:t>
            </a:r>
          </a:p>
          <a:p>
            <a:pPr marL="0" indent="0">
              <a:buNone/>
            </a:pPr>
            <a:r>
              <a:rPr lang="tr-TR" dirty="0"/>
              <a:t>Edebiyat ve Sanat: Türk mitolojisi, edebiyat, müzik ve görsel sanatlara ilham kaynağı olmuştur.</a:t>
            </a:r>
          </a:p>
          <a:p>
            <a:pPr marL="0" indent="0">
              <a:buNone/>
            </a:pPr>
            <a:r>
              <a:rPr lang="tr-TR" dirty="0"/>
              <a:t>Günlük Yaşam: Türk mitolojisindeki bazı inanç ve ritüeller, günümüzde bile bazı Türk topluluklarının hayatında yer almaktadır.</a:t>
            </a:r>
          </a:p>
          <a:p>
            <a:pPr marL="0" indent="0">
              <a:buNone/>
            </a:pPr>
            <a:r>
              <a:rPr lang="tr-TR" dirty="0"/>
              <a:t>Sonuç olarak, Türk mitolojisi, Türk kültürünün zengin ve köklü bir parçasıdır. Bu mitler, Türklerin kimliğini şekillendiren, geçmişlerine bağlayan ve geleceklerine ilham veren önemli bir </a:t>
            </a:r>
            <a:r>
              <a:rPr lang="tr-TR" dirty="0" err="1"/>
              <a:t>mirasdır</a:t>
            </a:r>
            <a:r>
              <a:rPr lang="tr-TR" dirty="0"/>
              <a:t>.</a:t>
            </a:r>
          </a:p>
          <a:p>
            <a:pPr marL="0" indent="0">
              <a:buNone/>
            </a:pPr>
            <a:endParaRPr lang="tr-TR" dirty="0"/>
          </a:p>
          <a:p>
            <a:pPr marL="0" indent="0">
              <a:buNone/>
            </a:pPr>
            <a:r>
              <a:rPr lang="tr-TR" dirty="0"/>
              <a:t>Daha fazla bilgi için şu kaynaklara göz atabilirsiniz:</a:t>
            </a:r>
          </a:p>
          <a:p>
            <a:pPr marL="0" indent="0">
              <a:buNone/>
            </a:pPr>
            <a:endParaRPr lang="tr-TR" dirty="0"/>
          </a:p>
          <a:p>
            <a:pPr marL="0" indent="0">
              <a:buNone/>
            </a:pPr>
            <a:r>
              <a:rPr lang="tr-TR" dirty="0" err="1"/>
              <a:t>Vikipedi</a:t>
            </a:r>
            <a:r>
              <a:rPr lang="tr-TR" dirty="0"/>
              <a:t>: Türk mitolojisi hakkında genel bilgi için </a:t>
            </a:r>
            <a:r>
              <a:rPr lang="tr-TR" dirty="0" err="1"/>
              <a:t>Wikipedia'daki</a:t>
            </a:r>
            <a:r>
              <a:rPr lang="tr-TR" dirty="0"/>
              <a:t> ilgili maddeleri inceleyebilirsiniz.</a:t>
            </a:r>
          </a:p>
          <a:p>
            <a:pPr marL="0" indent="0">
              <a:buNone/>
            </a:pPr>
            <a:r>
              <a:rPr lang="tr-TR" dirty="0"/>
              <a:t>Türk Mitolojisi üzerine yazılmış kitaplar: Konuyla ilgili akademik çalışmalar ve popüler kitaplar bulunmaktadır.</a:t>
            </a:r>
          </a:p>
          <a:p>
            <a:pPr marL="0" indent="0">
              <a:buNone/>
            </a:pPr>
            <a:r>
              <a:rPr lang="tr-TR" dirty="0"/>
              <a:t>Türk destanları: Dede Korkut destanları, Manas destanı gibi destanlar, Türk mitolojisini anlamak için önemli kaynaklardır.</a:t>
            </a:r>
          </a:p>
          <a:p>
            <a:pPr marL="0" indent="0">
              <a:buNone/>
            </a:pPr>
            <a:r>
              <a:rPr lang="tr-TR" dirty="0"/>
              <a:t>Özellikle ilgilendiğiniz bir mit veya tema varsa, daha detaylı bilgi verebilirim.</a:t>
            </a:r>
          </a:p>
          <a:p>
            <a:pPr marL="0" indent="0">
              <a:buNone/>
            </a:pPr>
            <a:endParaRPr lang="tr-TR" dirty="0"/>
          </a:p>
          <a:p>
            <a:pPr marL="0" indent="0">
              <a:buNone/>
            </a:pPr>
            <a:r>
              <a:rPr lang="tr-TR" dirty="0"/>
              <a:t>Örneğin, şu soruları sorabilirsiniz:</a:t>
            </a:r>
          </a:p>
          <a:p>
            <a:pPr marL="0" indent="0">
              <a:buNone/>
            </a:pPr>
            <a:endParaRPr lang="tr-TR" dirty="0"/>
          </a:p>
          <a:p>
            <a:pPr marL="0" indent="0">
              <a:buNone/>
            </a:pPr>
            <a:r>
              <a:rPr lang="tr-TR" dirty="0"/>
              <a:t>Kurt mitolojisi hakkında daha fazla bilgi alabilir miyim?</a:t>
            </a:r>
          </a:p>
          <a:p>
            <a:pPr marL="0" indent="0">
              <a:buNone/>
            </a:pPr>
            <a:r>
              <a:rPr lang="tr-TR" dirty="0"/>
              <a:t>Ergenekon destanının Türk tarihindeki önemi nedir?</a:t>
            </a:r>
          </a:p>
          <a:p>
            <a:pPr marL="0" indent="0">
              <a:buNone/>
            </a:pPr>
            <a:r>
              <a:rPr lang="tr-TR" dirty="0"/>
              <a:t>Şamanizm ve Türk kültürü arasındaki ilişki nedir?</a:t>
            </a:r>
          </a:p>
        </p:txBody>
      </p:sp>
    </p:spTree>
    <p:extLst>
      <p:ext uri="{BB962C8B-B14F-4D97-AF65-F5344CB8AC3E}">
        <p14:creationId xmlns:p14="http://schemas.microsoft.com/office/powerpoint/2010/main" val="4067967154"/>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18058"/>
          </a:xfrm>
        </p:spPr>
        <p:txBody>
          <a:bodyPr>
            <a:normAutofit fontScale="90000"/>
          </a:bodyPr>
          <a:lstStyle/>
          <a:p>
            <a:r>
              <a:rPr lang="tr-TR" dirty="0" smtClean="0"/>
              <a:t/>
            </a:r>
            <a:br>
              <a:rPr lang="tr-TR" dirty="0" smtClean="0"/>
            </a:br>
            <a:r>
              <a:rPr lang="tr-TR" dirty="0" smtClean="0"/>
              <a:t>Ebru</a:t>
            </a:r>
            <a:r>
              <a:rPr lang="tr-TR" dirty="0"/>
              <a:t>: Suda Sanat</a:t>
            </a:r>
            <a:br>
              <a:rPr lang="tr-TR" dirty="0"/>
            </a:br>
            <a:endParaRPr lang="tr-TR" dirty="0"/>
          </a:p>
        </p:txBody>
      </p:sp>
      <p:sp>
        <p:nvSpPr>
          <p:cNvPr id="3" name="İçerik Yer Tutucusu 2"/>
          <p:cNvSpPr>
            <a:spLocks noGrp="1"/>
          </p:cNvSpPr>
          <p:nvPr>
            <p:ph idx="1"/>
          </p:nvPr>
        </p:nvSpPr>
        <p:spPr>
          <a:xfrm>
            <a:off x="457200" y="764704"/>
            <a:ext cx="8229600" cy="6093296"/>
          </a:xfrm>
        </p:spPr>
        <p:txBody>
          <a:bodyPr>
            <a:normAutofit/>
          </a:bodyPr>
          <a:lstStyle/>
          <a:p>
            <a:pPr marL="0" indent="0">
              <a:buNone/>
            </a:pPr>
            <a:r>
              <a:rPr lang="tr-TR" sz="1800" dirty="0" smtClean="0"/>
              <a:t>Hafif </a:t>
            </a:r>
            <a:r>
              <a:rPr lang="tr-TR" sz="1800" dirty="0"/>
              <a:t>ebru denen ve üstüne yazı yazılması için soluk renklerden yapılmış ebru kâğıtları tarih saptanması açısından önemlidirler. En eski ebru kâğıtlarının, XV.- XVI. </a:t>
            </a:r>
            <a:r>
              <a:rPr lang="tr-TR" sz="1800" dirty="0" err="1"/>
              <a:t>yy’lardan</a:t>
            </a:r>
            <a:r>
              <a:rPr lang="tr-TR" sz="1800" dirty="0"/>
              <a:t> kaldıkları ileri Türkistan’da doğan bu sanat oradan İran’a ve Türkiye’ye geçmiş ve en seçkin örnekleri ülkemizde ortaya konmuştur (söz konusu örnekler Topkapı Sarayı Müzesi’ndedir</a:t>
            </a:r>
            <a:r>
              <a:rPr lang="tr-TR" sz="1800" dirty="0" smtClean="0"/>
              <a:t>) </a:t>
            </a:r>
          </a:p>
          <a:p>
            <a:pPr marL="0" indent="0">
              <a:buNone/>
            </a:pPr>
            <a:r>
              <a:rPr lang="tr-TR" sz="1800" b="1" dirty="0" smtClean="0"/>
              <a:t>Ebruda </a:t>
            </a:r>
            <a:r>
              <a:rPr lang="tr-TR" sz="1800" b="1" dirty="0"/>
              <a:t>renkler</a:t>
            </a:r>
          </a:p>
          <a:p>
            <a:pPr marL="0" indent="0">
              <a:buNone/>
            </a:pPr>
            <a:r>
              <a:rPr lang="tr-TR" sz="1800" dirty="0"/>
              <a:t>Ebru yapımında </a:t>
            </a:r>
            <a:r>
              <a:rPr lang="tr-TR" sz="1800" b="1" dirty="0"/>
              <a:t>sarı renk </a:t>
            </a:r>
            <a:r>
              <a:rPr lang="tr-TR" sz="1800" dirty="0"/>
              <a:t>için zırnık (arsenik sülfür), </a:t>
            </a:r>
            <a:r>
              <a:rPr lang="tr-TR" sz="1800" b="1" dirty="0"/>
              <a:t>mavi</a:t>
            </a:r>
            <a:r>
              <a:rPr lang="tr-TR" sz="1800" dirty="0"/>
              <a:t> için Pakistan’ın Lahor (ya da </a:t>
            </a:r>
            <a:r>
              <a:rPr lang="tr-TR" sz="1800" dirty="0" err="1"/>
              <a:t>Lahur</a:t>
            </a:r>
            <a:r>
              <a:rPr lang="tr-TR" sz="1800" dirty="0"/>
              <a:t>) kentinden gelen Lahor </a:t>
            </a:r>
            <a:r>
              <a:rPr lang="tr-TR" sz="1800" dirty="0" err="1"/>
              <a:t>çiviti</a:t>
            </a:r>
            <a:r>
              <a:rPr lang="tr-TR" sz="1800" dirty="0"/>
              <a:t>, </a:t>
            </a:r>
            <a:r>
              <a:rPr lang="tr-TR" sz="1800" b="1" dirty="0"/>
              <a:t>yeşil renk </a:t>
            </a:r>
            <a:r>
              <a:rPr lang="tr-TR" sz="1800" dirty="0"/>
              <a:t>için bu ikisinin karışımı, </a:t>
            </a:r>
            <a:r>
              <a:rPr lang="tr-TR" sz="1800" b="1" dirty="0"/>
              <a:t>fıstık yeşili </a:t>
            </a:r>
            <a:r>
              <a:rPr lang="tr-TR" sz="1800" dirty="0"/>
              <a:t>için fazla miktarda zırnık, </a:t>
            </a:r>
            <a:r>
              <a:rPr lang="tr-TR" sz="1800" b="1" dirty="0"/>
              <a:t>yaprak yeşili</a:t>
            </a:r>
            <a:r>
              <a:rPr lang="tr-TR" sz="1800" dirty="0"/>
              <a:t> için fazla miktarda çivit kullanılır. </a:t>
            </a:r>
            <a:r>
              <a:rPr lang="tr-TR" sz="1800" b="1" dirty="0"/>
              <a:t>Lacivert </a:t>
            </a:r>
            <a:r>
              <a:rPr lang="tr-TR" sz="1800" dirty="0"/>
              <a:t>için </a:t>
            </a:r>
            <a:r>
              <a:rPr lang="tr-TR" sz="1800" dirty="0" err="1"/>
              <a:t>bedahşi</a:t>
            </a:r>
            <a:r>
              <a:rPr lang="tr-TR" sz="1800" dirty="0"/>
              <a:t> laciverti denen doğal çivit, </a:t>
            </a:r>
            <a:r>
              <a:rPr lang="tr-TR" sz="1800" b="1" dirty="0"/>
              <a:t>siyah</a:t>
            </a:r>
            <a:r>
              <a:rPr lang="tr-TR" sz="1800" dirty="0"/>
              <a:t> için is mürekkepçiliğinde kullanılan is, </a:t>
            </a:r>
            <a:r>
              <a:rPr lang="tr-TR" sz="1800" b="1" dirty="0"/>
              <a:t>beyaz </a:t>
            </a:r>
            <a:r>
              <a:rPr lang="tr-TR" sz="1800" dirty="0"/>
              <a:t>için üstübeç, </a:t>
            </a:r>
            <a:r>
              <a:rPr lang="tr-TR" sz="1800" b="1" dirty="0"/>
              <a:t>kırmızı </a:t>
            </a:r>
            <a:r>
              <a:rPr lang="tr-TR" sz="1800" dirty="0"/>
              <a:t>için demir oksitler içeren kırmızı toprak (gülbahar), </a:t>
            </a:r>
            <a:r>
              <a:rPr lang="tr-TR" sz="1800" b="1" dirty="0"/>
              <a:t>vişne çürüğü </a:t>
            </a:r>
            <a:r>
              <a:rPr lang="tr-TR" sz="1800" dirty="0"/>
              <a:t>için Hindistan’daki bir bitkinin kurutulmasından elde edilen lök, </a:t>
            </a:r>
            <a:r>
              <a:rPr lang="tr-TR" sz="1800" b="1" dirty="0"/>
              <a:t>tütün rengi </a:t>
            </a:r>
            <a:r>
              <a:rPr lang="tr-TR" sz="1800" dirty="0"/>
              <a:t>için Çamlıca toprağı, vb. kullanılır.</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7944" y="4221088"/>
            <a:ext cx="4320480" cy="2520280"/>
          </a:xfrm>
          <a:prstGeom prst="rect">
            <a:avLst/>
          </a:prstGeom>
        </p:spPr>
      </p:pic>
    </p:spTree>
    <p:extLst>
      <p:ext uri="{BB962C8B-B14F-4D97-AF65-F5344CB8AC3E}">
        <p14:creationId xmlns:p14="http://schemas.microsoft.com/office/powerpoint/2010/main" val="5609912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pPr marL="0" indent="0" algn="ctr">
              <a:buNone/>
            </a:pPr>
            <a:endParaRPr lang="tr-TR" sz="6000" b="1" dirty="0" smtClean="0">
              <a:solidFill>
                <a:srgbClr val="C00000"/>
              </a:solidFill>
            </a:endParaRPr>
          </a:p>
          <a:p>
            <a:pPr marL="0" indent="0" algn="ctr">
              <a:buNone/>
            </a:pPr>
            <a:r>
              <a:rPr lang="tr-TR" sz="6000" b="1" dirty="0" smtClean="0">
                <a:solidFill>
                  <a:srgbClr val="C00000"/>
                </a:solidFill>
              </a:rPr>
              <a:t>SONUÇ</a:t>
            </a:r>
            <a:endParaRPr lang="tr-TR" sz="6000" b="1" dirty="0">
              <a:solidFill>
                <a:srgbClr val="C00000"/>
              </a:solidFill>
            </a:endParaRPr>
          </a:p>
        </p:txBody>
      </p:sp>
    </p:spTree>
    <p:extLst>
      <p:ext uri="{BB962C8B-B14F-4D97-AF65-F5344CB8AC3E}">
        <p14:creationId xmlns:p14="http://schemas.microsoft.com/office/powerpoint/2010/main" val="378704581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562074"/>
          </a:xfrm>
        </p:spPr>
        <p:txBody>
          <a:bodyPr>
            <a:normAutofit fontScale="90000"/>
          </a:bodyPr>
          <a:lstStyle/>
          <a:p>
            <a:r>
              <a:rPr lang="tr-TR" dirty="0" smtClean="0"/>
              <a:t>Sonuç</a:t>
            </a:r>
            <a:endParaRPr lang="tr-TR" dirty="0"/>
          </a:p>
        </p:txBody>
      </p:sp>
      <p:sp>
        <p:nvSpPr>
          <p:cNvPr id="3" name="İçerik Yer Tutucusu 2"/>
          <p:cNvSpPr>
            <a:spLocks noGrp="1"/>
          </p:cNvSpPr>
          <p:nvPr>
            <p:ph idx="1"/>
          </p:nvPr>
        </p:nvSpPr>
        <p:spPr>
          <a:xfrm>
            <a:off x="323528" y="908720"/>
            <a:ext cx="8640960" cy="5904656"/>
          </a:xfrm>
        </p:spPr>
        <p:txBody>
          <a:bodyPr>
            <a:noAutofit/>
          </a:bodyPr>
          <a:lstStyle/>
          <a:p>
            <a:r>
              <a:rPr lang="tr-TR" sz="2600" dirty="0"/>
              <a:t>Sonuç olarak, akarsu, göl ve deniz kıyılarında yayılarak buralarda yerleşim yerleri kuran Türk toplulukları bu sularda ulaşım ve taşımacılık amaçlı gemicilik yapmışlardır. Türklerin Aral Gölü, </a:t>
            </a:r>
            <a:r>
              <a:rPr lang="tr-TR" sz="2600" dirty="0" err="1"/>
              <a:t>Balkaş</a:t>
            </a:r>
            <a:r>
              <a:rPr lang="tr-TR" sz="2600" dirty="0"/>
              <a:t> Gölü, </a:t>
            </a:r>
            <a:r>
              <a:rPr lang="tr-TR" sz="2600" dirty="0" err="1"/>
              <a:t>Isıg</a:t>
            </a:r>
            <a:r>
              <a:rPr lang="tr-TR" sz="2600" dirty="0"/>
              <a:t> Göl ve bir iç deniz olan Hazar Denizinde gemi yüzdürdükleri görülmektedir. </a:t>
            </a:r>
            <a:endParaRPr lang="tr-TR" sz="2600" dirty="0" smtClean="0"/>
          </a:p>
          <a:p>
            <a:r>
              <a:rPr lang="tr-TR" sz="2600" dirty="0" smtClean="0"/>
              <a:t>Dolayısıyla </a:t>
            </a:r>
            <a:r>
              <a:rPr lang="tr-TR" sz="2600" dirty="0"/>
              <a:t>buralarda Türk tarihinin ilk anlarından itibaren güçlü bir denizcilik kültürünün oluşması </a:t>
            </a:r>
            <a:r>
              <a:rPr lang="tr-TR" sz="2600" dirty="0" err="1"/>
              <a:t>nı</a:t>
            </a:r>
            <a:r>
              <a:rPr lang="tr-TR" sz="2600" dirty="0"/>
              <a:t> gayet tabii karşılamak gerekmektedir. Bu gemilerin nehir gemileri olduğu, bu yüzden de fazla büyük olmadıkları, yelken ve kürek yardımıyla hareket ettikleri anlaşılmaktadır.</a:t>
            </a:r>
          </a:p>
          <a:p>
            <a:r>
              <a:rPr lang="tr-TR" sz="2600" dirty="0"/>
              <a:t>Bu küçük gemiler sonraki dönemlerde imparatorluk haline geldiklerinde bile unutulmadılar. Osmanlı ordusunun en kudretli olduğu XVI. yüzyılda bile Çektiri denilen bu gemiler Türk donanmasının vurucu gücü olmaya devam ettiler.</a:t>
            </a:r>
          </a:p>
          <a:p>
            <a:endParaRPr lang="tr-TR" sz="2800" dirty="0"/>
          </a:p>
        </p:txBody>
      </p:sp>
    </p:spTree>
    <p:extLst>
      <p:ext uri="{BB962C8B-B14F-4D97-AF65-F5344CB8AC3E}">
        <p14:creationId xmlns:p14="http://schemas.microsoft.com/office/powerpoint/2010/main" val="3646069321"/>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562074"/>
          </a:xfrm>
        </p:spPr>
        <p:txBody>
          <a:bodyPr>
            <a:normAutofit fontScale="90000"/>
          </a:bodyPr>
          <a:lstStyle/>
          <a:p>
            <a:r>
              <a:rPr lang="tr-TR" dirty="0" smtClean="0"/>
              <a:t>Sonuç: Aksiyonlar</a:t>
            </a:r>
            <a:endParaRPr lang="tr-TR" dirty="0"/>
          </a:p>
        </p:txBody>
      </p:sp>
      <p:sp>
        <p:nvSpPr>
          <p:cNvPr id="3" name="İçerik Yer Tutucusu 2"/>
          <p:cNvSpPr>
            <a:spLocks noGrp="1"/>
          </p:cNvSpPr>
          <p:nvPr>
            <p:ph idx="1"/>
          </p:nvPr>
        </p:nvSpPr>
        <p:spPr>
          <a:xfrm>
            <a:off x="457200" y="908720"/>
            <a:ext cx="8507288" cy="6336704"/>
          </a:xfrm>
        </p:spPr>
        <p:txBody>
          <a:bodyPr>
            <a:noAutofit/>
          </a:bodyPr>
          <a:lstStyle/>
          <a:p>
            <a:r>
              <a:rPr lang="tr-TR" sz="2400" dirty="0"/>
              <a:t>1. Atatürk Tarih </a:t>
            </a:r>
            <a:r>
              <a:rPr lang="tr-TR" sz="2400" dirty="0" err="1"/>
              <a:t>Tezi’ni</a:t>
            </a:r>
            <a:r>
              <a:rPr lang="tr-TR" sz="2400" dirty="0"/>
              <a:t> canlandırmak, </a:t>
            </a:r>
            <a:r>
              <a:rPr lang="tr-TR" sz="2400" dirty="0" err="1"/>
              <a:t>işlevselleştirmek</a:t>
            </a:r>
            <a:endParaRPr lang="tr-TR" sz="2400" dirty="0"/>
          </a:p>
          <a:p>
            <a:r>
              <a:rPr lang="tr-TR" sz="2400" dirty="0"/>
              <a:t>2. Coğrafya </a:t>
            </a:r>
            <a:r>
              <a:rPr lang="tr-TR" sz="2400" dirty="0" smtClean="0"/>
              <a:t>Bilincini oluşturmak için Türkçe konuşulan Türkiye dışındaki coğrafyalar ile hemhal olmak.   </a:t>
            </a:r>
            <a:endParaRPr lang="tr-TR" sz="2400" dirty="0"/>
          </a:p>
          <a:p>
            <a:r>
              <a:rPr lang="tr-TR" sz="2400" dirty="0"/>
              <a:t>3. </a:t>
            </a:r>
            <a:r>
              <a:rPr lang="tr-TR" sz="2400" dirty="0" smtClean="0"/>
              <a:t>Türk Denizciliğine ilişkin yeni kavramları geliştirmek  </a:t>
            </a:r>
          </a:p>
          <a:p>
            <a:r>
              <a:rPr lang="tr-TR" sz="2400" dirty="0" smtClean="0"/>
              <a:t>4</a:t>
            </a:r>
            <a:r>
              <a:rPr lang="tr-TR" sz="2400" dirty="0"/>
              <a:t>. Asya denizciliği ve limanları ile işbirliği</a:t>
            </a:r>
          </a:p>
          <a:p>
            <a:r>
              <a:rPr lang="tr-TR" sz="2400" dirty="0"/>
              <a:t>5. Hazar Denizi ve Karadeniz lojistiği</a:t>
            </a:r>
          </a:p>
          <a:p>
            <a:r>
              <a:rPr lang="tr-TR" sz="2400" dirty="0"/>
              <a:t>6. Karadeniz limanları ve Orta Koridor İpek Yolu bağlantıları</a:t>
            </a:r>
          </a:p>
          <a:p>
            <a:r>
              <a:rPr lang="tr-TR" sz="2400" dirty="0"/>
              <a:t>7. Basra Körfezi ile sınırımıza kadar ulaşan Kalkınma Yolu bağlantısı</a:t>
            </a:r>
          </a:p>
          <a:p>
            <a:r>
              <a:rPr lang="tr-TR" sz="2400" dirty="0"/>
              <a:t>8. Hazar Denizinin altından tünel projesi</a:t>
            </a:r>
          </a:p>
          <a:p>
            <a:r>
              <a:rPr lang="tr-TR" sz="2400" dirty="0"/>
              <a:t>9. Iğdır-</a:t>
            </a:r>
            <a:r>
              <a:rPr lang="tr-TR" sz="2400" dirty="0" err="1"/>
              <a:t>Zengezur</a:t>
            </a:r>
            <a:r>
              <a:rPr lang="tr-TR" sz="2400" dirty="0"/>
              <a:t> Koridoru-Bakü- Türkistan ulaşım koridoru</a:t>
            </a:r>
          </a:p>
          <a:p>
            <a:r>
              <a:rPr lang="tr-TR" sz="2400" dirty="0"/>
              <a:t>10</a:t>
            </a:r>
            <a:r>
              <a:rPr lang="tr-TR" sz="2400" dirty="0" smtClean="0"/>
              <a:t>. Ana </a:t>
            </a:r>
            <a:r>
              <a:rPr lang="tr-TR" sz="2400" dirty="0"/>
              <a:t>gemilerin </a:t>
            </a:r>
            <a:r>
              <a:rPr lang="tr-TR" sz="2400" dirty="0" err="1"/>
              <a:t>uğrakyeri</a:t>
            </a:r>
            <a:r>
              <a:rPr lang="tr-TR" sz="2400" dirty="0"/>
              <a:t> </a:t>
            </a:r>
            <a:r>
              <a:rPr lang="tr-TR" sz="2400" dirty="0" err="1"/>
              <a:t>kapsitesine</a:t>
            </a:r>
            <a:r>
              <a:rPr lang="tr-TR" sz="2400" dirty="0"/>
              <a:t> sahip Adalar Denizi, Akdeniz aktarma limanlarımızın altyapılarının projelendirilmesi. </a:t>
            </a:r>
            <a:r>
              <a:rPr lang="tr-TR" sz="2400" dirty="0">
                <a:hlinkClick r:id="rId3"/>
              </a:rPr>
              <a:t>https://</a:t>
            </a:r>
            <a:r>
              <a:rPr lang="tr-TR" sz="2400" dirty="0" smtClean="0">
                <a:hlinkClick r:id="rId3"/>
              </a:rPr>
              <a:t>www.worldshipping.org/top-50-ports</a:t>
            </a:r>
            <a:endParaRPr lang="tr-TR" sz="2400" dirty="0" smtClean="0"/>
          </a:p>
          <a:p>
            <a:endParaRPr lang="tr-TR" sz="2400" dirty="0"/>
          </a:p>
          <a:p>
            <a:endParaRPr lang="tr-TR" sz="2400" dirty="0"/>
          </a:p>
        </p:txBody>
      </p:sp>
    </p:spTree>
    <p:extLst>
      <p:ext uri="{BB962C8B-B14F-4D97-AF65-F5344CB8AC3E}">
        <p14:creationId xmlns:p14="http://schemas.microsoft.com/office/powerpoint/2010/main" val="2258760921"/>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normAutofit/>
          </a:bodyPr>
          <a:lstStyle/>
          <a:p>
            <a:pPr marL="0" indent="0" algn="ctr">
              <a:buNone/>
            </a:pPr>
            <a:endParaRPr lang="tr-TR" sz="6000" dirty="0" smtClean="0">
              <a:solidFill>
                <a:srgbClr val="C00000"/>
              </a:solidFill>
            </a:endParaRPr>
          </a:p>
          <a:p>
            <a:pPr marL="0" indent="0" algn="ctr">
              <a:buNone/>
            </a:pPr>
            <a:r>
              <a:rPr lang="tr-TR" sz="6000" b="1" dirty="0" smtClean="0">
                <a:solidFill>
                  <a:srgbClr val="C00000"/>
                </a:solidFill>
              </a:rPr>
              <a:t>ŞİİRLER</a:t>
            </a:r>
            <a:endParaRPr lang="tr-TR" sz="6000" b="1" dirty="0">
              <a:solidFill>
                <a:srgbClr val="C00000"/>
              </a:solidFill>
            </a:endParaRPr>
          </a:p>
        </p:txBody>
      </p:sp>
    </p:spTree>
    <p:extLst>
      <p:ext uri="{BB962C8B-B14F-4D97-AF65-F5344CB8AC3E}">
        <p14:creationId xmlns:p14="http://schemas.microsoft.com/office/powerpoint/2010/main" val="39154547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5386610"/>
          </a:xfrm>
        </p:spPr>
        <p:txBody>
          <a:bodyPr>
            <a:normAutofit fontScale="90000"/>
          </a:bodyPr>
          <a:lstStyle/>
          <a:p>
            <a:r>
              <a:rPr lang="tr-TR" sz="6000" dirty="0" smtClean="0"/>
              <a:t/>
            </a:r>
            <a:br>
              <a:rPr lang="tr-TR" sz="6000" dirty="0" smtClean="0"/>
            </a:br>
            <a:r>
              <a:rPr lang="tr-TR" sz="6000" dirty="0"/>
              <a:t/>
            </a:r>
            <a:br>
              <a:rPr lang="tr-TR" sz="6000" dirty="0"/>
            </a:br>
            <a:r>
              <a:rPr lang="tr-TR" sz="6000" dirty="0" smtClean="0">
                <a:latin typeface="Lucida Sans Typewriter" panose="020B0509030504030204" pitchFamily="49" charset="0"/>
              </a:rPr>
              <a:t>Şiir </a:t>
            </a:r>
            <a:r>
              <a:rPr lang="tr-TR" sz="6000" dirty="0">
                <a:latin typeface="Lucida Sans Typewriter" panose="020B0509030504030204" pitchFamily="49" charset="0"/>
              </a:rPr>
              <a:t>ile </a:t>
            </a:r>
            <a:r>
              <a:rPr lang="tr-TR" sz="6000" dirty="0" smtClean="0">
                <a:latin typeface="Lucida Sans Typewriter" panose="020B0509030504030204" pitchFamily="49" charset="0"/>
              </a:rPr>
              <a:t>başlamıştık..</a:t>
            </a:r>
            <a:br>
              <a:rPr lang="tr-TR" sz="6000" dirty="0" smtClean="0">
                <a:latin typeface="Lucida Sans Typewriter" panose="020B0509030504030204" pitchFamily="49" charset="0"/>
              </a:rPr>
            </a:br>
            <a:r>
              <a:rPr lang="tr-TR" sz="6000" dirty="0" smtClean="0">
                <a:latin typeface="Lucida Sans Typewriter" panose="020B0509030504030204" pitchFamily="49" charset="0"/>
              </a:rPr>
              <a:t/>
            </a:r>
            <a:br>
              <a:rPr lang="tr-TR" sz="6000" dirty="0" smtClean="0">
                <a:latin typeface="Lucida Sans Typewriter" panose="020B0509030504030204" pitchFamily="49" charset="0"/>
              </a:rPr>
            </a:br>
            <a:r>
              <a:rPr lang="tr-TR" sz="6000" dirty="0" smtClean="0">
                <a:latin typeface="Lucida Sans Typewriter" panose="020B0509030504030204" pitchFamily="49" charset="0"/>
              </a:rPr>
              <a:t>Tekrar Şiirler </a:t>
            </a:r>
            <a:r>
              <a:rPr lang="tr-TR" sz="6000" dirty="0">
                <a:latin typeface="Lucida Sans Typewriter" panose="020B0509030504030204" pitchFamily="49" charset="0"/>
              </a:rPr>
              <a:t>ile bitirelim.</a:t>
            </a:r>
            <a:br>
              <a:rPr lang="tr-TR" sz="6000" dirty="0">
                <a:latin typeface="Lucida Sans Typewriter" panose="020B0509030504030204" pitchFamily="49" charset="0"/>
              </a:rPr>
            </a:br>
            <a:endParaRPr lang="tr-TR" sz="6000" dirty="0">
              <a:latin typeface="Lucida Sans Typewriter" panose="020B0509030504030204" pitchFamily="49" charset="0"/>
            </a:endParaRPr>
          </a:p>
        </p:txBody>
      </p:sp>
      <p:sp>
        <p:nvSpPr>
          <p:cNvPr id="3" name="İçerik Yer Tutucusu 2"/>
          <p:cNvSpPr>
            <a:spLocks noGrp="1"/>
          </p:cNvSpPr>
          <p:nvPr>
            <p:ph idx="1"/>
          </p:nvPr>
        </p:nvSpPr>
        <p:spPr>
          <a:xfrm>
            <a:off x="457200" y="404664"/>
            <a:ext cx="7931224" cy="6264696"/>
          </a:xfrm>
        </p:spPr>
        <p:txBody>
          <a:bodyPr/>
          <a:lstStyle/>
          <a:p>
            <a:endParaRPr lang="tr-TR" dirty="0" smtClean="0"/>
          </a:p>
          <a:p>
            <a:endParaRPr lang="tr-TR" dirty="0"/>
          </a:p>
        </p:txBody>
      </p:sp>
    </p:spTree>
    <p:extLst>
      <p:ext uri="{BB962C8B-B14F-4D97-AF65-F5344CB8AC3E}">
        <p14:creationId xmlns:p14="http://schemas.microsoft.com/office/powerpoint/2010/main" val="27581666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88640"/>
            <a:ext cx="8229600" cy="1228998"/>
          </a:xfrm>
        </p:spPr>
        <p:txBody>
          <a:bodyPr>
            <a:normAutofit/>
          </a:bodyPr>
          <a:lstStyle/>
          <a:p>
            <a:r>
              <a:rPr lang="en-US" dirty="0" err="1" smtClean="0"/>
              <a:t>Oğuz</a:t>
            </a:r>
            <a:r>
              <a:rPr lang="en-US" dirty="0" smtClean="0"/>
              <a:t> </a:t>
            </a:r>
            <a:r>
              <a:rPr lang="en-US" dirty="0" err="1" smtClean="0"/>
              <a:t>Kağan</a:t>
            </a:r>
            <a:r>
              <a:rPr lang="tr-TR" dirty="0" smtClean="0"/>
              <a:t> Destanı</a:t>
            </a:r>
            <a:r>
              <a:rPr lang="en-US" dirty="0" smtClean="0"/>
              <a:t> </a:t>
            </a:r>
            <a:endParaRPr lang="en-US" dirty="0"/>
          </a:p>
        </p:txBody>
      </p:sp>
      <p:sp>
        <p:nvSpPr>
          <p:cNvPr id="3" name="İçerik Yer Tutucusu 2"/>
          <p:cNvSpPr>
            <a:spLocks noGrp="1"/>
          </p:cNvSpPr>
          <p:nvPr>
            <p:ph idx="1"/>
          </p:nvPr>
        </p:nvSpPr>
        <p:spPr/>
        <p:txBody>
          <a:bodyPr>
            <a:normAutofit/>
          </a:bodyPr>
          <a:lstStyle/>
          <a:p>
            <a:pPr marL="0" indent="0">
              <a:buNone/>
            </a:pPr>
            <a:r>
              <a:rPr lang="tr-TR" b="1" dirty="0" smtClean="0">
                <a:latin typeface="Lucida Sans Typewriter" panose="020B0509030504030204" pitchFamily="49" charset="0"/>
              </a:rPr>
              <a:t>Takı </a:t>
            </a:r>
            <a:r>
              <a:rPr lang="tr-TR" b="1" dirty="0" err="1" smtClean="0">
                <a:latin typeface="Lucida Sans Typewriter" panose="020B0509030504030204" pitchFamily="49" charset="0"/>
              </a:rPr>
              <a:t>Taluy</a:t>
            </a:r>
            <a:r>
              <a:rPr lang="tr-TR" b="1" dirty="0" smtClean="0">
                <a:latin typeface="Lucida Sans Typewriter" panose="020B0509030504030204" pitchFamily="49" charset="0"/>
              </a:rPr>
              <a:t> (Daha Deniz)</a:t>
            </a:r>
          </a:p>
          <a:p>
            <a:pPr marL="0" indent="0">
              <a:buNone/>
            </a:pPr>
            <a:r>
              <a:rPr lang="tr-TR" b="1" dirty="0" smtClean="0">
                <a:latin typeface="Lucida Sans Typewriter" panose="020B0509030504030204" pitchFamily="49" charset="0"/>
              </a:rPr>
              <a:t>Takı Müren (Daha Irmak)</a:t>
            </a:r>
          </a:p>
          <a:p>
            <a:pPr marL="0" indent="0">
              <a:buNone/>
            </a:pPr>
            <a:endParaRPr lang="tr-TR" b="1" dirty="0" smtClean="0">
              <a:latin typeface="Lucida Sans Typewriter" panose="020B0509030504030204" pitchFamily="49" charset="0"/>
            </a:endParaRPr>
          </a:p>
          <a:p>
            <a:pPr marL="0" indent="0">
              <a:buNone/>
            </a:pPr>
            <a:r>
              <a:rPr lang="tr-TR" b="1" dirty="0" smtClean="0">
                <a:latin typeface="Lucida Sans Typewriter" panose="020B0509030504030204" pitchFamily="49" charset="0"/>
              </a:rPr>
              <a:t>Güneş Bayrak </a:t>
            </a:r>
          </a:p>
          <a:p>
            <a:pPr marL="0" indent="0">
              <a:buNone/>
            </a:pPr>
            <a:r>
              <a:rPr lang="tr-TR" b="1" dirty="0" smtClean="0">
                <a:latin typeface="Lucida Sans Typewriter" panose="020B0509030504030204" pitchFamily="49" charset="0"/>
              </a:rPr>
              <a:t>Gök </a:t>
            </a:r>
            <a:r>
              <a:rPr lang="tr-TR" b="1" dirty="0" err="1" smtClean="0">
                <a:latin typeface="Lucida Sans Typewriter" panose="020B0509030504030204" pitchFamily="49" charset="0"/>
              </a:rPr>
              <a:t>Kurıkan</a:t>
            </a:r>
            <a:r>
              <a:rPr lang="tr-TR" b="1" dirty="0" smtClean="0">
                <a:latin typeface="Lucida Sans Typewriter" panose="020B0509030504030204" pitchFamily="49" charset="0"/>
              </a:rPr>
              <a:t> (Gök Çadır)</a:t>
            </a:r>
            <a:r>
              <a:rPr lang="tr-TR" b="1" dirty="0">
                <a:latin typeface="Lucida Sans Typewriter" panose="020B0509030504030204" pitchFamily="49" charset="0"/>
              </a:rPr>
              <a:t> </a:t>
            </a:r>
            <a:endParaRPr lang="en-US" b="1" dirty="0">
              <a:latin typeface="Lucida Sans Typewriter" panose="020B0509030504030204" pitchFamily="49" charset="0"/>
            </a:endParaRPr>
          </a:p>
        </p:txBody>
      </p:sp>
    </p:spTree>
    <p:extLst>
      <p:ext uri="{BB962C8B-B14F-4D97-AF65-F5344CB8AC3E}">
        <p14:creationId xmlns:p14="http://schemas.microsoft.com/office/powerpoint/2010/main" val="3752920835"/>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smtClean="0"/>
              <a:t>Türkistan’dan eski bir Gemi Dörtlüğü</a:t>
            </a:r>
            <a:endParaRPr lang="tr-TR" dirty="0"/>
          </a:p>
        </p:txBody>
      </p:sp>
      <p:sp>
        <p:nvSpPr>
          <p:cNvPr id="3" name="İçerik Yer Tutucusu 2"/>
          <p:cNvSpPr>
            <a:spLocks noGrp="1"/>
          </p:cNvSpPr>
          <p:nvPr>
            <p:ph idx="1"/>
          </p:nvPr>
        </p:nvSpPr>
        <p:spPr/>
        <p:txBody>
          <a:bodyPr>
            <a:normAutofit fontScale="70000" lnSpcReduction="20000"/>
          </a:bodyPr>
          <a:lstStyle/>
          <a:p>
            <a:pPr marL="0" indent="0">
              <a:buNone/>
            </a:pPr>
            <a:r>
              <a:rPr lang="tr-TR" dirty="0"/>
              <a:t>Gemi (kimi) ile ilgili olarak yazılmış bir dörtlükte şöyle deniliyor:</a:t>
            </a:r>
          </a:p>
          <a:p>
            <a:pPr marL="0" indent="0">
              <a:buNone/>
            </a:pPr>
            <a:r>
              <a:rPr lang="tr-TR" dirty="0"/>
              <a:t> </a:t>
            </a:r>
          </a:p>
          <a:p>
            <a:pPr marL="0" indent="0">
              <a:buNone/>
            </a:pPr>
            <a:r>
              <a:rPr lang="tr-TR" b="1" i="1" dirty="0">
                <a:latin typeface="Lucida Sans Typewriter" panose="020B0509030504030204" pitchFamily="49" charset="0"/>
              </a:rPr>
              <a:t>Kimi içre oldurup</a:t>
            </a:r>
          </a:p>
          <a:p>
            <a:pPr marL="0" indent="0">
              <a:buNone/>
            </a:pPr>
            <a:r>
              <a:rPr lang="tr-TR" b="1" i="1" dirty="0">
                <a:latin typeface="Lucida Sans Typewriter" panose="020B0509030504030204" pitchFamily="49" charset="0"/>
              </a:rPr>
              <a:t>Gemi içerisinde oturup,</a:t>
            </a:r>
          </a:p>
          <a:p>
            <a:pPr marL="0" indent="0">
              <a:buNone/>
            </a:pPr>
            <a:r>
              <a:rPr lang="tr-TR" b="1" i="1" dirty="0">
                <a:latin typeface="Lucida Sans Typewriter" panose="020B0509030504030204" pitchFamily="49" charset="0"/>
              </a:rPr>
              <a:t> </a:t>
            </a:r>
          </a:p>
          <a:p>
            <a:pPr marL="0" indent="0">
              <a:buNone/>
            </a:pPr>
            <a:r>
              <a:rPr lang="tr-TR" b="1" i="1" dirty="0" err="1">
                <a:latin typeface="Lucida Sans Typewriter" panose="020B0509030504030204" pitchFamily="49" charset="0"/>
              </a:rPr>
              <a:t>Ila</a:t>
            </a:r>
            <a:r>
              <a:rPr lang="tr-TR" b="1" i="1" dirty="0">
                <a:latin typeface="Lucida Sans Typewriter" panose="020B0509030504030204" pitchFamily="49" charset="0"/>
              </a:rPr>
              <a:t> </a:t>
            </a:r>
            <a:r>
              <a:rPr lang="tr-TR" b="1" i="1" dirty="0" err="1">
                <a:latin typeface="Lucida Sans Typewriter" panose="020B0509030504030204" pitchFamily="49" charset="0"/>
              </a:rPr>
              <a:t>suwın</a:t>
            </a:r>
            <a:r>
              <a:rPr lang="tr-TR" b="1" i="1" dirty="0">
                <a:latin typeface="Lucida Sans Typewriter" panose="020B0509030504030204" pitchFamily="49" charset="0"/>
              </a:rPr>
              <a:t> </a:t>
            </a:r>
            <a:r>
              <a:rPr lang="tr-TR" b="1" i="1" dirty="0" err="1">
                <a:latin typeface="Lucida Sans Typewriter" panose="020B0509030504030204" pitchFamily="49" charset="0"/>
              </a:rPr>
              <a:t>keçtimiz</a:t>
            </a:r>
            <a:r>
              <a:rPr lang="tr-TR" b="1" i="1" dirty="0">
                <a:latin typeface="Lucida Sans Typewriter" panose="020B0509030504030204" pitchFamily="49" charset="0"/>
              </a:rPr>
              <a:t> </a:t>
            </a:r>
          </a:p>
          <a:p>
            <a:pPr marL="0" indent="0">
              <a:buNone/>
            </a:pPr>
            <a:r>
              <a:rPr lang="tr-TR" b="1" i="1" dirty="0" err="1">
                <a:latin typeface="Lucida Sans Typewriter" panose="020B0509030504030204" pitchFamily="49" charset="0"/>
              </a:rPr>
              <a:t>Ila</a:t>
            </a:r>
            <a:r>
              <a:rPr lang="tr-TR" b="1" i="1" dirty="0">
                <a:latin typeface="Lucida Sans Typewriter" panose="020B0509030504030204" pitchFamily="49" charset="0"/>
              </a:rPr>
              <a:t> suyunu geçtik.</a:t>
            </a:r>
          </a:p>
          <a:p>
            <a:pPr marL="0" indent="0">
              <a:buNone/>
            </a:pPr>
            <a:r>
              <a:rPr lang="tr-TR" b="1" i="1" dirty="0">
                <a:latin typeface="Lucida Sans Typewriter" panose="020B0509030504030204" pitchFamily="49" charset="0"/>
              </a:rPr>
              <a:t> </a:t>
            </a:r>
          </a:p>
          <a:p>
            <a:pPr marL="0" indent="0">
              <a:buNone/>
            </a:pPr>
            <a:r>
              <a:rPr lang="tr-TR" b="1" i="1" dirty="0">
                <a:latin typeface="Lucida Sans Typewriter" panose="020B0509030504030204" pitchFamily="49" charset="0"/>
              </a:rPr>
              <a:t>Uygur taba başlanıp </a:t>
            </a:r>
          </a:p>
          <a:p>
            <a:pPr marL="0" indent="0">
              <a:buNone/>
            </a:pPr>
            <a:r>
              <a:rPr lang="tr-TR" b="1" i="1" dirty="0">
                <a:latin typeface="Lucida Sans Typewriter" panose="020B0509030504030204" pitchFamily="49" charset="0"/>
              </a:rPr>
              <a:t>Uygurlardan yana yöneldik.</a:t>
            </a:r>
          </a:p>
          <a:p>
            <a:pPr marL="0" indent="0">
              <a:buNone/>
            </a:pPr>
            <a:r>
              <a:rPr lang="tr-TR" b="1" i="1" dirty="0">
                <a:latin typeface="Lucida Sans Typewriter" panose="020B0509030504030204" pitchFamily="49" charset="0"/>
              </a:rPr>
              <a:t> </a:t>
            </a:r>
          </a:p>
          <a:p>
            <a:pPr marL="0" indent="0">
              <a:buNone/>
            </a:pPr>
            <a:r>
              <a:rPr lang="tr-TR" b="1" i="1" dirty="0" err="1">
                <a:latin typeface="Lucida Sans Typewriter" panose="020B0509030504030204" pitchFamily="49" charset="0"/>
              </a:rPr>
              <a:t>Mınglak</a:t>
            </a:r>
            <a:r>
              <a:rPr lang="tr-TR" b="1" i="1" dirty="0">
                <a:latin typeface="Lucida Sans Typewriter" panose="020B0509030504030204" pitchFamily="49" charset="0"/>
              </a:rPr>
              <a:t> elin atçımız </a:t>
            </a:r>
          </a:p>
          <a:p>
            <a:pPr marL="0" indent="0">
              <a:buNone/>
            </a:pPr>
            <a:r>
              <a:rPr lang="tr-TR" b="1" i="1" dirty="0" err="1">
                <a:latin typeface="Lucida Sans Typewriter" panose="020B0509030504030204" pitchFamily="49" charset="0"/>
              </a:rPr>
              <a:t>Mınglak</a:t>
            </a:r>
            <a:r>
              <a:rPr lang="tr-TR" b="1" i="1" dirty="0">
                <a:latin typeface="Lucida Sans Typewriter" panose="020B0509030504030204" pitchFamily="49" charset="0"/>
              </a:rPr>
              <a:t> elini açtık</a:t>
            </a:r>
          </a:p>
          <a:p>
            <a:endParaRPr lang="tr-TR" dirty="0"/>
          </a:p>
        </p:txBody>
      </p:sp>
    </p:spTree>
    <p:extLst>
      <p:ext uri="{BB962C8B-B14F-4D97-AF65-F5344CB8AC3E}">
        <p14:creationId xmlns:p14="http://schemas.microsoft.com/office/powerpoint/2010/main" val="3727521342"/>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810546"/>
          </a:xfrm>
        </p:spPr>
        <p:txBody>
          <a:bodyPr>
            <a:normAutofit fontScale="90000"/>
          </a:bodyPr>
          <a:lstStyle/>
          <a:p>
            <a:r>
              <a:rPr lang="tr-TR" sz="3600" b="1" i="1" dirty="0" smtClean="0"/>
              <a:t/>
            </a:r>
            <a:br>
              <a:rPr lang="tr-TR" sz="3600" b="1" i="1" dirty="0" smtClean="0"/>
            </a:br>
            <a:r>
              <a:rPr lang="tr-TR" sz="3600" b="1" i="1" dirty="0"/>
              <a:t/>
            </a:r>
            <a:br>
              <a:rPr lang="tr-TR" sz="3600" b="1" i="1" dirty="0"/>
            </a:br>
            <a:r>
              <a:rPr lang="tr-TR" sz="3600" b="1" i="1" dirty="0" smtClean="0"/>
              <a:t/>
            </a:r>
            <a:br>
              <a:rPr lang="tr-TR" sz="3600" b="1" i="1" dirty="0" smtClean="0"/>
            </a:br>
            <a:r>
              <a:rPr lang="tr-TR" sz="3600" b="1" i="1" dirty="0" smtClean="0"/>
              <a:t>Ruhumuz</a:t>
            </a:r>
            <a:r>
              <a:rPr lang="tr-TR" sz="3600" b="1" i="1" dirty="0"/>
              <a:t>;</a:t>
            </a:r>
            <a:r>
              <a:rPr lang="tr-TR" sz="3600" dirty="0"/>
              <a:t/>
            </a:r>
            <a:br>
              <a:rPr lang="tr-TR" sz="3600" dirty="0"/>
            </a:br>
            <a:r>
              <a:rPr lang="tr-TR" sz="3600" b="1" i="1" dirty="0"/>
              <a:t>Dokuz Sekiz</a:t>
            </a:r>
            <a:r>
              <a:rPr lang="tr-TR" sz="3600" dirty="0"/>
              <a:t/>
            </a:r>
            <a:br>
              <a:rPr lang="tr-TR" sz="3600" dirty="0"/>
            </a:br>
            <a:r>
              <a:rPr lang="tr-TR" sz="3600" b="1" i="1" dirty="0"/>
              <a:t>İlk hedefimizdi</a:t>
            </a:r>
            <a:r>
              <a:rPr lang="tr-TR" sz="3600" dirty="0"/>
              <a:t/>
            </a:r>
            <a:br>
              <a:rPr lang="tr-TR" sz="3600" dirty="0"/>
            </a:br>
            <a:r>
              <a:rPr lang="tr-TR" sz="3600" b="1" i="1" dirty="0"/>
              <a:t>Mavi gökler</a:t>
            </a:r>
            <a:r>
              <a:rPr lang="tr-TR" sz="3600" dirty="0"/>
              <a:t/>
            </a:r>
            <a:br>
              <a:rPr lang="tr-TR" sz="3600" dirty="0"/>
            </a:br>
            <a:r>
              <a:rPr lang="tr-TR" sz="3600" b="1" i="1" dirty="0"/>
              <a:t>Lacivert deniz; Akdeniz!</a:t>
            </a:r>
            <a:r>
              <a:rPr lang="tr-TR" sz="3600" dirty="0"/>
              <a:t/>
            </a:r>
            <a:br>
              <a:rPr lang="tr-TR" sz="3600" dirty="0"/>
            </a:br>
            <a:r>
              <a:rPr lang="tr-TR" sz="3600" b="1" i="1" dirty="0"/>
              <a:t/>
            </a:r>
            <a:br>
              <a:rPr lang="tr-TR" sz="3600" b="1" i="1" dirty="0"/>
            </a:br>
            <a:endParaRPr lang="tr-TR" dirty="0"/>
          </a:p>
        </p:txBody>
      </p:sp>
      <p:sp>
        <p:nvSpPr>
          <p:cNvPr id="3" name="İçerik Yer Tutucusu 2"/>
          <p:cNvSpPr>
            <a:spLocks noGrp="1"/>
          </p:cNvSpPr>
          <p:nvPr>
            <p:ph idx="1"/>
          </p:nvPr>
        </p:nvSpPr>
        <p:spPr>
          <a:xfrm>
            <a:off x="457200" y="620688"/>
            <a:ext cx="8229600" cy="5505475"/>
          </a:xfrm>
        </p:spPr>
        <p:txBody>
          <a:bodyPr/>
          <a:lstStyle/>
          <a:p>
            <a:pPr marL="0" indent="0">
              <a:buNone/>
            </a:pPr>
            <a:r>
              <a:rPr lang="tr-TR" dirty="0" smtClean="0"/>
              <a:t>          </a:t>
            </a:r>
            <a:endParaRPr lang="tr-TR" dirty="0"/>
          </a:p>
        </p:txBody>
      </p:sp>
    </p:spTree>
    <p:extLst>
      <p:ext uri="{BB962C8B-B14F-4D97-AF65-F5344CB8AC3E}">
        <p14:creationId xmlns:p14="http://schemas.microsoft.com/office/powerpoint/2010/main" val="2001957848"/>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Autofit/>
          </a:bodyPr>
          <a:lstStyle/>
          <a:p>
            <a:r>
              <a:rPr lang="tr-TR" sz="3200" b="1" i="1" dirty="0" smtClean="0"/>
              <a:t/>
            </a:r>
            <a:br>
              <a:rPr lang="tr-TR" sz="3200" b="1" i="1" dirty="0" smtClean="0"/>
            </a:br>
            <a:r>
              <a:rPr lang="tr-TR" sz="3200" b="1" i="1" dirty="0"/>
              <a:t/>
            </a:r>
            <a:br>
              <a:rPr lang="tr-TR" sz="3200" b="1" i="1" dirty="0"/>
            </a:br>
            <a:r>
              <a:rPr lang="tr-TR" sz="3200" b="1" i="1" dirty="0" smtClean="0"/>
              <a:t/>
            </a:r>
            <a:br>
              <a:rPr lang="tr-TR" sz="3200" b="1" i="1" dirty="0" smtClean="0"/>
            </a:br>
            <a:r>
              <a:rPr lang="tr-TR" sz="3200" b="1" i="1" dirty="0"/>
              <a:t/>
            </a:r>
            <a:br>
              <a:rPr lang="tr-TR" sz="3200" b="1" i="1" dirty="0"/>
            </a:br>
            <a:r>
              <a:rPr lang="tr-TR" sz="3200" b="1" i="1" dirty="0" smtClean="0"/>
              <a:t/>
            </a:r>
            <a:br>
              <a:rPr lang="tr-TR" sz="3200" b="1" i="1" dirty="0" smtClean="0"/>
            </a:br>
            <a:r>
              <a:rPr lang="tr-TR" sz="3200" b="1" i="1" dirty="0"/>
              <a:t/>
            </a:r>
            <a:br>
              <a:rPr lang="tr-TR" sz="3200" b="1" i="1" dirty="0"/>
            </a:br>
            <a:r>
              <a:rPr lang="tr-TR" sz="3200" b="1" i="1" dirty="0" smtClean="0"/>
              <a:t/>
            </a:r>
            <a:br>
              <a:rPr lang="tr-TR" sz="3200" b="1" i="1" dirty="0" smtClean="0"/>
            </a:br>
            <a:r>
              <a:rPr lang="tr-TR" sz="3200" b="1" i="1" dirty="0"/>
              <a:t/>
            </a:r>
            <a:br>
              <a:rPr lang="tr-TR" sz="3200" b="1" i="1" dirty="0"/>
            </a:br>
            <a:r>
              <a:rPr lang="tr-TR" sz="3200" b="1" i="1" dirty="0" smtClean="0"/>
              <a:t/>
            </a:r>
            <a:br>
              <a:rPr lang="tr-TR" sz="3200" b="1" i="1" dirty="0" smtClean="0"/>
            </a:br>
            <a:r>
              <a:rPr lang="tr-TR" sz="3200" b="1" i="1" dirty="0"/>
              <a:t/>
            </a:r>
            <a:br>
              <a:rPr lang="tr-TR" sz="3200" b="1" i="1" dirty="0"/>
            </a:br>
            <a:r>
              <a:rPr lang="tr-TR" sz="3200" b="1" i="1" dirty="0" smtClean="0"/>
              <a:t/>
            </a:r>
            <a:br>
              <a:rPr lang="tr-TR" sz="3200" b="1" i="1" dirty="0" smtClean="0"/>
            </a:br>
            <a:r>
              <a:rPr lang="tr-TR" sz="3200" b="1" i="1" dirty="0" smtClean="0"/>
              <a:t>Deryalar</a:t>
            </a:r>
            <a:r>
              <a:rPr lang="tr-TR" sz="3200" b="1" i="1" dirty="0"/>
              <a:t>, Kaptanlara, </a:t>
            </a:r>
            <a:r>
              <a:rPr lang="tr-TR" sz="3200" dirty="0"/>
              <a:t/>
            </a:r>
            <a:br>
              <a:rPr lang="tr-TR" sz="3200" dirty="0"/>
            </a:br>
            <a:r>
              <a:rPr lang="tr-TR" sz="3200" b="1" i="1" dirty="0"/>
              <a:t>Kızıl Sakallara</a:t>
            </a:r>
            <a:r>
              <a:rPr lang="tr-TR" sz="3200" dirty="0"/>
              <a:t/>
            </a:r>
            <a:br>
              <a:rPr lang="tr-TR" sz="3200" dirty="0"/>
            </a:br>
            <a:r>
              <a:rPr lang="tr-TR" sz="3200" b="1" i="1" dirty="0"/>
              <a:t>Zaferler </a:t>
            </a:r>
            <a:r>
              <a:rPr lang="tr-TR" sz="3200" b="1" i="1" dirty="0" err="1"/>
              <a:t>Barbaros’lara</a:t>
            </a:r>
            <a:r>
              <a:rPr lang="tr-TR" sz="3200" dirty="0"/>
              <a:t/>
            </a:r>
            <a:br>
              <a:rPr lang="tr-TR" sz="3200" dirty="0"/>
            </a:br>
            <a:r>
              <a:rPr lang="tr-TR" sz="3200" b="1" i="1" dirty="0"/>
              <a:t>Denizler göllere</a:t>
            </a:r>
            <a:r>
              <a:rPr lang="tr-TR" sz="3200" dirty="0"/>
              <a:t/>
            </a:r>
            <a:br>
              <a:rPr lang="tr-TR" sz="3200" dirty="0"/>
            </a:br>
            <a:r>
              <a:rPr lang="tr-TR" sz="3200" b="1" i="1" dirty="0"/>
              <a:t>Talaylar </a:t>
            </a:r>
            <a:r>
              <a:rPr lang="tr-TR" sz="3200" b="1" i="1" dirty="0" err="1"/>
              <a:t>Levend’lere</a:t>
            </a:r>
            <a:r>
              <a:rPr lang="tr-TR" sz="3200" dirty="0"/>
              <a:t/>
            </a:r>
            <a:br>
              <a:rPr lang="tr-TR" sz="3200" dirty="0"/>
            </a:br>
            <a:r>
              <a:rPr lang="tr-TR" sz="3200" b="1" i="1" dirty="0" err="1"/>
              <a:t>Arşipel’e</a:t>
            </a:r>
            <a:r>
              <a:rPr lang="tr-TR" sz="3200" b="1" i="1" dirty="0"/>
              <a:t>,</a:t>
            </a:r>
            <a:r>
              <a:rPr lang="tr-TR" sz="3200" dirty="0"/>
              <a:t/>
            </a:r>
            <a:br>
              <a:rPr lang="tr-TR" sz="3200" dirty="0"/>
            </a:br>
            <a:r>
              <a:rPr lang="tr-TR" sz="3200" b="1" i="1" dirty="0"/>
              <a:t>Adalar Denizi’ne</a:t>
            </a:r>
            <a:r>
              <a:rPr lang="tr-TR" sz="3200" dirty="0"/>
              <a:t/>
            </a:r>
            <a:br>
              <a:rPr lang="tr-TR" sz="3200" dirty="0"/>
            </a:br>
            <a:r>
              <a:rPr lang="tr-TR" sz="3200" b="1" i="1" dirty="0"/>
              <a:t/>
            </a:r>
            <a:br>
              <a:rPr lang="tr-TR" sz="3200" b="1" i="1" dirty="0"/>
            </a:br>
            <a:r>
              <a:rPr lang="tr-TR" sz="3200" dirty="0"/>
              <a:t/>
            </a:r>
            <a:br>
              <a:rPr lang="tr-TR" sz="3200" dirty="0"/>
            </a:br>
            <a:r>
              <a:rPr lang="tr-TR" sz="3200" dirty="0"/>
              <a:t>19-05-2019</a:t>
            </a:r>
            <a:br>
              <a:rPr lang="tr-TR" sz="3200" dirty="0"/>
            </a:br>
            <a:r>
              <a:rPr lang="tr-TR" sz="3200" dirty="0"/>
              <a:t>Levent Ağaoğlu</a:t>
            </a:r>
            <a:br>
              <a:rPr lang="tr-TR" sz="3200" dirty="0"/>
            </a:br>
            <a:r>
              <a:rPr lang="tr-TR" sz="3200" dirty="0"/>
              <a:t>Ata Köy</a:t>
            </a:r>
            <a:br>
              <a:rPr lang="tr-TR" sz="3200" dirty="0"/>
            </a:br>
            <a:endParaRPr lang="tr-TR" sz="3200" dirty="0"/>
          </a:p>
        </p:txBody>
      </p:sp>
      <p:sp>
        <p:nvSpPr>
          <p:cNvPr id="3" name="İçerik Yer Tutucusu 2"/>
          <p:cNvSpPr>
            <a:spLocks noGrp="1"/>
          </p:cNvSpPr>
          <p:nvPr>
            <p:ph idx="1"/>
          </p:nvPr>
        </p:nvSpPr>
        <p:spPr>
          <a:xfrm>
            <a:off x="457200" y="274638"/>
            <a:ext cx="8435280" cy="6682754"/>
          </a:xfrm>
        </p:spPr>
        <p:txBody>
          <a:bodyPr/>
          <a:lstStyle/>
          <a:p>
            <a:endParaRPr lang="tr-TR" dirty="0" smtClean="0"/>
          </a:p>
          <a:p>
            <a:endParaRPr lang="tr-TR" dirty="0" smtClean="0"/>
          </a:p>
          <a:p>
            <a:endParaRPr lang="tr-TR" dirty="0"/>
          </a:p>
        </p:txBody>
      </p:sp>
    </p:spTree>
    <p:extLst>
      <p:ext uri="{BB962C8B-B14F-4D97-AF65-F5344CB8AC3E}">
        <p14:creationId xmlns:p14="http://schemas.microsoft.com/office/powerpoint/2010/main" val="3626316804"/>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pPr marL="0" indent="0" algn="ctr">
              <a:buNone/>
            </a:pPr>
            <a:endParaRPr lang="tr-TR" sz="6000" b="1" dirty="0" smtClean="0">
              <a:solidFill>
                <a:srgbClr val="C00000"/>
              </a:solidFill>
            </a:endParaRPr>
          </a:p>
          <a:p>
            <a:pPr marL="0" indent="0" algn="ctr">
              <a:buNone/>
            </a:pPr>
            <a:r>
              <a:rPr lang="tr-TR" sz="6000" b="1" dirty="0" smtClean="0">
                <a:solidFill>
                  <a:srgbClr val="C00000"/>
                </a:solidFill>
              </a:rPr>
              <a:t>KAYNAKLAR</a:t>
            </a:r>
            <a:endParaRPr lang="tr-TR" sz="6000" b="1" dirty="0">
              <a:solidFill>
                <a:srgbClr val="C00000"/>
              </a:solidFill>
            </a:endParaRPr>
          </a:p>
        </p:txBody>
      </p:sp>
    </p:spTree>
    <p:extLst>
      <p:ext uri="{BB962C8B-B14F-4D97-AF65-F5344CB8AC3E}">
        <p14:creationId xmlns:p14="http://schemas.microsoft.com/office/powerpoint/2010/main" val="235044419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İlave Kaynaklar</a:t>
            </a:r>
            <a:endParaRPr lang="tr-TR" dirty="0"/>
          </a:p>
        </p:txBody>
      </p:sp>
      <p:sp>
        <p:nvSpPr>
          <p:cNvPr id="3" name="İçerik Yer Tutucusu 2"/>
          <p:cNvSpPr>
            <a:spLocks noGrp="1"/>
          </p:cNvSpPr>
          <p:nvPr>
            <p:ph idx="1"/>
          </p:nvPr>
        </p:nvSpPr>
        <p:spPr/>
        <p:txBody>
          <a:bodyPr>
            <a:normAutofit fontScale="77500" lnSpcReduction="20000"/>
          </a:bodyPr>
          <a:lstStyle/>
          <a:p>
            <a:r>
              <a:rPr lang="tr-TR" dirty="0"/>
              <a:t>ESKİ TÜRKLERDE SU VE SU ULAŞIMI Hatice PALAZ </a:t>
            </a:r>
            <a:r>
              <a:rPr lang="tr-TR" dirty="0" smtClean="0"/>
              <a:t>ERDEMİR </a:t>
            </a:r>
            <a:r>
              <a:rPr lang="tr-TR" dirty="0" smtClean="0">
                <a:hlinkClick r:id="rId2"/>
              </a:rPr>
              <a:t>https</a:t>
            </a:r>
            <a:r>
              <a:rPr lang="tr-TR" dirty="0">
                <a:hlinkClick r:id="rId2"/>
              </a:rPr>
              <a:t>://</a:t>
            </a:r>
            <a:r>
              <a:rPr lang="tr-TR" dirty="0" smtClean="0">
                <a:hlinkClick r:id="rId2"/>
              </a:rPr>
              <a:t>turkishstudies.net/DergiTamDetay.aspx?ID=2271</a:t>
            </a:r>
            <a:endParaRPr lang="tr-TR" dirty="0" smtClean="0"/>
          </a:p>
          <a:p>
            <a:endParaRPr lang="tr-TR" dirty="0" smtClean="0"/>
          </a:p>
          <a:p>
            <a:r>
              <a:rPr lang="tr-TR" dirty="0" smtClean="0"/>
              <a:t>Su kültü </a:t>
            </a:r>
            <a:r>
              <a:rPr lang="tr-TR" dirty="0" smtClean="0">
                <a:hlinkClick r:id="rId3"/>
              </a:rPr>
              <a:t>https</a:t>
            </a:r>
            <a:r>
              <a:rPr lang="tr-TR" dirty="0">
                <a:hlinkClick r:id="rId3"/>
              </a:rPr>
              <a:t>://</a:t>
            </a:r>
            <a:r>
              <a:rPr lang="tr-TR" dirty="0" smtClean="0">
                <a:hlinkClick r:id="rId3"/>
              </a:rPr>
              <a:t>dergipark.org.tr/tr/download/article-file/1236386</a:t>
            </a:r>
            <a:endParaRPr lang="tr-TR" dirty="0" smtClean="0"/>
          </a:p>
          <a:p>
            <a:endParaRPr lang="tr-TR" dirty="0"/>
          </a:p>
          <a:p>
            <a:r>
              <a:rPr lang="tr-TR" dirty="0"/>
              <a:t>Ögel </a:t>
            </a:r>
            <a:r>
              <a:rPr lang="tr-TR" dirty="0" err="1"/>
              <a:t>türk</a:t>
            </a:r>
            <a:r>
              <a:rPr lang="tr-TR" dirty="0"/>
              <a:t> </a:t>
            </a:r>
            <a:r>
              <a:rPr lang="tr-TR" dirty="0" smtClean="0"/>
              <a:t>mitolojisi </a:t>
            </a:r>
            <a:r>
              <a:rPr lang="tr-TR" dirty="0" smtClean="0">
                <a:hlinkClick r:id="rId4"/>
              </a:rPr>
              <a:t>https</a:t>
            </a:r>
            <a:r>
              <a:rPr lang="tr-TR" dirty="0">
                <a:hlinkClick r:id="rId4"/>
              </a:rPr>
              <a:t>://</a:t>
            </a:r>
            <a:r>
              <a:rPr lang="tr-TR" dirty="0" smtClean="0">
                <a:hlinkClick r:id="rId4"/>
              </a:rPr>
              <a:t>www.kavak.org.tr/upload/files/10-TÜRK%20MİTOLOJİSİ-bahaetdin_ogel.pdf</a:t>
            </a:r>
            <a:endParaRPr lang="tr-TR" dirty="0" smtClean="0"/>
          </a:p>
          <a:p>
            <a:endParaRPr lang="tr-TR" dirty="0"/>
          </a:p>
          <a:p>
            <a:r>
              <a:rPr lang="tr-TR" dirty="0" smtClean="0"/>
              <a:t>32</a:t>
            </a:r>
            <a:r>
              <a:rPr lang="tr-TR" dirty="0"/>
              <a:t>. Bölüm </a:t>
            </a:r>
            <a:r>
              <a:rPr lang="tr-TR" dirty="0" err="1"/>
              <a:t>türk</a:t>
            </a:r>
            <a:r>
              <a:rPr lang="tr-TR" dirty="0"/>
              <a:t> mitolojisinde deniz ve okyanus </a:t>
            </a:r>
            <a:r>
              <a:rPr lang="tr-TR" dirty="0" err="1"/>
              <a:t>bahaeddin</a:t>
            </a:r>
            <a:r>
              <a:rPr lang="tr-TR" dirty="0"/>
              <a:t> </a:t>
            </a:r>
            <a:r>
              <a:rPr lang="tr-TR" dirty="0" err="1" smtClean="0"/>
              <a:t>ögel</a:t>
            </a:r>
            <a:r>
              <a:rPr lang="tr-TR" dirty="0" smtClean="0"/>
              <a:t> </a:t>
            </a:r>
            <a:r>
              <a:rPr lang="tr-TR" dirty="0" smtClean="0">
                <a:hlinkClick r:id="rId5"/>
              </a:rPr>
              <a:t>https</a:t>
            </a:r>
            <a:r>
              <a:rPr lang="tr-TR" dirty="0">
                <a:hlinkClick r:id="rId5"/>
              </a:rPr>
              <a:t>://</a:t>
            </a:r>
            <a:r>
              <a:rPr lang="tr-TR" dirty="0" smtClean="0">
                <a:hlinkClick r:id="rId5"/>
              </a:rPr>
              <a:t>akademiye.org/tr/wp-content/uploads/2021/04/Turk_Mitolojisi_2_cillt.pdf</a:t>
            </a:r>
            <a:endParaRPr lang="tr-TR" dirty="0" smtClean="0"/>
          </a:p>
          <a:p>
            <a:endParaRPr lang="tr-TR" dirty="0"/>
          </a:p>
          <a:p>
            <a:endParaRPr lang="tr-TR" dirty="0" smtClean="0"/>
          </a:p>
          <a:p>
            <a:endParaRPr lang="tr-TR" dirty="0"/>
          </a:p>
        </p:txBody>
      </p:sp>
    </p:spTree>
    <p:extLst>
      <p:ext uri="{BB962C8B-B14F-4D97-AF65-F5344CB8AC3E}">
        <p14:creationId xmlns:p14="http://schemas.microsoft.com/office/powerpoint/2010/main" val="81619896"/>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90066"/>
          </a:xfrm>
        </p:spPr>
        <p:txBody>
          <a:bodyPr>
            <a:normAutofit fontScale="90000"/>
          </a:bodyPr>
          <a:lstStyle/>
          <a:p>
            <a:r>
              <a:rPr lang="tr-TR" dirty="0" smtClean="0"/>
              <a:t>İlave Kaynaklar</a:t>
            </a:r>
            <a:endParaRPr lang="tr-TR" dirty="0"/>
          </a:p>
        </p:txBody>
      </p:sp>
      <p:sp>
        <p:nvSpPr>
          <p:cNvPr id="4" name="Rectangle 1"/>
          <p:cNvSpPr>
            <a:spLocks noGrp="1" noChangeArrowheads="1"/>
          </p:cNvSpPr>
          <p:nvPr>
            <p:ph idx="1"/>
          </p:nvPr>
        </p:nvSpPr>
        <p:spPr bwMode="auto">
          <a:xfrm>
            <a:off x="457200" y="631531"/>
            <a:ext cx="8507288" cy="646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lang="tr-TR" altLang="tr-TR" sz="18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800" b="0" i="0" u="none" strike="noStrike" cap="none" normalizeH="0" baseline="0" dirty="0" smtClean="0">
                <a:ln>
                  <a:noFill/>
                </a:ln>
                <a:solidFill>
                  <a:schemeClr val="tx1"/>
                </a:solidFill>
                <a:effectLst/>
                <a:latin typeface="Arial" panose="020B0604020202020204" pitchFamily="34" charset="0"/>
              </a:rPr>
              <a:t>Türkler ve Denizcilik 1/3</a:t>
            </a:r>
            <a:endParaRPr kumimoji="0" lang="tr-TR" altLang="tr-TR" sz="1800" b="0" i="0" u="none" strike="noStrike" cap="none" normalizeH="0" baseline="0" dirty="0" smtClean="0">
              <a:ln>
                <a:noFill/>
              </a:ln>
              <a:solidFill>
                <a:srgbClr val="1155CC"/>
              </a:solidFill>
              <a:effectLst/>
              <a:latin typeface="Arial" panose="020B0604020202020204" pitchFamily="34" charset="0"/>
              <a:hlinkClick r:id="rId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800" b="0" i="0" u="none" strike="noStrike" cap="none" normalizeH="0" baseline="0" dirty="0" smtClean="0">
                <a:ln>
                  <a:noFill/>
                </a:ln>
                <a:solidFill>
                  <a:srgbClr val="1155CC"/>
                </a:solidFill>
                <a:effectLst/>
                <a:latin typeface="Arial" panose="020B0604020202020204" pitchFamily="34" charset="0"/>
                <a:hlinkClick r:id="rId2"/>
              </a:rPr>
              <a:t>https://tarihvearkeoloji.blogspot.com/2014/04/turkler-ve-denizcilik-13.html</a:t>
            </a:r>
            <a:endParaRPr kumimoji="0" lang="tr-TR" altLang="tr-TR"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800" b="0" i="0" u="none" strike="noStrike" cap="none" normalizeH="0" baseline="0" dirty="0" smtClean="0">
                <a:ln>
                  <a:noFill/>
                </a:ln>
                <a:solidFill>
                  <a:schemeClr val="tx1"/>
                </a:solidFill>
                <a:effectLst/>
                <a:latin typeface="Arial" panose="020B0604020202020204" pitchFamily="34" charset="0"/>
              </a:rPr>
              <a:t/>
            </a:r>
            <a:br>
              <a:rPr kumimoji="0" lang="tr-TR" altLang="tr-TR" sz="1800" b="0" i="0" u="none" strike="noStrike" cap="none" normalizeH="0" baseline="0" dirty="0" smtClean="0">
                <a:ln>
                  <a:noFill/>
                </a:ln>
                <a:solidFill>
                  <a:schemeClr val="tx1"/>
                </a:solidFill>
                <a:effectLst/>
                <a:latin typeface="Arial" panose="020B0604020202020204" pitchFamily="34" charset="0"/>
              </a:rPr>
            </a:br>
            <a:r>
              <a:rPr kumimoji="0" lang="tr-TR" altLang="tr-TR" sz="1800" b="0" i="0" u="none" strike="noStrike" cap="none" normalizeH="0" baseline="0" dirty="0" smtClean="0">
                <a:ln>
                  <a:noFill/>
                </a:ln>
                <a:solidFill>
                  <a:schemeClr val="tx1"/>
                </a:solidFill>
                <a:effectLst/>
                <a:latin typeface="Arial" panose="020B0604020202020204" pitchFamily="34" charset="0"/>
              </a:rPr>
              <a:t>Türkler ve Denizcilik 2/3, 3/3 </a:t>
            </a:r>
            <a:r>
              <a:rPr kumimoji="0" lang="tr-TR" altLang="tr-TR" sz="1800" b="0" i="0" u="none" strike="noStrike" cap="none" normalizeH="0" baseline="0" dirty="0" smtClean="0">
                <a:ln>
                  <a:noFill/>
                </a:ln>
                <a:solidFill>
                  <a:srgbClr val="1155CC"/>
                </a:solidFill>
                <a:effectLst/>
                <a:latin typeface="Arial" panose="020B0604020202020204" pitchFamily="34" charset="0"/>
                <a:hlinkClick r:id="rId3"/>
              </a:rPr>
              <a:t>https://tarihvearkeoloji.blogspot.com/search?q=deniz</a:t>
            </a:r>
            <a:endParaRPr kumimoji="0" lang="tr-TR" altLang="tr-TR" sz="1800" b="0" i="0" u="none" strike="noStrike" cap="none" normalizeH="0" baseline="0" dirty="0" smtClean="0">
              <a:ln>
                <a:noFill/>
              </a:ln>
              <a:solidFill>
                <a:srgbClr val="1155CC"/>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800" b="0" i="0" u="none" strike="noStrike" cap="none" normalizeH="0" baseline="0" dirty="0" smtClean="0">
                <a:ln>
                  <a:noFill/>
                </a:ln>
                <a:solidFill>
                  <a:schemeClr val="tx1"/>
                </a:solidFill>
                <a:effectLst/>
                <a:latin typeface="Arial" panose="020B0604020202020204" pitchFamily="34" charset="0"/>
              </a:rPr>
              <a:t/>
            </a:r>
            <a:br>
              <a:rPr kumimoji="0" lang="tr-TR" altLang="tr-TR" sz="1800" b="0" i="0" u="none" strike="noStrike" cap="none" normalizeH="0" baseline="0" dirty="0" smtClean="0">
                <a:ln>
                  <a:noFill/>
                </a:ln>
                <a:solidFill>
                  <a:schemeClr val="tx1"/>
                </a:solidFill>
                <a:effectLst/>
                <a:latin typeface="Arial" panose="020B0604020202020204" pitchFamily="34" charset="0"/>
              </a:rPr>
            </a:br>
            <a:r>
              <a:rPr kumimoji="0" lang="tr-TR" altLang="tr-TR" sz="1800" b="0" i="0" u="none" strike="noStrike" cap="none" normalizeH="0" baseline="0" dirty="0" smtClean="0">
                <a:ln>
                  <a:noFill/>
                </a:ln>
                <a:solidFill>
                  <a:schemeClr val="tx1"/>
                </a:solidFill>
                <a:effectLst/>
                <a:latin typeface="Arial" panose="020B0604020202020204" pitchFamily="34" charset="0"/>
              </a:rPr>
              <a:t>Göktürklerde Denizcilik </a:t>
            </a:r>
            <a:br>
              <a:rPr kumimoji="0" lang="tr-TR" altLang="tr-TR" sz="1800" b="0" i="0" u="none" strike="noStrike" cap="none" normalizeH="0" baseline="0" dirty="0" smtClean="0">
                <a:ln>
                  <a:noFill/>
                </a:ln>
                <a:solidFill>
                  <a:schemeClr val="tx1"/>
                </a:solidFill>
                <a:effectLst/>
                <a:latin typeface="Arial" panose="020B0604020202020204" pitchFamily="34" charset="0"/>
              </a:rPr>
            </a:br>
            <a:r>
              <a:rPr kumimoji="0" lang="tr-TR" altLang="tr-TR" sz="1800" b="0" i="0" u="none" strike="noStrike" cap="none" normalizeH="0" baseline="0" dirty="0" smtClean="0">
                <a:ln>
                  <a:noFill/>
                </a:ln>
                <a:solidFill>
                  <a:srgbClr val="1155CC"/>
                </a:solidFill>
                <a:effectLst/>
                <a:latin typeface="Arial" panose="020B0604020202020204" pitchFamily="34" charset="0"/>
                <a:hlinkClick r:id="rId4"/>
              </a:rPr>
              <a:t>https://www.google.com/search?q=g%C3%B6kt%C3%BCrklerde+denizcilik&amp;oq=</a:t>
            </a: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800" b="0" i="0" u="none" strike="noStrike" cap="none" normalizeH="0" baseline="0" dirty="0" smtClean="0">
                <a:ln>
                  <a:noFill/>
                </a:ln>
                <a:solidFill>
                  <a:srgbClr val="1155CC"/>
                </a:solidFill>
                <a:effectLst/>
                <a:latin typeface="Arial" panose="020B0604020202020204" pitchFamily="34" charset="0"/>
                <a:hlinkClick r:id="rId4"/>
              </a:rPr>
              <a:t>g%C3%B6kt%C3%BCrklerde+denizcilik&amp;gs_lcrp=</a:t>
            </a:r>
            <a:r>
              <a:rPr kumimoji="0" lang="tr-TR" altLang="tr-TR" sz="1800" b="0" i="0" u="none" strike="noStrike" cap="none" normalizeH="0" baseline="0" dirty="0" err="1" smtClean="0">
                <a:ln>
                  <a:noFill/>
                </a:ln>
                <a:solidFill>
                  <a:srgbClr val="1155CC"/>
                </a:solidFill>
                <a:effectLst/>
                <a:latin typeface="Arial" panose="020B0604020202020204" pitchFamily="34" charset="0"/>
                <a:hlinkClick r:id="rId4"/>
              </a:rPr>
              <a:t>EgZjaHJvbWUyBgg</a:t>
            </a:r>
            <a:endParaRPr kumimoji="0" lang="tr-TR" altLang="tr-TR" sz="1800" b="0" i="0" u="none" strike="noStrike" cap="none" normalizeH="0" baseline="0" dirty="0" smtClean="0">
              <a:ln>
                <a:noFill/>
              </a:ln>
              <a:solidFill>
                <a:srgbClr val="1155CC"/>
              </a:solidFill>
              <a:effectLst/>
              <a:latin typeface="Arial" panose="020B0604020202020204" pitchFamily="34" charset="0"/>
              <a:hlinkClick r:id="rId4"/>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800" b="0" i="0" u="none" strike="noStrike" cap="none" normalizeH="0" baseline="0" dirty="0" smtClean="0">
                <a:ln>
                  <a:noFill/>
                </a:ln>
                <a:solidFill>
                  <a:srgbClr val="1155CC"/>
                </a:solidFill>
                <a:effectLst/>
                <a:latin typeface="Arial" panose="020B0604020202020204" pitchFamily="34" charset="0"/>
                <a:hlinkClick r:id="rId4"/>
              </a:rPr>
              <a:t>AEEUYOTIHCAEQIRigATIHCAIQIRigAdIBCDczODFqMGo3qAIIsAIB&amp;sourceid=</a:t>
            </a: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800" b="0" i="0" u="none" strike="noStrike" cap="none" normalizeH="0" baseline="0" dirty="0" err="1" smtClean="0">
                <a:ln>
                  <a:noFill/>
                </a:ln>
                <a:solidFill>
                  <a:srgbClr val="1155CC"/>
                </a:solidFill>
                <a:effectLst/>
                <a:latin typeface="Arial" panose="020B0604020202020204" pitchFamily="34" charset="0"/>
                <a:hlinkClick r:id="rId4"/>
              </a:rPr>
              <a:t>chrome&amp;ie</a:t>
            </a:r>
            <a:r>
              <a:rPr kumimoji="0" lang="tr-TR" altLang="tr-TR" sz="1800" b="0" i="0" u="none" strike="noStrike" cap="none" normalizeH="0" baseline="0" dirty="0" smtClean="0">
                <a:ln>
                  <a:noFill/>
                </a:ln>
                <a:solidFill>
                  <a:srgbClr val="1155CC"/>
                </a:solidFill>
                <a:effectLst/>
                <a:latin typeface="Arial" panose="020B0604020202020204" pitchFamily="34" charset="0"/>
                <a:hlinkClick r:id="rId4"/>
              </a:rPr>
              <a:t>=UTF-8</a:t>
            </a:r>
            <a:endParaRPr kumimoji="0" lang="tr-TR" altLang="tr-TR"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800" b="0" i="0" u="none" strike="noStrike" cap="none" normalizeH="0" baseline="0" dirty="0" smtClean="0">
                <a:ln>
                  <a:noFill/>
                </a:ln>
                <a:solidFill>
                  <a:schemeClr val="tx1"/>
                </a:solidFill>
                <a:effectLst/>
                <a:latin typeface="Arial" panose="020B0604020202020204" pitchFamily="34" charset="0"/>
              </a:rPr>
              <a:t/>
            </a:r>
            <a:br>
              <a:rPr kumimoji="0" lang="tr-TR" altLang="tr-TR" sz="1800" b="0" i="0" u="none" strike="noStrike" cap="none" normalizeH="0" baseline="0" dirty="0" smtClean="0">
                <a:ln>
                  <a:noFill/>
                </a:ln>
                <a:solidFill>
                  <a:schemeClr val="tx1"/>
                </a:solidFill>
                <a:effectLst/>
                <a:latin typeface="Arial" panose="020B0604020202020204" pitchFamily="34" charset="0"/>
              </a:rPr>
            </a:br>
            <a:endParaRPr kumimoji="0" lang="tr-TR" altLang="tr-TR"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800" b="0" i="0" u="none" strike="noStrike" cap="none" normalizeH="0" baseline="0" dirty="0" smtClean="0">
                <a:ln>
                  <a:noFill/>
                </a:ln>
                <a:solidFill>
                  <a:schemeClr val="tx1"/>
                </a:solidFill>
                <a:effectLst/>
                <a:latin typeface="Arial" panose="020B0604020202020204" pitchFamily="34" charset="0"/>
              </a:rPr>
              <a:t>ESKİ TÜRKLERDE SU VE SU ULAŞIMI Hatice PALAZ ERDEMİR*   </a:t>
            </a:r>
            <a:br>
              <a:rPr kumimoji="0" lang="tr-TR" altLang="tr-TR" sz="1800" b="0" i="0" u="none" strike="noStrike" cap="none" normalizeH="0" baseline="0" dirty="0" smtClean="0">
                <a:ln>
                  <a:noFill/>
                </a:ln>
                <a:solidFill>
                  <a:schemeClr val="tx1"/>
                </a:solidFill>
                <a:effectLst/>
                <a:latin typeface="Arial" panose="020B0604020202020204" pitchFamily="34" charset="0"/>
              </a:rPr>
            </a:br>
            <a:r>
              <a:rPr kumimoji="0" lang="tr-TR" altLang="tr-TR" sz="1800" b="0" i="0" u="none" strike="noStrike" cap="none" normalizeH="0" baseline="0" dirty="0" smtClean="0">
                <a:ln>
                  <a:noFill/>
                </a:ln>
                <a:solidFill>
                  <a:srgbClr val="1155CC"/>
                </a:solidFill>
                <a:effectLst/>
                <a:latin typeface="Arial" panose="020B0604020202020204" pitchFamily="34" charset="0"/>
                <a:hlinkClick r:id="rId5"/>
              </a:rPr>
              <a:t>https://turkishstudies.net/DergiTamDetay.aspx?ID=2271</a:t>
            </a:r>
            <a:endParaRPr kumimoji="0" lang="tr-TR" altLang="tr-TR"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800" b="0" i="0" u="none" strike="noStrike" cap="none" normalizeH="0" baseline="0" dirty="0" smtClean="0">
                <a:ln>
                  <a:noFill/>
                </a:ln>
                <a:solidFill>
                  <a:srgbClr val="1155CC"/>
                </a:solidFill>
                <a:effectLst/>
                <a:latin typeface="Arial" panose="020B0604020202020204" pitchFamily="34" charset="0"/>
                <a:hlinkClick r:id="rId6"/>
              </a:rPr>
              <a:t>https://bayar.academia.edu/HaticePALAZERDEM%C4%B0R</a:t>
            </a:r>
            <a:r>
              <a:rPr kumimoji="0" lang="tr-TR" altLang="tr-TR" sz="1800" b="0" i="0" u="none" strike="noStrike" cap="none" normalizeH="0" baseline="0" dirty="0" smtClean="0">
                <a:ln>
                  <a:noFill/>
                </a:ln>
                <a:solidFill>
                  <a:schemeClr val="tx1"/>
                </a:solidFill>
                <a:effectLst/>
                <a:latin typeface="Arial" panose="020B0604020202020204" pitchFamily="34" charset="0"/>
              </a:rPr>
              <a:t/>
            </a:r>
            <a:br>
              <a:rPr kumimoji="0" lang="tr-TR" altLang="tr-TR" sz="1800" b="0" i="0" u="none" strike="noStrike" cap="none" normalizeH="0" baseline="0" dirty="0" smtClean="0">
                <a:ln>
                  <a:noFill/>
                </a:ln>
                <a:solidFill>
                  <a:schemeClr val="tx1"/>
                </a:solidFill>
                <a:effectLst/>
                <a:latin typeface="Arial" panose="020B0604020202020204" pitchFamily="34" charset="0"/>
              </a:rPr>
            </a:br>
            <a:r>
              <a:rPr kumimoji="0" lang="tr-TR" altLang="tr-TR" sz="1800" b="0" i="0" u="none" strike="noStrike" cap="none" normalizeH="0" baseline="0" dirty="0" smtClean="0">
                <a:ln>
                  <a:noFill/>
                </a:ln>
                <a:solidFill>
                  <a:srgbClr val="1155CC"/>
                </a:solidFill>
                <a:effectLst/>
                <a:latin typeface="Arial" panose="020B0604020202020204" pitchFamily="34" charset="0"/>
                <a:hlinkClick r:id="rId7"/>
              </a:rPr>
              <a:t>https://tarihvearkeoloji.blogspot.com/2016/03/sea-people-etruscans-egypt-scythians.html</a:t>
            </a:r>
            <a:endParaRPr kumimoji="0" lang="tr-TR" altLang="tr-TR"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800" b="0" i="0" u="none" strike="noStrike" cap="none" normalizeH="0" baseline="0" dirty="0" smtClean="0">
                <a:ln>
                  <a:noFill/>
                </a:ln>
                <a:solidFill>
                  <a:srgbClr val="1155CC"/>
                </a:solidFill>
                <a:effectLst/>
                <a:latin typeface="Arial" panose="020B0604020202020204" pitchFamily="34" charset="0"/>
                <a:hlinkClick r:id="rId8"/>
              </a:rPr>
              <a:t>https://tarihvearkeoloji.blogspot.com/2015/06/bu-vatan-hep-bizimdianlayana.html</a:t>
            </a:r>
            <a:endParaRPr kumimoji="0" lang="tr-TR" altLang="tr-TR"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800" b="0" i="0" u="none" strike="noStrike" cap="none" normalizeH="0" baseline="0" dirty="0" smtClean="0">
                <a:ln>
                  <a:noFill/>
                </a:ln>
                <a:solidFill>
                  <a:schemeClr val="tx1"/>
                </a:solidFill>
                <a:effectLst/>
                <a:latin typeface="Arial" panose="020B0604020202020204" pitchFamily="34" charset="0"/>
              </a:rPr>
              <a:t/>
            </a:r>
            <a:br>
              <a:rPr kumimoji="0" lang="tr-TR" altLang="tr-TR" sz="1800" b="0" i="0" u="none" strike="noStrike" cap="none" normalizeH="0" baseline="0" dirty="0" smtClean="0">
                <a:ln>
                  <a:noFill/>
                </a:ln>
                <a:solidFill>
                  <a:schemeClr val="tx1"/>
                </a:solidFill>
                <a:effectLst/>
                <a:latin typeface="Arial" panose="020B0604020202020204" pitchFamily="34" charset="0"/>
              </a:rPr>
            </a:br>
            <a:endParaRPr kumimoji="0" lang="tr-TR" altLang="tr-TR"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800" b="0" i="0" u="none" strike="noStrike" cap="none" normalizeH="0" baseline="0" dirty="0" smtClean="0">
                <a:ln>
                  <a:noFill/>
                </a:ln>
                <a:solidFill>
                  <a:schemeClr val="tx1"/>
                </a:solidFill>
                <a:effectLst/>
                <a:latin typeface="Arial" panose="020B0604020202020204" pitchFamily="34" charset="0"/>
              </a:rPr>
              <a:t/>
            </a:r>
            <a:br>
              <a:rPr kumimoji="0" lang="tr-TR" altLang="tr-TR" sz="1800" b="0" i="0" u="none" strike="noStrike" cap="none" normalizeH="0" baseline="0" dirty="0" smtClean="0">
                <a:ln>
                  <a:noFill/>
                </a:ln>
                <a:solidFill>
                  <a:schemeClr val="tx1"/>
                </a:solidFill>
                <a:effectLst/>
                <a:latin typeface="Arial" panose="020B0604020202020204" pitchFamily="34" charset="0"/>
              </a:rPr>
            </a:br>
            <a:endParaRPr kumimoji="0" lang="tr-TR" altLang="tr-TR"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41111807"/>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90066"/>
          </a:xfrm>
        </p:spPr>
        <p:txBody>
          <a:bodyPr>
            <a:normAutofit fontScale="90000"/>
          </a:bodyPr>
          <a:lstStyle/>
          <a:p>
            <a:r>
              <a:rPr lang="tr-TR" dirty="0" smtClean="0"/>
              <a:t/>
            </a:r>
            <a:br>
              <a:rPr lang="tr-TR" dirty="0" smtClean="0"/>
            </a:br>
            <a:r>
              <a:rPr lang="tr-TR" dirty="0" smtClean="0"/>
              <a:t>Denizcilik </a:t>
            </a:r>
            <a:r>
              <a:rPr lang="tr-TR" dirty="0"/>
              <a:t>Tarihi Tezleri</a:t>
            </a:r>
            <a:br>
              <a:rPr lang="tr-TR" dirty="0"/>
            </a:br>
            <a:endParaRPr lang="tr-TR" dirty="0"/>
          </a:p>
        </p:txBody>
      </p:sp>
      <p:sp>
        <p:nvSpPr>
          <p:cNvPr id="3" name="İçerik Yer Tutucusu 2"/>
          <p:cNvSpPr>
            <a:spLocks noGrp="1"/>
          </p:cNvSpPr>
          <p:nvPr>
            <p:ph idx="1"/>
          </p:nvPr>
        </p:nvSpPr>
        <p:spPr>
          <a:xfrm>
            <a:off x="457200" y="908720"/>
            <a:ext cx="8229600" cy="5760640"/>
          </a:xfrm>
        </p:spPr>
        <p:txBody>
          <a:bodyPr>
            <a:normAutofit fontScale="47500" lnSpcReduction="20000"/>
          </a:bodyPr>
          <a:lstStyle/>
          <a:p>
            <a:pPr marL="0" indent="0">
              <a:buNone/>
            </a:pPr>
            <a:endParaRPr lang="tr-TR" dirty="0"/>
          </a:p>
          <a:p>
            <a:pPr marL="0" indent="0">
              <a:buNone/>
            </a:pPr>
            <a:r>
              <a:rPr lang="tr-TR" dirty="0"/>
              <a:t>688386 KORAY ALPER 2021 Anadolu kıyı şeridi Neolitik dönem yerleşimleri denizcilik faaliyetleri ve deneysel arkeolojide ilkel bir deniz aracı üretimi ve seyahat çalışması Doktora Arkeoloji = </a:t>
            </a:r>
            <a:r>
              <a:rPr lang="tr-TR" dirty="0" err="1"/>
              <a:t>Archeology</a:t>
            </a:r>
            <a:endParaRPr lang="tr-TR" dirty="0"/>
          </a:p>
          <a:p>
            <a:pPr marL="0" indent="0">
              <a:buNone/>
            </a:pPr>
            <a:endParaRPr lang="tr-TR" dirty="0"/>
          </a:p>
          <a:p>
            <a:pPr marL="0" indent="0">
              <a:buNone/>
            </a:pPr>
            <a:r>
              <a:rPr lang="tr-TR" dirty="0"/>
              <a:t>853043 ÖZGÜN ÖZ 2024 Demir Çağda Batı Anadolu'da denizcilik ve ticaret Cilt I Doktora Arkeoloji = </a:t>
            </a:r>
            <a:r>
              <a:rPr lang="tr-TR" dirty="0" err="1"/>
              <a:t>Archeology</a:t>
            </a:r>
            <a:endParaRPr lang="tr-TR" dirty="0"/>
          </a:p>
          <a:p>
            <a:pPr marL="0" indent="0">
              <a:buNone/>
            </a:pPr>
            <a:endParaRPr lang="tr-TR" dirty="0"/>
          </a:p>
          <a:p>
            <a:pPr marL="0" indent="0">
              <a:buNone/>
            </a:pPr>
            <a:r>
              <a:rPr lang="tr-TR" dirty="0"/>
              <a:t>158534 NİHAL ŞAHİN UTKU 2005 Kızıldeniz'de denizcilik, ticaret ve yerleşim (VII.-XI. yüzyıllar) Doktora Tarih = </a:t>
            </a:r>
            <a:r>
              <a:rPr lang="tr-TR" dirty="0" err="1"/>
              <a:t>History</a:t>
            </a:r>
            <a:endParaRPr lang="tr-TR" dirty="0"/>
          </a:p>
          <a:p>
            <a:pPr marL="0" indent="0">
              <a:buNone/>
            </a:pPr>
            <a:endParaRPr lang="tr-TR" dirty="0"/>
          </a:p>
          <a:p>
            <a:pPr marL="0" indent="0">
              <a:buNone/>
            </a:pPr>
            <a:r>
              <a:rPr lang="tr-TR" dirty="0"/>
              <a:t>ZEYNEP SENCAN ALTINOLUK 2005 Sikkelerin ışığında Küçük Asya'da ırmak tanrıları Doktora Arkeoloji = </a:t>
            </a:r>
            <a:r>
              <a:rPr lang="tr-TR" dirty="0" err="1"/>
              <a:t>Archeology</a:t>
            </a:r>
            <a:endParaRPr lang="tr-TR" dirty="0"/>
          </a:p>
          <a:p>
            <a:pPr marL="0" indent="0">
              <a:buNone/>
            </a:pPr>
            <a:endParaRPr lang="tr-TR" dirty="0"/>
          </a:p>
          <a:p>
            <a:pPr marL="0" indent="0">
              <a:buNone/>
            </a:pPr>
            <a:r>
              <a:rPr lang="tr-TR" dirty="0"/>
              <a:t>206765 GÜZİDE SEZGİN 2007 İnönü dönemi (1938-1950) Türk denizciliği </a:t>
            </a:r>
            <a:r>
              <a:rPr lang="tr-TR" dirty="0" err="1"/>
              <a:t>Turkish</a:t>
            </a:r>
            <a:r>
              <a:rPr lang="tr-TR" dirty="0"/>
              <a:t> </a:t>
            </a:r>
            <a:r>
              <a:rPr lang="tr-TR" dirty="0" err="1"/>
              <a:t>marine</a:t>
            </a:r>
            <a:r>
              <a:rPr lang="tr-TR" dirty="0"/>
              <a:t> of </a:t>
            </a:r>
            <a:r>
              <a:rPr lang="tr-TR" dirty="0" err="1"/>
              <a:t>İnonu</a:t>
            </a:r>
            <a:r>
              <a:rPr lang="tr-TR" dirty="0"/>
              <a:t> </a:t>
            </a:r>
            <a:r>
              <a:rPr lang="tr-TR" dirty="0" err="1"/>
              <a:t>administration</a:t>
            </a:r>
            <a:r>
              <a:rPr lang="tr-TR" dirty="0"/>
              <a:t> (1938-1950) Yüksek Lisans Denizcilik = Marine ; Tarih = </a:t>
            </a:r>
            <a:r>
              <a:rPr lang="tr-TR" dirty="0" err="1"/>
              <a:t>History</a:t>
            </a:r>
            <a:r>
              <a:rPr lang="tr-TR" dirty="0"/>
              <a:t> ; Türk İnkılap Tarihi = </a:t>
            </a:r>
            <a:r>
              <a:rPr lang="tr-TR" dirty="0" err="1"/>
              <a:t>History</a:t>
            </a:r>
            <a:r>
              <a:rPr lang="tr-TR" dirty="0"/>
              <a:t> of </a:t>
            </a:r>
            <a:r>
              <a:rPr lang="tr-TR" dirty="0" err="1"/>
              <a:t>Turkish</a:t>
            </a:r>
            <a:r>
              <a:rPr lang="tr-TR" dirty="0"/>
              <a:t> </a:t>
            </a:r>
            <a:r>
              <a:rPr lang="tr-TR" dirty="0" err="1"/>
              <a:t>Revolution</a:t>
            </a:r>
            <a:endParaRPr lang="tr-TR" dirty="0"/>
          </a:p>
          <a:p>
            <a:pPr marL="0" indent="0">
              <a:buNone/>
            </a:pPr>
            <a:endParaRPr lang="tr-TR" dirty="0"/>
          </a:p>
          <a:p>
            <a:pPr marL="0" indent="0">
              <a:buNone/>
            </a:pPr>
            <a:r>
              <a:rPr lang="tr-TR" dirty="0" smtClean="0"/>
              <a:t>96036 </a:t>
            </a:r>
            <a:r>
              <a:rPr lang="tr-TR" dirty="0"/>
              <a:t>MERT PELİNDAĞ 2000 Ortaçağ Türk denizciliği ve Ege-Akdeniz adalarının fethi Yüksek Lisans Tarih = </a:t>
            </a:r>
            <a:r>
              <a:rPr lang="tr-TR" dirty="0" err="1"/>
              <a:t>History</a:t>
            </a:r>
            <a:endParaRPr lang="tr-TR" dirty="0"/>
          </a:p>
          <a:p>
            <a:pPr marL="0" indent="0">
              <a:buNone/>
            </a:pPr>
            <a:endParaRPr lang="tr-TR" dirty="0"/>
          </a:p>
          <a:p>
            <a:pPr marL="0" indent="0">
              <a:buNone/>
            </a:pPr>
            <a:r>
              <a:rPr lang="tr-TR" dirty="0"/>
              <a:t>30495 İSMET AKÇOCUK 1994 2. Abdülhamid Han dönemi Türk denizciliği Yüksek Lisans Tarih = </a:t>
            </a:r>
            <a:r>
              <a:rPr lang="tr-TR" dirty="0" err="1"/>
              <a:t>History</a:t>
            </a:r>
            <a:endParaRPr lang="tr-TR" dirty="0"/>
          </a:p>
          <a:p>
            <a:pPr marL="0" indent="0">
              <a:buNone/>
            </a:pPr>
            <a:endParaRPr lang="tr-TR" dirty="0"/>
          </a:p>
          <a:p>
            <a:pPr marL="0" indent="0">
              <a:buNone/>
            </a:pPr>
            <a:r>
              <a:rPr lang="tr-TR" dirty="0"/>
              <a:t>525 MUSTAFA OFLAZ 1985 Anadolu Selçukluları ve beylikler dönemi Türk denizciliği</a:t>
            </a:r>
          </a:p>
        </p:txBody>
      </p:sp>
    </p:spTree>
    <p:extLst>
      <p:ext uri="{BB962C8B-B14F-4D97-AF65-F5344CB8AC3E}">
        <p14:creationId xmlns:p14="http://schemas.microsoft.com/office/powerpoint/2010/main" val="1393199193"/>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a:xfrm>
            <a:off x="457200" y="1268760"/>
            <a:ext cx="8686800" cy="6048672"/>
          </a:xfrm>
        </p:spPr>
        <p:txBody>
          <a:bodyPr>
            <a:normAutofit fontScale="47500" lnSpcReduction="20000"/>
          </a:bodyPr>
          <a:lstStyle/>
          <a:p>
            <a:pPr marL="0" indent="0">
              <a:buNone/>
            </a:pPr>
            <a:r>
              <a:rPr lang="tr-TR" dirty="0"/>
              <a:t>Balık = Şehir</a:t>
            </a:r>
          </a:p>
          <a:p>
            <a:pPr marL="0" indent="0">
              <a:buNone/>
            </a:pPr>
            <a:endParaRPr lang="tr-TR" dirty="0"/>
          </a:p>
          <a:p>
            <a:pPr marL="0" indent="0">
              <a:buNone/>
            </a:pPr>
            <a:r>
              <a:rPr lang="tr-TR" dirty="0" smtClean="0"/>
              <a:t>Günay </a:t>
            </a:r>
            <a:r>
              <a:rPr lang="tr-TR" dirty="0"/>
              <a:t>karaağaç</a:t>
            </a:r>
          </a:p>
          <a:p>
            <a:pPr marL="0" indent="0">
              <a:buNone/>
            </a:pPr>
            <a:r>
              <a:rPr lang="tr-TR" dirty="0">
                <a:hlinkClick r:id="rId2"/>
              </a:rPr>
              <a:t>https://www.ardahan.edu.tr/dosyalar/icerik/bildiri/Prof.%20Dr.%</a:t>
            </a:r>
            <a:r>
              <a:rPr lang="tr-TR" dirty="0" smtClean="0">
                <a:hlinkClick r:id="rId2"/>
              </a:rPr>
              <a:t>20Günay%20Karaağaç%20Anısına%20Etimoloji%20Çalıştayı%20Bildiriler.pdf</a:t>
            </a:r>
            <a:endParaRPr lang="tr-TR" dirty="0" smtClean="0"/>
          </a:p>
          <a:p>
            <a:pPr marL="0" indent="0">
              <a:buNone/>
            </a:pPr>
            <a:r>
              <a:rPr lang="tr-TR" dirty="0" err="1" smtClean="0"/>
              <a:t>pdf</a:t>
            </a:r>
            <a:r>
              <a:rPr lang="tr-TR" dirty="0" smtClean="0"/>
              <a:t> </a:t>
            </a:r>
            <a:r>
              <a:rPr lang="tr-TR" dirty="0"/>
              <a:t>içinde deniz ara</a:t>
            </a:r>
          </a:p>
          <a:p>
            <a:pPr marL="0" indent="0">
              <a:buNone/>
            </a:pPr>
            <a:endParaRPr lang="tr-TR" dirty="0"/>
          </a:p>
          <a:p>
            <a:pPr marL="0" indent="0">
              <a:buNone/>
            </a:pPr>
            <a:r>
              <a:rPr lang="tr-TR" dirty="0" err="1" smtClean="0"/>
              <a:t>Verintiler</a:t>
            </a:r>
            <a:r>
              <a:rPr lang="tr-TR" dirty="0" smtClean="0"/>
              <a:t> </a:t>
            </a:r>
            <a:r>
              <a:rPr lang="tr-TR" dirty="0"/>
              <a:t>sözlüğü gemi kayık deniz </a:t>
            </a:r>
            <a:r>
              <a:rPr lang="tr-TR" dirty="0" err="1"/>
              <a:t>talay</a:t>
            </a:r>
            <a:r>
              <a:rPr lang="tr-TR" dirty="0"/>
              <a:t> okyanus sal tersane </a:t>
            </a:r>
            <a:r>
              <a:rPr lang="tr-TR" dirty="0" err="1"/>
              <a:t>arsenal</a:t>
            </a:r>
            <a:endParaRPr lang="tr-TR" dirty="0"/>
          </a:p>
          <a:p>
            <a:pPr marL="0" indent="0">
              <a:buNone/>
            </a:pPr>
            <a:r>
              <a:rPr lang="tr-TR" dirty="0">
                <a:hlinkClick r:id="rId3"/>
              </a:rPr>
              <a:t>https://www.tdk.gov.tr/wp-content/uploads/2021/10/Osman-Fikri-Sertkaya-_-ÇEŞİTLİ-KELİME-ETİMOLOJİLERİ-ÜZERİNE-_-</a:t>
            </a:r>
            <a:r>
              <a:rPr lang="tr-TR" dirty="0" smtClean="0">
                <a:hlinkClick r:id="rId3"/>
              </a:rPr>
              <a:t>4-1.pdf</a:t>
            </a:r>
            <a:endParaRPr lang="tr-TR" dirty="0" smtClean="0"/>
          </a:p>
          <a:p>
            <a:pPr marL="0" indent="0">
              <a:buNone/>
            </a:pPr>
            <a:r>
              <a:rPr lang="tr-TR" dirty="0" err="1" smtClean="0"/>
              <a:t>pdf</a:t>
            </a:r>
            <a:r>
              <a:rPr lang="tr-TR" dirty="0" smtClean="0"/>
              <a:t> </a:t>
            </a:r>
            <a:r>
              <a:rPr lang="tr-TR" dirty="0"/>
              <a:t>metinde deniz ara</a:t>
            </a:r>
          </a:p>
          <a:p>
            <a:pPr marL="0" indent="0">
              <a:buNone/>
            </a:pPr>
            <a:endParaRPr lang="tr-TR" dirty="0"/>
          </a:p>
          <a:p>
            <a:pPr marL="0" indent="0">
              <a:buNone/>
            </a:pPr>
            <a:r>
              <a:rPr lang="tr-TR" dirty="0" smtClean="0"/>
              <a:t>Birikmiş </a:t>
            </a:r>
            <a:r>
              <a:rPr lang="tr-TR" dirty="0"/>
              <a:t>Su</a:t>
            </a:r>
          </a:p>
          <a:p>
            <a:pPr marL="0" indent="0">
              <a:buNone/>
            </a:pPr>
            <a:r>
              <a:rPr lang="tr-TR" dirty="0">
                <a:hlinkClick r:id="rId4"/>
              </a:rPr>
              <a:t>https://</a:t>
            </a:r>
            <a:r>
              <a:rPr lang="tr-TR" dirty="0" smtClean="0">
                <a:hlinkClick r:id="rId4"/>
              </a:rPr>
              <a:t>azerbaycandili.az/Synopsis/Download/1125/KAZIMOV%20CAHİD%20İSMAYIL.pdf</a:t>
            </a:r>
            <a:endParaRPr lang="tr-TR" dirty="0" smtClean="0"/>
          </a:p>
          <a:p>
            <a:pPr marL="0" indent="0">
              <a:buNone/>
            </a:pPr>
            <a:endParaRPr lang="tr-TR" dirty="0"/>
          </a:p>
          <a:p>
            <a:pPr marL="0" indent="0">
              <a:buNone/>
            </a:pPr>
            <a:r>
              <a:rPr lang="tr-TR" dirty="0" smtClean="0"/>
              <a:t>Birikmiş </a:t>
            </a:r>
            <a:r>
              <a:rPr lang="tr-TR" dirty="0"/>
              <a:t>Bilgi</a:t>
            </a:r>
          </a:p>
          <a:p>
            <a:pPr marL="0" indent="0">
              <a:buNone/>
            </a:pPr>
            <a:r>
              <a:rPr lang="tr-TR" dirty="0"/>
              <a:t>Önemli abi birikmiş su </a:t>
            </a:r>
            <a:r>
              <a:rPr lang="tr-TR" dirty="0" err="1"/>
              <a:t>anlamina</a:t>
            </a:r>
            <a:r>
              <a:rPr lang="tr-TR" dirty="0"/>
              <a:t> da geliyormuş yani </a:t>
            </a:r>
            <a:r>
              <a:rPr lang="tr-TR" dirty="0" err="1"/>
              <a:t>birikmis</a:t>
            </a:r>
            <a:r>
              <a:rPr lang="tr-TR" dirty="0"/>
              <a:t> bilgi olabilir anlam</a:t>
            </a:r>
          </a:p>
          <a:p>
            <a:pPr marL="0" indent="0">
              <a:buNone/>
            </a:pPr>
            <a:r>
              <a:rPr lang="tr-TR" dirty="0" smtClean="0"/>
              <a:t> </a:t>
            </a:r>
            <a:r>
              <a:rPr lang="tr-TR" dirty="0"/>
              <a:t>	</a:t>
            </a:r>
          </a:p>
          <a:p>
            <a:pPr marL="0" indent="0">
              <a:buNone/>
            </a:pPr>
            <a:r>
              <a:rPr lang="tr-TR" dirty="0"/>
              <a:t>CAHİD KAZIMOV,AMEA, </a:t>
            </a:r>
            <a:r>
              <a:rPr lang="tr-TR" dirty="0" err="1"/>
              <a:t>Nəsimi</a:t>
            </a:r>
            <a:r>
              <a:rPr lang="tr-TR" dirty="0"/>
              <a:t> adına </a:t>
            </a:r>
            <a:r>
              <a:rPr lang="tr-TR" dirty="0" err="1"/>
              <a:t>Dilçilik</a:t>
            </a:r>
            <a:r>
              <a:rPr lang="tr-TR" dirty="0"/>
              <a:t> </a:t>
            </a:r>
            <a:r>
              <a:rPr lang="tr-TR" dirty="0" err="1"/>
              <a:t>İnstitutunun</a:t>
            </a:r>
            <a:r>
              <a:rPr lang="tr-TR" dirty="0"/>
              <a:t> </a:t>
            </a:r>
            <a:r>
              <a:rPr lang="tr-TR" dirty="0" err="1"/>
              <a:t>aspirantı</a:t>
            </a:r>
            <a:endParaRPr lang="tr-TR" dirty="0"/>
          </a:p>
          <a:p>
            <a:pPr marL="0" indent="0">
              <a:buNone/>
            </a:pPr>
            <a:r>
              <a:rPr lang="tr-TR" dirty="0"/>
              <a:t>MAHMUD KAŞĞARLININ LÜĞƏTİNDƏ HİDRONİMLƏR</a:t>
            </a:r>
          </a:p>
          <a:p>
            <a:pPr marL="0" indent="0">
              <a:buNone/>
            </a:pPr>
            <a:r>
              <a:rPr lang="tr-TR" dirty="0">
                <a:hlinkClick r:id="rId5"/>
              </a:rPr>
              <a:t>https://</a:t>
            </a:r>
            <a:r>
              <a:rPr lang="tr-TR" dirty="0" smtClean="0">
                <a:hlinkClick r:id="rId5"/>
              </a:rPr>
              <a:t>www.ismayiloglu.com/3_4.php</a:t>
            </a:r>
            <a:endParaRPr lang="tr-TR" dirty="0" smtClean="0"/>
          </a:p>
          <a:p>
            <a:pPr marL="0" indent="0">
              <a:buNone/>
            </a:pPr>
            <a:endParaRPr lang="tr-TR" dirty="0"/>
          </a:p>
          <a:p>
            <a:pPr marL="0" indent="0">
              <a:buNone/>
            </a:pPr>
            <a:r>
              <a:rPr lang="tr-TR" dirty="0" err="1"/>
              <a:t>Mahmud</a:t>
            </a:r>
            <a:r>
              <a:rPr lang="tr-TR" dirty="0"/>
              <a:t> </a:t>
            </a:r>
            <a:r>
              <a:rPr lang="tr-TR" dirty="0" err="1"/>
              <a:t>Kaşğarlıya</a:t>
            </a:r>
            <a:r>
              <a:rPr lang="tr-TR" dirty="0"/>
              <a:t> </a:t>
            </a:r>
            <a:r>
              <a:rPr lang="tr-TR" dirty="0" err="1"/>
              <a:t>görə</a:t>
            </a:r>
            <a:r>
              <a:rPr lang="tr-TR" dirty="0"/>
              <a:t> </a:t>
            </a:r>
            <a:r>
              <a:rPr lang="tr-TR" dirty="0" err="1"/>
              <a:t>tenqiz</a:t>
            </a:r>
            <a:r>
              <a:rPr lang="tr-TR" dirty="0"/>
              <a:t> sözü </a:t>
            </a:r>
            <a:r>
              <a:rPr lang="tr-TR" dirty="0" err="1"/>
              <a:t>də</a:t>
            </a:r>
            <a:r>
              <a:rPr lang="tr-TR" dirty="0"/>
              <a:t> </a:t>
            </a:r>
            <a:r>
              <a:rPr lang="tr-TR" dirty="0" err="1"/>
              <a:t>tering</a:t>
            </a:r>
            <a:r>
              <a:rPr lang="tr-TR" dirty="0"/>
              <a:t> (</a:t>
            </a:r>
            <a:r>
              <a:rPr lang="tr-TR" dirty="0" err="1"/>
              <a:t>yəni</a:t>
            </a:r>
            <a:r>
              <a:rPr lang="tr-TR" dirty="0"/>
              <a:t>, </a:t>
            </a:r>
            <a:r>
              <a:rPr lang="tr-TR" dirty="0" err="1"/>
              <a:t>dərin</a:t>
            </a:r>
            <a:r>
              <a:rPr lang="tr-TR" dirty="0"/>
              <a:t>) sözü </a:t>
            </a:r>
            <a:r>
              <a:rPr lang="tr-TR" dirty="0" err="1"/>
              <a:t>ilə</a:t>
            </a:r>
            <a:r>
              <a:rPr lang="tr-TR" dirty="0"/>
              <a:t> </a:t>
            </a:r>
            <a:r>
              <a:rPr lang="tr-TR" dirty="0" err="1"/>
              <a:t>əlaqədardır</a:t>
            </a:r>
            <a:r>
              <a:rPr lang="tr-TR" dirty="0"/>
              <a:t>, «</a:t>
            </a:r>
            <a:r>
              <a:rPr lang="tr-TR" dirty="0" err="1"/>
              <a:t>dərin</a:t>
            </a:r>
            <a:r>
              <a:rPr lang="tr-TR" dirty="0"/>
              <a:t>, geniş </a:t>
            </a:r>
            <a:r>
              <a:rPr lang="tr-TR" dirty="0" err="1"/>
              <a:t>dəniz</a:t>
            </a:r>
            <a:r>
              <a:rPr lang="tr-TR" dirty="0"/>
              <a:t>» anlamındadır (MK, 3, 370). </a:t>
            </a:r>
            <a:r>
              <a:rPr lang="tr-TR" dirty="0" err="1"/>
              <a:t>Tədqiqatçıların</a:t>
            </a:r>
            <a:r>
              <a:rPr lang="tr-TR" dirty="0"/>
              <a:t> </a:t>
            </a:r>
            <a:r>
              <a:rPr lang="tr-TR" dirty="0" err="1"/>
              <a:t>fikrincə</a:t>
            </a:r>
            <a:r>
              <a:rPr lang="tr-TR" dirty="0"/>
              <a:t>, </a:t>
            </a:r>
            <a:r>
              <a:rPr lang="tr-TR" dirty="0" err="1"/>
              <a:t>dəniz</a:t>
            </a:r>
            <a:r>
              <a:rPr lang="tr-TR" dirty="0"/>
              <a:t> sözü </a:t>
            </a:r>
            <a:r>
              <a:rPr lang="tr-TR" dirty="0" err="1"/>
              <a:t>qədim</a:t>
            </a:r>
            <a:r>
              <a:rPr lang="tr-TR" dirty="0"/>
              <a:t> </a:t>
            </a:r>
            <a:r>
              <a:rPr lang="tr-TR" dirty="0" err="1"/>
              <a:t>türk</a:t>
            </a:r>
            <a:r>
              <a:rPr lang="tr-TR" dirty="0"/>
              <a:t> </a:t>
            </a:r>
            <a:r>
              <a:rPr lang="tr-TR" dirty="0" err="1"/>
              <a:t>dillərində</a:t>
            </a:r>
            <a:r>
              <a:rPr lang="tr-TR" dirty="0"/>
              <a:t> «</a:t>
            </a:r>
            <a:r>
              <a:rPr lang="tr-TR" dirty="0" err="1"/>
              <a:t>toniri</a:t>
            </a:r>
            <a:r>
              <a:rPr lang="tr-TR" dirty="0"/>
              <a:t>» </a:t>
            </a:r>
            <a:r>
              <a:rPr lang="tr-TR" dirty="0" err="1"/>
              <a:t>şəklində</a:t>
            </a:r>
            <a:r>
              <a:rPr lang="tr-TR" dirty="0"/>
              <a:t> </a:t>
            </a:r>
            <a:r>
              <a:rPr lang="tr-TR" dirty="0" err="1"/>
              <a:t>işlənmişdir</a:t>
            </a:r>
            <a:r>
              <a:rPr lang="tr-TR" dirty="0"/>
              <a:t>. Sözün </a:t>
            </a:r>
            <a:r>
              <a:rPr lang="tr-TR" dirty="0" err="1"/>
              <a:t>tenger</a:t>
            </a:r>
            <a:r>
              <a:rPr lang="tr-TR" dirty="0"/>
              <a:t> </a:t>
            </a:r>
            <a:r>
              <a:rPr lang="tr-TR" dirty="0" err="1"/>
              <a:t>şəkli</a:t>
            </a:r>
            <a:r>
              <a:rPr lang="tr-TR" dirty="0"/>
              <a:t> </a:t>
            </a:r>
            <a:r>
              <a:rPr lang="tr-TR" dirty="0" err="1"/>
              <a:t>də</a:t>
            </a:r>
            <a:r>
              <a:rPr lang="tr-TR" dirty="0"/>
              <a:t> </a:t>
            </a:r>
            <a:r>
              <a:rPr lang="tr-TR" dirty="0" err="1"/>
              <a:t>işlənməkdədir</a:t>
            </a:r>
            <a:r>
              <a:rPr lang="tr-TR" dirty="0"/>
              <a:t> [9, s. 198; 12, s.8].</a:t>
            </a:r>
          </a:p>
        </p:txBody>
      </p:sp>
    </p:spTree>
    <p:extLst>
      <p:ext uri="{BB962C8B-B14F-4D97-AF65-F5344CB8AC3E}">
        <p14:creationId xmlns:p14="http://schemas.microsoft.com/office/powerpoint/2010/main" val="28090624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t>Deniz Han</a:t>
            </a:r>
            <a:r>
              <a:rPr lang="tr-TR" dirty="0" smtClean="0"/>
              <a:t>, Oğuz Kağan Destanı</a:t>
            </a:r>
            <a:endParaRPr lang="tr-TR" dirty="0"/>
          </a:p>
        </p:txBody>
      </p:sp>
      <p:sp>
        <p:nvSpPr>
          <p:cNvPr id="3" name="İçerik Yer Tutucusu 2"/>
          <p:cNvSpPr>
            <a:spLocks noGrp="1"/>
          </p:cNvSpPr>
          <p:nvPr>
            <p:ph idx="1"/>
          </p:nvPr>
        </p:nvSpPr>
        <p:spPr/>
        <p:txBody>
          <a:bodyPr>
            <a:normAutofit fontScale="92500" lnSpcReduction="10000"/>
          </a:bodyPr>
          <a:lstStyle/>
          <a:p>
            <a:pPr marL="0" indent="0">
              <a:buNone/>
            </a:pPr>
            <a:r>
              <a:rPr lang="tr-TR" dirty="0" smtClean="0"/>
              <a:t>Oğuz Kağan’ın ilk </a:t>
            </a:r>
            <a:r>
              <a:rPr lang="tr-TR" dirty="0"/>
              <a:t>eşinden olan oğullarından biridir. Türk Devleti’nin denizlerdeki egemenliğini ve enginliğini simgeler. Ongunu Çakır kuşudur. </a:t>
            </a:r>
            <a:endParaRPr lang="tr-TR" dirty="0" smtClean="0"/>
          </a:p>
          <a:p>
            <a:pPr marL="0" indent="0">
              <a:buNone/>
            </a:pPr>
            <a:endParaRPr lang="tr-TR" dirty="0"/>
          </a:p>
          <a:p>
            <a:pPr marL="0" indent="0">
              <a:buNone/>
            </a:pPr>
            <a:r>
              <a:rPr lang="tr-TR" dirty="0" smtClean="0"/>
              <a:t>Bu </a:t>
            </a:r>
            <a:r>
              <a:rPr lang="tr-TR" dirty="0"/>
              <a:t>kuş maviye çalan rengi nedeniyle denizi çağrıştırır. Ayrıca destandaki gökten inen kurt mavi bir ışığın içindedir ve bu aynı zamanda göğün rengidir. </a:t>
            </a:r>
            <a:endParaRPr lang="tr-TR" dirty="0" smtClean="0"/>
          </a:p>
          <a:p>
            <a:pPr marL="0" indent="0">
              <a:buNone/>
            </a:pPr>
            <a:endParaRPr lang="tr-TR" sz="1900" dirty="0"/>
          </a:p>
          <a:p>
            <a:pPr marL="0" indent="0">
              <a:buNone/>
            </a:pPr>
            <a:r>
              <a:rPr lang="tr-TR" sz="1900" dirty="0" smtClean="0"/>
              <a:t>Deniz </a:t>
            </a:r>
            <a:r>
              <a:rPr lang="tr-TR" sz="1900" dirty="0"/>
              <a:t>Han - </a:t>
            </a:r>
            <a:r>
              <a:rPr lang="tr-TR" sz="1900" dirty="0" err="1"/>
              <a:t>Vikipedi</a:t>
            </a:r>
            <a:endParaRPr lang="tr-TR" sz="1900" dirty="0"/>
          </a:p>
          <a:p>
            <a:pPr marL="0" indent="0">
              <a:buNone/>
            </a:pPr>
            <a:r>
              <a:rPr lang="tr-TR" sz="1900" dirty="0">
                <a:hlinkClick r:id="rId2"/>
              </a:rPr>
              <a:t>https://</a:t>
            </a:r>
            <a:r>
              <a:rPr lang="tr-TR" sz="1900" dirty="0" smtClean="0">
                <a:hlinkClick r:id="rId2"/>
              </a:rPr>
              <a:t>tr.wikipedia.org/wiki/Deniz_Han</a:t>
            </a:r>
            <a:endParaRPr lang="tr-TR" sz="1900" dirty="0" smtClean="0"/>
          </a:p>
          <a:p>
            <a:pPr marL="0" indent="0">
              <a:buNone/>
            </a:pPr>
            <a:endParaRPr lang="tr-TR" dirty="0"/>
          </a:p>
          <a:p>
            <a:pPr marL="0" indent="0">
              <a:buNone/>
            </a:pPr>
            <a:endParaRPr lang="tr-TR" dirty="0"/>
          </a:p>
          <a:p>
            <a:pPr marL="0" indent="0">
              <a:buNone/>
            </a:pPr>
            <a:endParaRPr lang="tr-TR" dirty="0"/>
          </a:p>
        </p:txBody>
      </p:sp>
    </p:spTree>
    <p:extLst>
      <p:ext uri="{BB962C8B-B14F-4D97-AF65-F5344CB8AC3E}">
        <p14:creationId xmlns:p14="http://schemas.microsoft.com/office/powerpoint/2010/main" val="13785338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pPr marL="0" indent="0" algn="ctr">
              <a:buNone/>
            </a:pPr>
            <a:r>
              <a:rPr lang="tr-TR" sz="6000" b="1" dirty="0" smtClean="0">
                <a:solidFill>
                  <a:srgbClr val="C00000"/>
                </a:solidFill>
              </a:rPr>
              <a:t>Okyanus Kıyısına İlk Sefer</a:t>
            </a:r>
            <a:endParaRPr lang="tr-TR" sz="6000" b="1" dirty="0">
              <a:solidFill>
                <a:srgbClr val="C00000"/>
              </a:solidFill>
            </a:endParaRPr>
          </a:p>
          <a:p>
            <a:pPr marL="0" indent="0" algn="ctr">
              <a:buNone/>
            </a:pPr>
            <a:endParaRPr lang="tr-TR" sz="6000" b="1" dirty="0" smtClean="0">
              <a:solidFill>
                <a:srgbClr val="C00000"/>
              </a:solidFill>
            </a:endParaRPr>
          </a:p>
          <a:p>
            <a:pPr marL="0" indent="0" algn="ctr">
              <a:buNone/>
            </a:pPr>
            <a:r>
              <a:rPr lang="tr-TR" sz="6000" b="1" dirty="0" smtClean="0">
                <a:solidFill>
                  <a:srgbClr val="C00000"/>
                </a:solidFill>
              </a:rPr>
              <a:t>BİLGE TONYUKUK</a:t>
            </a:r>
            <a:endParaRPr lang="tr-TR" sz="6000" b="1" dirty="0">
              <a:solidFill>
                <a:srgbClr val="C00000"/>
              </a:solidFill>
            </a:endParaRPr>
          </a:p>
        </p:txBody>
      </p:sp>
    </p:spTree>
    <p:extLst>
      <p:ext uri="{BB962C8B-B14F-4D97-AF65-F5344CB8AC3E}">
        <p14:creationId xmlns:p14="http://schemas.microsoft.com/office/powerpoint/2010/main" val="17128425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0"/>
            <a:ext cx="8229600" cy="1484784"/>
          </a:xfrm>
        </p:spPr>
        <p:txBody>
          <a:bodyPr>
            <a:noAutofit/>
          </a:bodyPr>
          <a:lstStyle/>
          <a:p>
            <a:r>
              <a:rPr lang="tr-TR" sz="3200" dirty="0" err="1" smtClean="0"/>
              <a:t>Taluy</a:t>
            </a:r>
            <a:r>
              <a:rPr lang="tr-TR" sz="3200" dirty="0" smtClean="0"/>
              <a:t>, Okyanus, </a:t>
            </a:r>
            <a:br>
              <a:rPr lang="tr-TR" sz="3200" dirty="0" smtClean="0"/>
            </a:br>
            <a:r>
              <a:rPr lang="tr-TR" sz="3200" dirty="0" smtClean="0"/>
              <a:t>İlk Başbakan </a:t>
            </a:r>
            <a:br>
              <a:rPr lang="tr-TR" sz="3200" dirty="0" smtClean="0"/>
            </a:br>
            <a:r>
              <a:rPr lang="tr-TR" sz="3200" dirty="0" smtClean="0"/>
              <a:t>Bilge </a:t>
            </a:r>
            <a:r>
              <a:rPr lang="tr-TR" sz="3200" dirty="0" err="1" smtClean="0"/>
              <a:t>Tonyukuk</a:t>
            </a:r>
            <a:r>
              <a:rPr lang="tr-TR" sz="3200" dirty="0" smtClean="0"/>
              <a:t> (646-724)</a:t>
            </a:r>
            <a:endParaRPr lang="tr-TR" sz="3200" dirty="0"/>
          </a:p>
        </p:txBody>
      </p:sp>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504" y="1628800"/>
            <a:ext cx="8928992" cy="5112568"/>
          </a:xfrm>
        </p:spPr>
      </p:pic>
    </p:spTree>
    <p:extLst>
      <p:ext uri="{BB962C8B-B14F-4D97-AF65-F5344CB8AC3E}">
        <p14:creationId xmlns:p14="http://schemas.microsoft.com/office/powerpoint/2010/main" val="36278142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706090"/>
          </a:xfrm>
        </p:spPr>
        <p:txBody>
          <a:bodyPr>
            <a:normAutofit fontScale="90000"/>
          </a:bodyPr>
          <a:lstStyle/>
          <a:p>
            <a:r>
              <a:rPr lang="tr-TR" dirty="0" smtClean="0"/>
              <a:t>Şantung, Çin ve Okyanus</a:t>
            </a:r>
            <a:endParaRPr lang="tr-TR"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5" y="980728"/>
            <a:ext cx="8928992" cy="5877272"/>
          </a:xfrm>
        </p:spPr>
      </p:pic>
    </p:spTree>
    <p:extLst>
      <p:ext uri="{BB962C8B-B14F-4D97-AF65-F5344CB8AC3E}">
        <p14:creationId xmlns:p14="http://schemas.microsoft.com/office/powerpoint/2010/main" val="16634786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778098"/>
          </a:xfrm>
        </p:spPr>
        <p:txBody>
          <a:bodyPr/>
          <a:lstStyle/>
          <a:p>
            <a:r>
              <a:rPr lang="tr-TR" dirty="0" smtClean="0"/>
              <a:t>Dalay Lama</a:t>
            </a:r>
            <a:endParaRPr lang="tr-TR"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124744"/>
            <a:ext cx="8928992" cy="5616624"/>
          </a:xfrm>
        </p:spPr>
      </p:pic>
    </p:spTree>
    <p:extLst>
      <p:ext uri="{BB962C8B-B14F-4D97-AF65-F5344CB8AC3E}">
        <p14:creationId xmlns:p14="http://schemas.microsoft.com/office/powerpoint/2010/main" val="28853267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Talay. Dalay Lama. </a:t>
            </a:r>
            <a:r>
              <a:rPr lang="tr-TR" dirty="0" err="1" smtClean="0"/>
              <a:t>Tonyukuk</a:t>
            </a:r>
            <a:endParaRPr lang="en-US" dirty="0"/>
          </a:p>
        </p:txBody>
      </p:sp>
      <p:sp>
        <p:nvSpPr>
          <p:cNvPr id="5" name="İçerik Yer Tutucusu 4"/>
          <p:cNvSpPr>
            <a:spLocks noGrp="1"/>
          </p:cNvSpPr>
          <p:nvPr>
            <p:ph idx="1"/>
          </p:nvPr>
        </p:nvSpPr>
        <p:spPr>
          <a:xfrm>
            <a:off x="457200" y="1417638"/>
            <a:ext cx="8229600" cy="4708525"/>
          </a:xfrm>
        </p:spPr>
        <p:txBody>
          <a:bodyPr>
            <a:normAutofit/>
          </a:bodyPr>
          <a:lstStyle/>
          <a:p>
            <a:pPr marL="0" indent="0">
              <a:buNone/>
            </a:pPr>
            <a:r>
              <a:rPr lang="tr-TR" dirty="0"/>
              <a:t>“Tibetlilerin tanrı hükümdarı Dalay Lama; lama </a:t>
            </a:r>
            <a:r>
              <a:rPr lang="tr-TR" b="1" dirty="0"/>
              <a:t>bilge</a:t>
            </a:r>
            <a:r>
              <a:rPr lang="tr-TR" dirty="0"/>
              <a:t>, </a:t>
            </a:r>
            <a:r>
              <a:rPr lang="tr-TR" dirty="0" err="1"/>
              <a:t>dalay</a:t>
            </a:r>
            <a:r>
              <a:rPr lang="tr-TR" dirty="0"/>
              <a:t> ise ulu deniz demektir. Talay </a:t>
            </a:r>
            <a:r>
              <a:rPr lang="tr-TR" dirty="0" err="1"/>
              <a:t>dalay</a:t>
            </a:r>
            <a:r>
              <a:rPr lang="tr-TR" dirty="0"/>
              <a:t> olmuştur, bütün değişiklik bu. Denizle çok fazla bağlantısı olmayan milletlerde deniz, göl, ırmak ayrımı açık değildir.” </a:t>
            </a:r>
            <a:r>
              <a:rPr lang="tr-TR" dirty="0" smtClean="0"/>
              <a:t> </a:t>
            </a:r>
          </a:p>
          <a:p>
            <a:pPr marL="0" indent="0">
              <a:buNone/>
            </a:pPr>
            <a:r>
              <a:rPr lang="tr-TR" dirty="0" smtClean="0"/>
              <a:t>Teoman Duralı</a:t>
            </a:r>
            <a:r>
              <a:rPr lang="tr-TR" dirty="0"/>
              <a:t>. </a:t>
            </a:r>
            <a:endParaRPr lang="tr-TR" dirty="0" smtClean="0"/>
          </a:p>
          <a:p>
            <a:pPr marL="0" indent="0">
              <a:buNone/>
            </a:pPr>
            <a:r>
              <a:rPr lang="tr-TR" sz="1600" dirty="0" smtClean="0">
                <a:hlinkClick r:id="rId2"/>
              </a:rPr>
              <a:t>https</a:t>
            </a:r>
            <a:r>
              <a:rPr lang="tr-TR" sz="1600" dirty="0">
                <a:hlinkClick r:id="rId2"/>
              </a:rPr>
              <a:t>://</a:t>
            </a:r>
            <a:r>
              <a:rPr lang="tr-TR" sz="1600" dirty="0" smtClean="0">
                <a:hlinkClick r:id="rId2"/>
              </a:rPr>
              <a:t>zeytinburnu.istanbul/wp-content/uploads/2022/12/Durali-Konusmalar-BSK-tumu.pdf ss.519</a:t>
            </a:r>
            <a:r>
              <a:rPr lang="tr-TR" sz="1600" dirty="0" smtClean="0"/>
              <a:t>)</a:t>
            </a:r>
          </a:p>
          <a:p>
            <a:pPr marL="0" indent="0">
              <a:buNone/>
            </a:pPr>
            <a:endParaRPr lang="tr-TR" sz="1600" dirty="0"/>
          </a:p>
          <a:p>
            <a:pPr marL="0" indent="0">
              <a:buNone/>
            </a:pPr>
            <a:endParaRPr lang="tr-TR" sz="1600" dirty="0"/>
          </a:p>
        </p:txBody>
      </p:sp>
    </p:spTree>
    <p:extLst>
      <p:ext uri="{BB962C8B-B14F-4D97-AF65-F5344CB8AC3E}">
        <p14:creationId xmlns:p14="http://schemas.microsoft.com/office/powerpoint/2010/main" val="1127485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pPr marL="0" indent="0" algn="ctr">
              <a:buNone/>
            </a:pPr>
            <a:r>
              <a:rPr lang="tr-TR" sz="6000" b="1" dirty="0" smtClean="0">
                <a:solidFill>
                  <a:srgbClr val="C00000"/>
                </a:solidFill>
              </a:rPr>
              <a:t>Asya ve </a:t>
            </a:r>
          </a:p>
          <a:p>
            <a:pPr marL="0" indent="0" algn="ctr">
              <a:buNone/>
            </a:pPr>
            <a:r>
              <a:rPr lang="tr-TR" sz="6000" b="1" dirty="0" smtClean="0">
                <a:solidFill>
                  <a:srgbClr val="C00000"/>
                </a:solidFill>
              </a:rPr>
              <a:t>Küçük Asya’da </a:t>
            </a:r>
          </a:p>
          <a:p>
            <a:pPr marL="0" indent="0" algn="ctr">
              <a:buNone/>
            </a:pPr>
            <a:r>
              <a:rPr lang="tr-TR" sz="6000" b="1" dirty="0" smtClean="0">
                <a:solidFill>
                  <a:srgbClr val="C00000"/>
                </a:solidFill>
              </a:rPr>
              <a:t>Türk Denizciliği</a:t>
            </a:r>
            <a:endParaRPr lang="tr-TR" sz="6000" b="1" dirty="0">
              <a:solidFill>
                <a:srgbClr val="C00000"/>
              </a:solidFill>
            </a:endParaRPr>
          </a:p>
        </p:txBody>
      </p:sp>
    </p:spTree>
    <p:extLst>
      <p:ext uri="{BB962C8B-B14F-4D97-AF65-F5344CB8AC3E}">
        <p14:creationId xmlns:p14="http://schemas.microsoft.com/office/powerpoint/2010/main" val="1606063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90066"/>
          </a:xfrm>
        </p:spPr>
        <p:txBody>
          <a:bodyPr>
            <a:normAutofit fontScale="90000"/>
          </a:bodyPr>
          <a:lstStyle/>
          <a:p>
            <a:r>
              <a:rPr lang="tr-TR" dirty="0" smtClean="0"/>
              <a:t>İÇİNDEKİLER</a:t>
            </a:r>
            <a:endParaRPr lang="tr-TR" dirty="0"/>
          </a:p>
        </p:txBody>
      </p:sp>
      <p:sp>
        <p:nvSpPr>
          <p:cNvPr id="3" name="İçerik Yer Tutucusu 2"/>
          <p:cNvSpPr>
            <a:spLocks noGrp="1"/>
          </p:cNvSpPr>
          <p:nvPr>
            <p:ph idx="1"/>
          </p:nvPr>
        </p:nvSpPr>
        <p:spPr>
          <a:xfrm>
            <a:off x="457200" y="836712"/>
            <a:ext cx="8229600" cy="5832648"/>
          </a:xfrm>
        </p:spPr>
        <p:txBody>
          <a:bodyPr>
            <a:normAutofit fontScale="62500" lnSpcReduction="20000"/>
          </a:bodyPr>
          <a:lstStyle/>
          <a:p>
            <a:pPr marL="514350" indent="-514350">
              <a:buFont typeface="+mj-lt"/>
              <a:buAutoNum type="arabicPeriod"/>
            </a:pPr>
            <a:endParaRPr lang="tr-TR" b="1" dirty="0" smtClean="0">
              <a:latin typeface="Lucida Sans Typewriter" panose="020B0509030504030204" pitchFamily="49" charset="0"/>
            </a:endParaRPr>
          </a:p>
          <a:p>
            <a:pPr marL="514350" indent="-514350">
              <a:buFont typeface="+mj-lt"/>
              <a:buAutoNum type="arabicPeriod"/>
            </a:pPr>
            <a:r>
              <a:rPr lang="tr-TR" b="1" dirty="0" smtClean="0">
                <a:latin typeface="Lucida Sans Typewriter" panose="020B0509030504030204" pitchFamily="49" charset="0"/>
              </a:rPr>
              <a:t>GİRİŞ</a:t>
            </a:r>
          </a:p>
          <a:p>
            <a:pPr marL="514350" indent="-514350">
              <a:buFont typeface="+mj-lt"/>
              <a:buAutoNum type="arabicPeriod"/>
            </a:pPr>
            <a:r>
              <a:rPr lang="tr-TR" b="1" dirty="0" smtClean="0">
                <a:latin typeface="Lucida Sans Typewriter" panose="020B0509030504030204" pitchFamily="49" charset="0"/>
              </a:rPr>
              <a:t>ATÜT</a:t>
            </a:r>
          </a:p>
          <a:p>
            <a:pPr marL="514350" indent="-514350">
              <a:buFont typeface="+mj-lt"/>
              <a:buAutoNum type="arabicPeriod"/>
            </a:pPr>
            <a:r>
              <a:rPr lang="tr-TR" b="1" dirty="0" smtClean="0">
                <a:latin typeface="Lucida Sans Typewriter" panose="020B0509030504030204" pitchFamily="49" charset="0"/>
              </a:rPr>
              <a:t>ASYA&amp;AKDENİZ</a:t>
            </a:r>
            <a:endParaRPr lang="tr-TR" b="1" dirty="0">
              <a:latin typeface="Lucida Sans Typewriter" panose="020B0509030504030204" pitchFamily="49" charset="0"/>
            </a:endParaRPr>
          </a:p>
          <a:p>
            <a:pPr marL="514350" indent="-514350">
              <a:buFont typeface="+mj-lt"/>
              <a:buAutoNum type="arabicPeriod"/>
            </a:pPr>
            <a:r>
              <a:rPr lang="tr-TR" b="1" dirty="0">
                <a:latin typeface="Lucida Sans Typewriter" panose="020B0509030504030204" pitchFamily="49" charset="0"/>
              </a:rPr>
              <a:t>OĞUZ KAĞAN</a:t>
            </a:r>
          </a:p>
          <a:p>
            <a:pPr marL="514350" indent="-514350">
              <a:buFont typeface="+mj-lt"/>
              <a:buAutoNum type="arabicPeriod"/>
            </a:pPr>
            <a:r>
              <a:rPr lang="tr-TR" b="1" dirty="0">
                <a:latin typeface="Lucida Sans Typewriter" panose="020B0509030504030204" pitchFamily="49" charset="0"/>
              </a:rPr>
              <a:t>Okyanus Kıyısına İlk Sefer BİLGE TONYUKUK</a:t>
            </a:r>
          </a:p>
          <a:p>
            <a:pPr marL="514350" indent="-514350">
              <a:buFont typeface="+mj-lt"/>
              <a:buAutoNum type="arabicPeriod"/>
            </a:pPr>
            <a:r>
              <a:rPr lang="tr-TR" b="1" dirty="0">
                <a:latin typeface="Lucida Sans Typewriter" panose="020B0509030504030204" pitchFamily="49" charset="0"/>
              </a:rPr>
              <a:t>Asya ve Küçük Asya’da Türk Denizciliği</a:t>
            </a:r>
          </a:p>
          <a:p>
            <a:pPr marL="514350" indent="-514350">
              <a:buFont typeface="+mj-lt"/>
              <a:buAutoNum type="arabicPeriod"/>
            </a:pPr>
            <a:r>
              <a:rPr lang="tr-TR" b="1" dirty="0">
                <a:latin typeface="Lucida Sans Typewriter" panose="020B0509030504030204" pitchFamily="49" charset="0"/>
              </a:rPr>
              <a:t>ATATÜRK’ÜN TARİH TEZİ</a:t>
            </a:r>
          </a:p>
          <a:p>
            <a:pPr marL="514350" indent="-514350">
              <a:buFont typeface="+mj-lt"/>
              <a:buAutoNum type="arabicPeriod"/>
            </a:pPr>
            <a:r>
              <a:rPr lang="tr-TR" b="1" dirty="0">
                <a:latin typeface="Lucida Sans Typewriter" panose="020B0509030504030204" pitchFamily="49" charset="0"/>
              </a:rPr>
              <a:t>SU FELSEFESİ</a:t>
            </a:r>
          </a:p>
          <a:p>
            <a:pPr marL="514350" indent="-514350">
              <a:buFont typeface="+mj-lt"/>
              <a:buAutoNum type="arabicPeriod"/>
            </a:pPr>
            <a:r>
              <a:rPr lang="tr-TR" b="1" dirty="0">
                <a:latin typeface="Lucida Sans Typewriter" panose="020B0509030504030204" pitchFamily="49" charset="0"/>
              </a:rPr>
              <a:t>Coğrafya: Kader ve Jeopolitik İkilemi</a:t>
            </a:r>
          </a:p>
          <a:p>
            <a:pPr marL="514350" indent="-514350">
              <a:buFont typeface="+mj-lt"/>
              <a:buAutoNum type="arabicPeriod"/>
            </a:pPr>
            <a:r>
              <a:rPr lang="tr-TR" b="1" dirty="0">
                <a:latin typeface="Lucida Sans Typewriter" panose="020B0509030504030204" pitchFamily="49" charset="0"/>
              </a:rPr>
              <a:t>DENİZLER VE OKYANUSLAR</a:t>
            </a:r>
          </a:p>
          <a:p>
            <a:pPr marL="514350" indent="-514350">
              <a:buFont typeface="+mj-lt"/>
              <a:buAutoNum type="arabicPeriod"/>
            </a:pPr>
            <a:r>
              <a:rPr lang="tr-TR" b="1" dirty="0">
                <a:latin typeface="Lucida Sans Typewriter" panose="020B0509030504030204" pitchFamily="49" charset="0"/>
              </a:rPr>
              <a:t>NEHİRLER</a:t>
            </a:r>
          </a:p>
          <a:p>
            <a:pPr marL="514350" indent="-514350">
              <a:buFont typeface="+mj-lt"/>
              <a:buAutoNum type="arabicPeriod"/>
            </a:pPr>
            <a:r>
              <a:rPr lang="tr-TR" b="1" dirty="0">
                <a:latin typeface="Lucida Sans Typewriter" panose="020B0509030504030204" pitchFamily="49" charset="0"/>
              </a:rPr>
              <a:t>TARİHİ ASYA BÖLGELERİ</a:t>
            </a:r>
          </a:p>
          <a:p>
            <a:pPr marL="514350" indent="-514350">
              <a:buFont typeface="+mj-lt"/>
              <a:buAutoNum type="arabicPeriod"/>
            </a:pPr>
            <a:r>
              <a:rPr lang="tr-TR" b="1" dirty="0">
                <a:latin typeface="Lucida Sans Typewriter" panose="020B0509030504030204" pitchFamily="49" charset="0"/>
              </a:rPr>
              <a:t>BİLGELER</a:t>
            </a:r>
          </a:p>
          <a:p>
            <a:pPr marL="514350" indent="-514350">
              <a:buFont typeface="+mj-lt"/>
              <a:buAutoNum type="arabicPeriod"/>
            </a:pPr>
            <a:r>
              <a:rPr lang="tr-TR" b="1" dirty="0">
                <a:latin typeface="Lucida Sans Typewriter" panose="020B0509030504030204" pitchFamily="49" charset="0"/>
              </a:rPr>
              <a:t>VERİNTİLER SÖZLÜĞÜ</a:t>
            </a:r>
          </a:p>
          <a:p>
            <a:pPr marL="514350" indent="-514350">
              <a:buFont typeface="+mj-lt"/>
              <a:buAutoNum type="arabicPeriod"/>
            </a:pPr>
            <a:r>
              <a:rPr lang="tr-TR" b="1" dirty="0">
                <a:latin typeface="Lucida Sans Typewriter" panose="020B0509030504030204" pitchFamily="49" charset="0"/>
              </a:rPr>
              <a:t>TÜRK </a:t>
            </a:r>
            <a:r>
              <a:rPr lang="tr-TR" b="1" dirty="0" err="1">
                <a:latin typeface="Lucida Sans Typewriter" panose="020B0509030504030204" pitchFamily="49" charset="0"/>
              </a:rPr>
              <a:t>öntakılı</a:t>
            </a:r>
            <a:r>
              <a:rPr lang="tr-TR" b="1" dirty="0">
                <a:latin typeface="Lucida Sans Typewriter" panose="020B0509030504030204" pitchFamily="49" charset="0"/>
              </a:rPr>
              <a:t> Yer Adları</a:t>
            </a:r>
          </a:p>
          <a:p>
            <a:pPr marL="514350" indent="-514350">
              <a:buFont typeface="+mj-lt"/>
              <a:buAutoNum type="arabicPeriod"/>
            </a:pPr>
            <a:r>
              <a:rPr lang="tr-TR" b="1" dirty="0">
                <a:latin typeface="Lucida Sans Typewriter" panose="020B0509030504030204" pitchFamily="49" charset="0"/>
              </a:rPr>
              <a:t>SONUÇ</a:t>
            </a:r>
          </a:p>
          <a:p>
            <a:pPr marL="514350" indent="-514350">
              <a:buFont typeface="+mj-lt"/>
              <a:buAutoNum type="arabicPeriod"/>
            </a:pPr>
            <a:r>
              <a:rPr lang="tr-TR" b="1" dirty="0">
                <a:latin typeface="Lucida Sans Typewriter" panose="020B0509030504030204" pitchFamily="49" charset="0"/>
              </a:rPr>
              <a:t>ŞİİRLER</a:t>
            </a:r>
          </a:p>
          <a:p>
            <a:pPr marL="514350" indent="-514350">
              <a:buFont typeface="+mj-lt"/>
              <a:buAutoNum type="arabicPeriod"/>
            </a:pPr>
            <a:r>
              <a:rPr lang="tr-TR" b="1" dirty="0">
                <a:latin typeface="Lucida Sans Typewriter" panose="020B0509030504030204" pitchFamily="49" charset="0"/>
              </a:rPr>
              <a:t>KAYNAKLAR</a:t>
            </a:r>
          </a:p>
          <a:p>
            <a:pPr marL="514350" indent="-514350">
              <a:buFont typeface="+mj-lt"/>
              <a:buAutoNum type="arabicPeriod"/>
            </a:pPr>
            <a:endParaRPr lang="tr-TR" b="1" dirty="0">
              <a:latin typeface="Lucida Sans Typewriter" panose="020B0509030504030204" pitchFamily="49" charset="0"/>
            </a:endParaRPr>
          </a:p>
        </p:txBody>
      </p:sp>
    </p:spTree>
    <p:extLst>
      <p:ext uri="{BB962C8B-B14F-4D97-AF65-F5344CB8AC3E}">
        <p14:creationId xmlns:p14="http://schemas.microsoft.com/office/powerpoint/2010/main" val="38278199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994122"/>
          </a:xfrm>
        </p:spPr>
        <p:txBody>
          <a:bodyPr/>
          <a:lstStyle/>
          <a:p>
            <a:r>
              <a:rPr lang="tr-TR" dirty="0" smtClean="0"/>
              <a:t>Su ve Türk</a:t>
            </a:r>
            <a:endParaRPr lang="tr-TR" dirty="0"/>
          </a:p>
        </p:txBody>
      </p:sp>
      <p:sp>
        <p:nvSpPr>
          <p:cNvPr id="3" name="İçerik Yer Tutucusu 2"/>
          <p:cNvSpPr>
            <a:spLocks noGrp="1"/>
          </p:cNvSpPr>
          <p:nvPr>
            <p:ph idx="1"/>
          </p:nvPr>
        </p:nvSpPr>
        <p:spPr>
          <a:xfrm>
            <a:off x="457200" y="1268760"/>
            <a:ext cx="8229600" cy="4857403"/>
          </a:xfrm>
        </p:spPr>
        <p:txBody>
          <a:bodyPr>
            <a:normAutofit fontScale="92500" lnSpcReduction="20000"/>
          </a:bodyPr>
          <a:lstStyle/>
          <a:p>
            <a:pPr marL="0" indent="0">
              <a:buNone/>
            </a:pPr>
            <a:r>
              <a:rPr lang="tr-TR" dirty="0" smtClean="0"/>
              <a:t>Merhaba </a:t>
            </a:r>
            <a:r>
              <a:rPr lang="tr-TR" dirty="0"/>
              <a:t>Levent Bey, bu konu son zamanlarda çok merak ediliyor. Yerleşik anlayış </a:t>
            </a:r>
            <a:r>
              <a:rPr lang="tr-TR" b="1" dirty="0" smtClean="0"/>
              <a:t>su</a:t>
            </a:r>
            <a:r>
              <a:rPr lang="tr-TR" dirty="0" smtClean="0"/>
              <a:t> </a:t>
            </a:r>
            <a:r>
              <a:rPr lang="tr-TR" dirty="0"/>
              <a:t>ile göçebeyi = Türk'ü </a:t>
            </a:r>
            <a:r>
              <a:rPr lang="tr-TR" dirty="0" err="1"/>
              <a:t>yanyana</a:t>
            </a:r>
            <a:r>
              <a:rPr lang="tr-TR" dirty="0"/>
              <a:t> düşünmediğinden, bu konuda bozkır sahası için neredeyse çalışma yok. </a:t>
            </a:r>
            <a:endParaRPr lang="tr-TR" dirty="0" smtClean="0"/>
          </a:p>
          <a:p>
            <a:pPr marL="0" indent="0">
              <a:buNone/>
            </a:pPr>
            <a:r>
              <a:rPr lang="tr-TR" dirty="0" smtClean="0"/>
              <a:t>Biz </a:t>
            </a:r>
            <a:r>
              <a:rPr lang="tr-TR" dirty="0"/>
              <a:t>ise eski Türklerde </a:t>
            </a:r>
            <a:r>
              <a:rPr lang="tr-TR" b="1" dirty="0"/>
              <a:t>su araçları </a:t>
            </a:r>
            <a:r>
              <a:rPr lang="tr-TR" dirty="0"/>
              <a:t>adının olağandan fazla oluşuna dikkat çekip, </a:t>
            </a:r>
            <a:r>
              <a:rPr lang="tr-TR" b="1" dirty="0"/>
              <a:t>sulak güney Sibirya sahasına </a:t>
            </a:r>
            <a:r>
              <a:rPr lang="tr-TR" dirty="0"/>
              <a:t>işaret ettik ama ayrıntılı bir çalışmayı ben de yapamadım. </a:t>
            </a:r>
            <a:endParaRPr lang="tr-TR" dirty="0" smtClean="0"/>
          </a:p>
          <a:p>
            <a:pPr marL="0" indent="0">
              <a:buNone/>
            </a:pPr>
            <a:r>
              <a:rPr lang="tr-TR" dirty="0" smtClean="0"/>
              <a:t>Sadece </a:t>
            </a:r>
            <a:r>
              <a:rPr lang="tr-TR" dirty="0"/>
              <a:t>iki yıl önceki </a:t>
            </a:r>
            <a:r>
              <a:rPr lang="tr-TR" b="1" dirty="0"/>
              <a:t>Kıpçak</a:t>
            </a:r>
            <a:r>
              <a:rPr lang="tr-TR" dirty="0"/>
              <a:t> ve </a:t>
            </a:r>
            <a:r>
              <a:rPr lang="tr-TR" b="1" dirty="0" err="1"/>
              <a:t>Kimek</a:t>
            </a:r>
            <a:r>
              <a:rPr lang="tr-TR" dirty="0"/>
              <a:t> adları makalemde biraz değindim. </a:t>
            </a:r>
            <a:r>
              <a:rPr lang="tr-TR" dirty="0" err="1"/>
              <a:t>Academia</a:t>
            </a:r>
            <a:r>
              <a:rPr lang="tr-TR" dirty="0"/>
              <a:t> sayfamda bu makale tam metin bulunabilir. Esen kalın</a:t>
            </a:r>
            <a:r>
              <a:rPr lang="tr-TR" dirty="0" smtClean="0"/>
              <a:t>, </a:t>
            </a:r>
            <a:r>
              <a:rPr lang="tr-TR" dirty="0" err="1" smtClean="0"/>
              <a:t>Prof</a:t>
            </a:r>
            <a:r>
              <a:rPr lang="tr-TR" dirty="0" smtClean="0"/>
              <a:t> </a:t>
            </a:r>
            <a:r>
              <a:rPr lang="tr-TR" dirty="0" err="1" smtClean="0"/>
              <a:t>Dr</a:t>
            </a:r>
            <a:r>
              <a:rPr lang="tr-TR" dirty="0" smtClean="0"/>
              <a:t> Osman Karatay. 24.09.2024</a:t>
            </a:r>
            <a:endParaRPr lang="tr-TR" dirty="0"/>
          </a:p>
        </p:txBody>
      </p:sp>
      <p:pic>
        <p:nvPicPr>
          <p:cNvPr id="2049" name="Picture 1" descr="ACg8ocJHer9Jeg_wqjMx_mdtrkxD9B3xpLf0iOjcW8acv1cNBehBvklE=s40-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leard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leard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leard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leard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0882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562074"/>
          </a:xfrm>
        </p:spPr>
        <p:txBody>
          <a:bodyPr>
            <a:normAutofit fontScale="90000"/>
          </a:bodyPr>
          <a:lstStyle/>
          <a:p>
            <a:r>
              <a:rPr lang="tr-TR" dirty="0" err="1" smtClean="0"/>
              <a:t>Kimek</a:t>
            </a:r>
            <a:r>
              <a:rPr lang="tr-TR" dirty="0" smtClean="0"/>
              <a:t> ve Kıpçak </a:t>
            </a:r>
            <a:endParaRPr lang="tr-TR" dirty="0"/>
          </a:p>
        </p:txBody>
      </p:sp>
      <p:sp>
        <p:nvSpPr>
          <p:cNvPr id="3" name="İçerik Yer Tutucusu 2"/>
          <p:cNvSpPr>
            <a:spLocks noGrp="1"/>
          </p:cNvSpPr>
          <p:nvPr>
            <p:ph idx="1"/>
          </p:nvPr>
        </p:nvSpPr>
        <p:spPr>
          <a:xfrm>
            <a:off x="457200" y="980728"/>
            <a:ext cx="8229600" cy="5616624"/>
          </a:xfrm>
        </p:spPr>
        <p:txBody>
          <a:bodyPr>
            <a:noAutofit/>
          </a:bodyPr>
          <a:lstStyle/>
          <a:p>
            <a:pPr marL="0" indent="0">
              <a:buNone/>
            </a:pPr>
            <a:r>
              <a:rPr lang="tr-TR" sz="1800" dirty="0" err="1"/>
              <a:t>Kimek</a:t>
            </a:r>
            <a:r>
              <a:rPr lang="tr-TR" sz="1800" dirty="0"/>
              <a:t>-Kıpçakların yaşadığı/türediği bölge açık şekilde sulaktır</a:t>
            </a:r>
            <a:r>
              <a:rPr lang="tr-TR" sz="1800" dirty="0" smtClean="0"/>
              <a:t>. </a:t>
            </a:r>
            <a:r>
              <a:rPr lang="tr-TR" sz="1800" dirty="0" err="1" smtClean="0"/>
              <a:t>Savinov’un</a:t>
            </a:r>
            <a:r>
              <a:rPr lang="tr-TR" sz="1800" dirty="0" smtClean="0"/>
              <a:t> </a:t>
            </a:r>
            <a:r>
              <a:rPr lang="tr-TR" sz="1800" dirty="0"/>
              <a:t>Güney Sibirya’nın batı kısımları olarak teşhisine sırf </a:t>
            </a:r>
            <a:r>
              <a:rPr lang="tr-TR" sz="1800" dirty="0" err="1"/>
              <a:t>Şine</a:t>
            </a:r>
            <a:r>
              <a:rPr lang="tr-TR" sz="1800" dirty="0"/>
              <a:t>-Usu yazıtında adları geçiyor ve </a:t>
            </a:r>
            <a:r>
              <a:rPr lang="tr-TR" sz="1800" dirty="0" err="1"/>
              <a:t>Oğuznamelerde</a:t>
            </a:r>
            <a:r>
              <a:rPr lang="tr-TR" sz="1800" dirty="0"/>
              <a:t> ağaçla ilgili anılıyorlar diye sırt çeviren ve Altay ve Sayanların güney eteklerindeki ormanlık </a:t>
            </a:r>
            <a:r>
              <a:rPr lang="tr-TR" sz="1800" dirty="0" smtClean="0"/>
              <a:t>bölgeleri Kıpçak </a:t>
            </a:r>
            <a:r>
              <a:rPr lang="tr-TR" sz="1800" dirty="0" err="1"/>
              <a:t>türeneği</a:t>
            </a:r>
            <a:r>
              <a:rPr lang="tr-TR" sz="1800" dirty="0"/>
              <a:t> olarak gören </a:t>
            </a:r>
            <a:r>
              <a:rPr lang="tr-TR" sz="1800" dirty="0" err="1"/>
              <a:t>Ahincanov’un</a:t>
            </a:r>
            <a:r>
              <a:rPr lang="tr-TR" sz="1800" dirty="0"/>
              <a:t> (Kıpçaklar,s.63-64) dikkat etmediği şey, </a:t>
            </a:r>
            <a:r>
              <a:rPr lang="tr-TR" sz="1800" dirty="0" err="1" smtClean="0"/>
              <a:t>Oğuzname’deki</a:t>
            </a:r>
            <a:r>
              <a:rPr lang="tr-TR" sz="1800" dirty="0" smtClean="0"/>
              <a:t> </a:t>
            </a:r>
            <a:r>
              <a:rPr lang="tr-TR" sz="1800" dirty="0"/>
              <a:t>vurgunun ağaç değil, </a:t>
            </a:r>
            <a:r>
              <a:rPr lang="tr-TR" sz="1800" b="1" dirty="0"/>
              <a:t>ırmak</a:t>
            </a:r>
            <a:r>
              <a:rPr lang="tr-TR" sz="1800" dirty="0"/>
              <a:t> oluşudur. Öte yandan, Altayların eteklerindeki bir halkın ertesi yüzyılda Güney Sibirya kuşağını ve Kazak bozkırlarının kuzey kesimini kaplamasını sağlayacak müthiş bir yayılma dinamizmini açıklaması gerekirdi. Altay eteklerinden fazla ağaç, bozkırdan ormana geçilen mezkûr bölgede bulunmaktadır </a:t>
            </a:r>
          </a:p>
          <a:p>
            <a:pPr marL="0" indent="0">
              <a:buNone/>
            </a:pPr>
            <a:endParaRPr lang="tr-TR" sz="1800" dirty="0"/>
          </a:p>
          <a:p>
            <a:pPr marL="0" indent="0">
              <a:buNone/>
            </a:pPr>
            <a:r>
              <a:rPr lang="tr-TR" sz="1800" dirty="0"/>
              <a:t>Zaten </a:t>
            </a:r>
            <a:r>
              <a:rPr lang="tr-TR" sz="1800" dirty="0" err="1"/>
              <a:t>Gerdizi’de</a:t>
            </a:r>
            <a:r>
              <a:rPr lang="tr-TR" sz="1800" dirty="0"/>
              <a:t> </a:t>
            </a:r>
            <a:r>
              <a:rPr lang="tr-TR" sz="1800" b="1" dirty="0" err="1"/>
              <a:t>İrtiş</a:t>
            </a:r>
            <a:r>
              <a:rPr lang="tr-TR" sz="1800" dirty="0"/>
              <a:t> kenarında anlatılırlar ve ırmağın ismini de onlar vermişlerdir. Kuzeye akan ya da batıya gidip </a:t>
            </a:r>
            <a:r>
              <a:rPr lang="tr-TR" sz="1800" b="1" dirty="0"/>
              <a:t>İdil</a:t>
            </a:r>
            <a:r>
              <a:rPr lang="tr-TR" sz="1800" dirty="0"/>
              <a:t>’e karışan çok sayıda </a:t>
            </a:r>
            <a:r>
              <a:rPr lang="tr-TR" sz="1800" b="1" dirty="0"/>
              <a:t>ırmak</a:t>
            </a:r>
            <a:r>
              <a:rPr lang="tr-TR" sz="1800" dirty="0"/>
              <a:t> bu bölgeden doğar, arazinin eğiminin sıfıra yakın olması sebebiyle de akış hızı ve debisi düşük ve mecraları yayvan olan, akıp akmadığı belli olmayan </a:t>
            </a:r>
            <a:r>
              <a:rPr lang="tr-TR" sz="1800" b="1" dirty="0"/>
              <a:t>akarsular</a:t>
            </a:r>
            <a:r>
              <a:rPr lang="tr-TR" sz="1800" dirty="0"/>
              <a:t> karşımıza çıkar. Bölgenin etnik ve </a:t>
            </a:r>
            <a:r>
              <a:rPr lang="tr-TR" sz="1800" dirty="0" err="1"/>
              <a:t>jeokültürel</a:t>
            </a:r>
            <a:r>
              <a:rPr lang="tr-TR" sz="1800" dirty="0"/>
              <a:t> bütünlüğü ve parçalı bir yapı arz etmeyişi, en eski dönemlerden itibaren bu suların bir sınır teşkil etmediğini, rahatlıkla geçildiğini göstermektedir. </a:t>
            </a:r>
            <a:r>
              <a:rPr lang="tr-TR" sz="1800" b="1" dirty="0"/>
              <a:t>Bu bağlamda, bozkır göçebelerinin dili olarak nitelenen Türkçedeki su araçlarıyla ilgili kelimelerin şaşırtıcı varlığı ve fazlalığı dikkat çekmektedir. Gemi, kayık ve sal ilk elde akla gelen kelimelerdir.</a:t>
            </a:r>
          </a:p>
          <a:p>
            <a:pPr marL="0" indent="0">
              <a:buNone/>
            </a:pPr>
            <a:endParaRPr lang="tr-TR" sz="1800" dirty="0"/>
          </a:p>
          <a:p>
            <a:pPr marL="0" indent="0">
              <a:buNone/>
            </a:pPr>
            <a:endParaRPr lang="tr-TR" sz="1400" dirty="0"/>
          </a:p>
        </p:txBody>
      </p:sp>
    </p:spTree>
    <p:extLst>
      <p:ext uri="{BB962C8B-B14F-4D97-AF65-F5344CB8AC3E}">
        <p14:creationId xmlns:p14="http://schemas.microsoft.com/office/powerpoint/2010/main" val="26549969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634082"/>
          </a:xfrm>
        </p:spPr>
        <p:txBody>
          <a:bodyPr>
            <a:normAutofit fontScale="90000"/>
          </a:bodyPr>
          <a:lstStyle/>
          <a:p>
            <a:r>
              <a:rPr lang="tr-TR" dirty="0" err="1" smtClean="0"/>
              <a:t>Kimek</a:t>
            </a:r>
            <a:r>
              <a:rPr lang="tr-TR" dirty="0" smtClean="0"/>
              <a:t> ve Kıpçak</a:t>
            </a:r>
            <a:endParaRPr lang="tr-TR" dirty="0"/>
          </a:p>
        </p:txBody>
      </p:sp>
      <p:sp>
        <p:nvSpPr>
          <p:cNvPr id="3" name="İçerik Yer Tutucusu 2"/>
          <p:cNvSpPr>
            <a:spLocks noGrp="1"/>
          </p:cNvSpPr>
          <p:nvPr>
            <p:ph idx="1"/>
          </p:nvPr>
        </p:nvSpPr>
        <p:spPr>
          <a:xfrm>
            <a:off x="457200" y="908720"/>
            <a:ext cx="8229600" cy="6264696"/>
          </a:xfrm>
        </p:spPr>
        <p:txBody>
          <a:bodyPr>
            <a:noAutofit/>
          </a:bodyPr>
          <a:lstStyle/>
          <a:p>
            <a:pPr marL="0" indent="0">
              <a:buNone/>
            </a:pPr>
            <a:r>
              <a:rPr lang="tr-TR" sz="1600" b="1" dirty="0"/>
              <a:t>Gemi </a:t>
            </a:r>
            <a:r>
              <a:rPr lang="tr-TR" sz="1600" dirty="0"/>
              <a:t>kelimesi Türk lehçelerinde ve kaynaklarda çoğunlukla </a:t>
            </a:r>
            <a:r>
              <a:rPr lang="tr-TR" sz="1600" b="1" dirty="0"/>
              <a:t>keme, kime </a:t>
            </a:r>
            <a:r>
              <a:rPr lang="tr-TR" sz="1600" dirty="0"/>
              <a:t>biçimleriyle </a:t>
            </a:r>
            <a:r>
              <a:rPr lang="tr-TR" sz="1600" dirty="0" smtClean="0"/>
              <a:t>geçer. </a:t>
            </a:r>
            <a:r>
              <a:rPr lang="tr-TR" sz="1600" dirty="0"/>
              <a:t>Acaba Rusça </a:t>
            </a:r>
            <a:r>
              <a:rPr lang="tr-TR" sz="1600" dirty="0" err="1"/>
              <a:t>brodnik</a:t>
            </a:r>
            <a:r>
              <a:rPr lang="tr-TR" sz="1600" dirty="0"/>
              <a:t> ‘gemici’ kelimesinin bir toplum kesimine ad </a:t>
            </a:r>
            <a:r>
              <a:rPr lang="tr-TR" sz="1600" dirty="0" smtClean="0"/>
              <a:t>olması </a:t>
            </a:r>
            <a:r>
              <a:rPr lang="tr-TR" sz="1600" dirty="0"/>
              <a:t>ve Türkçedeki Kazak, Manav ve Tahtacı gibi örneklerle muvazi olarak, bir sınıfın o dönemde </a:t>
            </a:r>
            <a:r>
              <a:rPr lang="tr-TR" sz="1600" b="1" dirty="0"/>
              <a:t>gemiyle</a:t>
            </a:r>
            <a:r>
              <a:rPr lang="tr-TR" sz="1600" dirty="0"/>
              <a:t> ilgili adlanmasını ve zamanla bunun etnik bir içerik kazanmasını düşünebilir </a:t>
            </a:r>
            <a:r>
              <a:rPr lang="tr-TR" sz="1600" dirty="0" smtClean="0"/>
              <a:t>miyiz? </a:t>
            </a:r>
            <a:r>
              <a:rPr lang="tr-TR" sz="1600" dirty="0"/>
              <a:t>İsimden isme bir -k yapım ekini bilmiyoruz; bildiğimiz örneklerde (en başta Yörük) bu ek fiile ekleniyor veya küçültme eki olarak kullanılıyor: *</a:t>
            </a:r>
            <a:r>
              <a:rPr lang="tr-TR" sz="1600" b="1" dirty="0" err="1"/>
              <a:t>Kimek</a:t>
            </a:r>
            <a:r>
              <a:rPr lang="tr-TR" sz="1600" b="1" dirty="0"/>
              <a:t> ‘gemicik’? </a:t>
            </a:r>
            <a:r>
              <a:rPr lang="tr-TR" sz="1600" dirty="0"/>
              <a:t>Elbette o dönemde Güney Sibirya sularında kullanılan araçlar basit ve küçük yapılıydı ve belki aynı anda kullanılan </a:t>
            </a:r>
            <a:r>
              <a:rPr lang="tr-TR" sz="1600" b="1" dirty="0"/>
              <a:t>kayık</a:t>
            </a:r>
            <a:r>
              <a:rPr lang="tr-TR" sz="1600" dirty="0"/>
              <a:t> kelimesi günümüzde olduğu gibi daha küçük bir aracı anlatıyordu. Ama aynı türden daha küçük başka bir şeyin varlığı, elimizdeki şeye küçültme eki eklememize engel </a:t>
            </a:r>
            <a:r>
              <a:rPr lang="tr-TR" sz="1600" dirty="0" smtClean="0"/>
              <a:t>olmaz.</a:t>
            </a:r>
            <a:endParaRPr lang="tr-TR" sz="1600" dirty="0"/>
          </a:p>
          <a:p>
            <a:pPr marL="0" indent="0">
              <a:buNone/>
            </a:pPr>
            <a:r>
              <a:rPr lang="tr-TR" sz="1600" dirty="0" smtClean="0"/>
              <a:t>Başka </a:t>
            </a:r>
            <a:r>
              <a:rPr lang="tr-TR" sz="1600" dirty="0"/>
              <a:t>bir ihtimal ise, eğer </a:t>
            </a:r>
            <a:r>
              <a:rPr lang="tr-TR" sz="1600" b="1" dirty="0" err="1"/>
              <a:t>kimek</a:t>
            </a:r>
            <a:r>
              <a:rPr lang="tr-TR" sz="1600" dirty="0"/>
              <a:t> kelimesini bölmek zorunda hissediyorsak, aynı boy birliğindeki İme ve İmek isimlerinin gösterdiği üzere, muhtemel bir </a:t>
            </a:r>
            <a:r>
              <a:rPr lang="tr-TR" sz="1600" dirty="0" err="1"/>
              <a:t>eskicil</a:t>
            </a:r>
            <a:r>
              <a:rPr lang="tr-TR" sz="1600" dirty="0"/>
              <a:t> çoğul ekinin varlığıdır. Bu da bize </a:t>
            </a:r>
            <a:r>
              <a:rPr lang="tr-TR" sz="1600" b="1" dirty="0"/>
              <a:t>‘gemiler’ </a:t>
            </a:r>
            <a:r>
              <a:rPr lang="tr-TR" sz="1600" dirty="0"/>
              <a:t>gibi bir anlam sağlayacaktır. Buradaki itiraz ise </a:t>
            </a:r>
            <a:r>
              <a:rPr lang="tr-TR" sz="1600" b="1" dirty="0"/>
              <a:t>gemiler</a:t>
            </a:r>
            <a:r>
              <a:rPr lang="tr-TR" sz="1600" dirty="0"/>
              <a:t> veya </a:t>
            </a:r>
            <a:r>
              <a:rPr lang="tr-TR" sz="1600" b="1" dirty="0"/>
              <a:t>gemicik</a:t>
            </a:r>
            <a:r>
              <a:rPr lang="tr-TR" sz="1600" dirty="0"/>
              <a:t> biçimindeki bir etnik ismin mantığıdır. Lakin bu mantık bizim bugünkü bakış açımıza göredir. Daha dün gibi yakın zamanda yazılan kaynaklar bu mantığı sorgulamıyor. Bu yüzden </a:t>
            </a:r>
            <a:r>
              <a:rPr lang="tr-TR" sz="1600" dirty="0" err="1"/>
              <a:t>Reşidüddin</a:t>
            </a:r>
            <a:r>
              <a:rPr lang="tr-TR" sz="1600" dirty="0"/>
              <a:t> ve sonraki </a:t>
            </a:r>
            <a:r>
              <a:rPr lang="tr-TR" sz="1600" dirty="0" err="1"/>
              <a:t>Oğuznameciler</a:t>
            </a:r>
            <a:r>
              <a:rPr lang="tr-TR" sz="1600" dirty="0"/>
              <a:t> ondan mülhem Kıpçak isminin ‘ağaç kovuğu’ anlamına geldiğini ve kovukta doğan bir çocuğa ad olarak verildiğini </a:t>
            </a:r>
            <a:r>
              <a:rPr lang="tr-TR" sz="1600" dirty="0" smtClean="0"/>
              <a:t>söylüyor </a:t>
            </a:r>
            <a:r>
              <a:rPr lang="tr-TR" sz="1600" dirty="0"/>
              <a:t>ama bir halka ‘kovuk’ denip denmeyeceği gibi bir tereddüde </a:t>
            </a:r>
            <a:r>
              <a:rPr lang="tr-TR" sz="1600" dirty="0" smtClean="0"/>
              <a:t>düşmüyorlar.</a:t>
            </a:r>
            <a:endParaRPr lang="tr-TR" sz="1600" dirty="0"/>
          </a:p>
          <a:p>
            <a:pPr marL="0" indent="0">
              <a:buNone/>
            </a:pPr>
            <a:r>
              <a:rPr lang="tr-TR" sz="1600" dirty="0" smtClean="0"/>
              <a:t>Dolayısıyla</a:t>
            </a:r>
            <a:r>
              <a:rPr lang="tr-TR" sz="1600" dirty="0"/>
              <a:t>, kaynak yokluğunda sadece varsayımla dile getirebileceğimiz </a:t>
            </a:r>
            <a:r>
              <a:rPr lang="tr-TR" sz="1600" b="1" dirty="0"/>
              <a:t>bir öneri olarak, </a:t>
            </a:r>
            <a:r>
              <a:rPr lang="tr-TR" sz="1600" b="1" dirty="0" err="1"/>
              <a:t>Kimek</a:t>
            </a:r>
            <a:r>
              <a:rPr lang="tr-TR" sz="1600" b="1" dirty="0"/>
              <a:t> isminin anlamı ‘gemiler’ veya ‘gemicik’ idi </a:t>
            </a:r>
            <a:r>
              <a:rPr lang="tr-TR" sz="1600" dirty="0"/>
              <a:t>ve bölgedeki etnik sürecin doğasına bakarsak, ortada bir asli </a:t>
            </a:r>
            <a:r>
              <a:rPr lang="tr-TR" sz="1600" dirty="0" err="1"/>
              <a:t>Kimek</a:t>
            </a:r>
            <a:r>
              <a:rPr lang="tr-TR" sz="1600" dirty="0"/>
              <a:t> boyu bulunmadığından, bu asli/kurucu boy Kıpçakların kendileriydi. Dolayısıyla, </a:t>
            </a:r>
            <a:r>
              <a:rPr lang="tr-TR" sz="1600" dirty="0" err="1"/>
              <a:t>Kimek</a:t>
            </a:r>
            <a:r>
              <a:rPr lang="tr-TR" sz="1600" dirty="0"/>
              <a:t> ismi Kıpçakların önceki ismi oluyor ve zamanla kullanımdan düşmüştür. Belirttiğimiz gibi, şart olmamakla birlikte, niteleme içeren kavramlar olarak </a:t>
            </a:r>
            <a:r>
              <a:rPr lang="tr-TR" sz="1600" dirty="0" err="1"/>
              <a:t>Kimek</a:t>
            </a:r>
            <a:r>
              <a:rPr lang="tr-TR" sz="1600" dirty="0"/>
              <a:t> ve Kıpçak kelimelerinin anlam ilgisi olduğunu düşünmek için sebeplerimiz var. Bu noktada Kıpçak kelimesinin anlamına müracaat edebiliriz. </a:t>
            </a:r>
          </a:p>
          <a:p>
            <a:pPr marL="0" indent="0">
              <a:buNone/>
            </a:pPr>
            <a:endParaRPr lang="tr-TR" sz="1600" dirty="0"/>
          </a:p>
        </p:txBody>
      </p:sp>
    </p:spTree>
    <p:extLst>
      <p:ext uri="{BB962C8B-B14F-4D97-AF65-F5344CB8AC3E}">
        <p14:creationId xmlns:p14="http://schemas.microsoft.com/office/powerpoint/2010/main" val="15463254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634082"/>
          </a:xfrm>
        </p:spPr>
        <p:txBody>
          <a:bodyPr>
            <a:normAutofit fontScale="90000"/>
          </a:bodyPr>
          <a:lstStyle/>
          <a:p>
            <a:r>
              <a:rPr lang="tr-TR" dirty="0" err="1" smtClean="0"/>
              <a:t>Kimek</a:t>
            </a:r>
            <a:r>
              <a:rPr lang="tr-TR" dirty="0" smtClean="0"/>
              <a:t> ve Kıpçak</a:t>
            </a:r>
            <a:endParaRPr lang="tr-TR" dirty="0"/>
          </a:p>
        </p:txBody>
      </p:sp>
      <p:sp>
        <p:nvSpPr>
          <p:cNvPr id="3" name="İçerik Yer Tutucusu 2"/>
          <p:cNvSpPr>
            <a:spLocks noGrp="1"/>
          </p:cNvSpPr>
          <p:nvPr>
            <p:ph idx="1"/>
          </p:nvPr>
        </p:nvSpPr>
        <p:spPr>
          <a:xfrm>
            <a:off x="457200" y="908720"/>
            <a:ext cx="8229600" cy="5688632"/>
          </a:xfrm>
        </p:spPr>
        <p:txBody>
          <a:bodyPr>
            <a:noAutofit/>
          </a:bodyPr>
          <a:lstStyle/>
          <a:p>
            <a:pPr marL="0" indent="0">
              <a:buNone/>
            </a:pPr>
            <a:r>
              <a:rPr lang="tr-TR" sz="1800" dirty="0"/>
              <a:t>Fakat Kıpçak’ın ‘kovuk’ anlamını tespit edip bırakamıyoruz. Nakiller üzerinden anlamı veren </a:t>
            </a:r>
            <a:r>
              <a:rPr lang="tr-TR" sz="1800" dirty="0" err="1"/>
              <a:t>Reşidüddin’den</a:t>
            </a:r>
            <a:r>
              <a:rPr lang="tr-TR" sz="1800" dirty="0"/>
              <a:t> ziyade, bu kelimenin anlamını daha iyi bilmesi gereken Uygur </a:t>
            </a:r>
            <a:r>
              <a:rPr lang="tr-TR" sz="1800" dirty="0" err="1"/>
              <a:t>Oğuznamesinin</a:t>
            </a:r>
            <a:r>
              <a:rPr lang="tr-TR" sz="1800" dirty="0"/>
              <a:t> yazarına müracaat etmeliyiz. Orada biraz farklı bir şey söyleniyor. Oğuz’un ordusu </a:t>
            </a:r>
            <a:r>
              <a:rPr lang="tr-TR" sz="1800" b="1" dirty="0"/>
              <a:t>İdil</a:t>
            </a:r>
            <a:r>
              <a:rPr lang="tr-TR" sz="1800" dirty="0"/>
              <a:t>’i nasıl geçeceğini düşünürken, askerlerden birisi “ağaçları kesti ve bu ağaçlara yattı, geçti. Oğuz Kağan sevindi, güldü ve “Sen </a:t>
            </a:r>
            <a:r>
              <a:rPr lang="tr-TR" sz="1800" dirty="0" smtClean="0"/>
              <a:t>burada bey </a:t>
            </a:r>
            <a:r>
              <a:rPr lang="tr-TR" sz="1800" dirty="0"/>
              <a:t>ol; senin adın Kıpçak Bey olsun” dedi</a:t>
            </a:r>
            <a:r>
              <a:rPr lang="tr-TR" sz="1800" dirty="0" smtClean="0"/>
              <a:t>.” </a:t>
            </a:r>
            <a:r>
              <a:rPr lang="tr-TR" sz="1800" dirty="0"/>
              <a:t>Açıkça bir </a:t>
            </a:r>
            <a:r>
              <a:rPr lang="tr-TR" sz="1800" b="1" dirty="0"/>
              <a:t>gemi</a:t>
            </a:r>
            <a:r>
              <a:rPr lang="tr-TR" sz="1800" dirty="0"/>
              <a:t>, bir </a:t>
            </a:r>
            <a:r>
              <a:rPr lang="tr-TR" sz="1800" b="1" dirty="0"/>
              <a:t>kayık</a:t>
            </a:r>
            <a:r>
              <a:rPr lang="tr-TR" sz="1800" dirty="0"/>
              <a:t> yaptığı için Kıpçak ismini alıyor. O halde bu kelimenin doğrudan </a:t>
            </a:r>
            <a:r>
              <a:rPr lang="tr-TR" sz="1800" b="1" dirty="0"/>
              <a:t>gemi</a:t>
            </a:r>
            <a:r>
              <a:rPr lang="tr-TR" sz="1800" dirty="0"/>
              <a:t> anlamı da vardı</a:t>
            </a:r>
            <a:r>
              <a:rPr lang="tr-TR" sz="1800" dirty="0" smtClean="0"/>
              <a:t>.</a:t>
            </a:r>
          </a:p>
          <a:p>
            <a:pPr marL="0" indent="0">
              <a:buNone/>
            </a:pPr>
            <a:endParaRPr lang="tr-TR" sz="1800" dirty="0"/>
          </a:p>
          <a:p>
            <a:pPr marL="0" indent="0">
              <a:buNone/>
            </a:pPr>
            <a:r>
              <a:rPr lang="tr-TR" sz="1800" dirty="0" smtClean="0"/>
              <a:t>Türkçe </a:t>
            </a:r>
            <a:r>
              <a:rPr lang="tr-TR" sz="1800" dirty="0"/>
              <a:t>kaynaklara yansımayan ve anlaşılan günümüz lehçelerinde hiç geçmeyen bu </a:t>
            </a:r>
            <a:r>
              <a:rPr lang="tr-TR" sz="1800" b="1" dirty="0"/>
              <a:t>gemi </a:t>
            </a:r>
            <a:r>
              <a:rPr lang="tr-TR" sz="1800" dirty="0"/>
              <a:t>anlamını </a:t>
            </a:r>
            <a:r>
              <a:rPr lang="tr-TR" sz="1800" dirty="0" err="1"/>
              <a:t>verintilerde</a:t>
            </a:r>
            <a:r>
              <a:rPr lang="tr-TR" sz="1800" dirty="0"/>
              <a:t> buluyoruz. Kilise Slavcasından miras olarak Rusça, </a:t>
            </a:r>
            <a:r>
              <a:rPr lang="tr-TR" sz="1800" dirty="0" err="1"/>
              <a:t>Ukrayince</a:t>
            </a:r>
            <a:r>
              <a:rPr lang="tr-TR" sz="1800" dirty="0"/>
              <a:t> ve Bulgarcada geçen </a:t>
            </a:r>
            <a:r>
              <a:rPr lang="az-Cyrl-AZ" sz="1800" dirty="0"/>
              <a:t>ковчег</a:t>
            </a:r>
            <a:r>
              <a:rPr lang="tr-TR" sz="1800" dirty="0"/>
              <a:t>Türkçe bir ödünçleme olarak </a:t>
            </a:r>
            <a:r>
              <a:rPr lang="tr-TR" sz="1800" b="1" dirty="0"/>
              <a:t>‘gemi’ </a:t>
            </a:r>
            <a:r>
              <a:rPr lang="tr-TR" sz="1800" dirty="0" smtClean="0"/>
              <a:t>anlamındadır; </a:t>
            </a:r>
            <a:r>
              <a:rPr lang="tr-TR" sz="1800" dirty="0"/>
              <a:t>Hırvatça ve Sırpçada ise </a:t>
            </a:r>
            <a:r>
              <a:rPr lang="tr-TR" sz="1800" dirty="0" err="1"/>
              <a:t>kopčeg</a:t>
            </a:r>
            <a:r>
              <a:rPr lang="tr-TR" sz="1800" dirty="0"/>
              <a:t> ‘sandık’ anlamı kazanmıştır</a:t>
            </a:r>
            <a:r>
              <a:rPr lang="tr-TR" sz="1800" dirty="0" smtClean="0"/>
              <a:t>. </a:t>
            </a:r>
            <a:r>
              <a:rPr lang="tr-TR" sz="1800" dirty="0" err="1" smtClean="0"/>
              <a:t>Skok</a:t>
            </a:r>
            <a:r>
              <a:rPr lang="tr-TR" sz="1800" dirty="0"/>
              <a:t>, </a:t>
            </a:r>
            <a:r>
              <a:rPr lang="tr-TR" sz="1800" dirty="0" err="1"/>
              <a:t>Etimologijski</a:t>
            </a:r>
            <a:r>
              <a:rPr lang="tr-TR" sz="1800" dirty="0"/>
              <a:t> </a:t>
            </a:r>
            <a:r>
              <a:rPr lang="tr-TR" sz="1800" dirty="0" err="1"/>
              <a:t>Rječnik</a:t>
            </a:r>
            <a:r>
              <a:rPr lang="tr-TR" sz="1800" dirty="0"/>
              <a:t> </a:t>
            </a:r>
            <a:r>
              <a:rPr lang="tr-TR" sz="1800" dirty="0" err="1"/>
              <a:t>Hrvatskoga</a:t>
            </a:r>
            <a:r>
              <a:rPr lang="tr-TR" sz="1800" dirty="0"/>
              <a:t> ili </a:t>
            </a:r>
            <a:r>
              <a:rPr lang="tr-TR" sz="1800" dirty="0" err="1"/>
              <a:t>Srpskoga</a:t>
            </a:r>
            <a:r>
              <a:rPr lang="tr-TR" sz="1800" dirty="0"/>
              <a:t> </a:t>
            </a:r>
            <a:r>
              <a:rPr lang="tr-TR" sz="1800" dirty="0" err="1"/>
              <a:t>Jezika</a:t>
            </a:r>
            <a:r>
              <a:rPr lang="tr-TR" sz="1800" dirty="0"/>
              <a:t> -II-, s.147, bunu kökeni doğrulanmamış kelimeler arasına koyar; üstelik Rusça ve Bulgarcadaki kelimeye de bağlamaz</a:t>
            </a:r>
            <a:r>
              <a:rPr lang="tr-TR" sz="1800" dirty="0" smtClean="0"/>
              <a:t>.</a:t>
            </a:r>
          </a:p>
          <a:p>
            <a:pPr marL="0" indent="0">
              <a:buNone/>
            </a:pPr>
            <a:endParaRPr lang="tr-TR" sz="1800" dirty="0" smtClean="0"/>
          </a:p>
          <a:p>
            <a:pPr marL="0" indent="0">
              <a:buNone/>
            </a:pPr>
            <a:r>
              <a:rPr lang="tr-TR" sz="1800" dirty="0" err="1" smtClean="0"/>
              <a:t>Fasmer’de</a:t>
            </a:r>
            <a:r>
              <a:rPr lang="tr-TR" sz="1800" dirty="0" smtClean="0"/>
              <a:t> </a:t>
            </a:r>
            <a:r>
              <a:rPr lang="tr-TR" sz="1800" dirty="0"/>
              <a:t>ve </a:t>
            </a:r>
            <a:r>
              <a:rPr lang="tr-TR" sz="1800" dirty="0" err="1"/>
              <a:t>Skok’ta</a:t>
            </a:r>
            <a:r>
              <a:rPr lang="tr-TR" sz="1800" dirty="0"/>
              <a:t> </a:t>
            </a:r>
            <a:r>
              <a:rPr lang="tr-TR" sz="1800" dirty="0" err="1"/>
              <a:t>Mikkola’ya</a:t>
            </a:r>
            <a:r>
              <a:rPr lang="tr-TR" sz="1800" dirty="0"/>
              <a:t> atıfla Tr. </a:t>
            </a:r>
            <a:r>
              <a:rPr lang="tr-TR" sz="1800" dirty="0" err="1"/>
              <a:t>koburcak</a:t>
            </a:r>
            <a:r>
              <a:rPr lang="tr-TR" sz="1800" dirty="0"/>
              <a:t> kelimesi kökene konur ama Türkçe kelimenin nihai kökeni ne olursa olsun, Doğu ve Güney Slav dillerine en geç Ortaçağın erken dönemlerinde *</a:t>
            </a:r>
            <a:r>
              <a:rPr lang="tr-TR" sz="1800" dirty="0" err="1"/>
              <a:t>kuvçak</a:t>
            </a:r>
            <a:r>
              <a:rPr lang="tr-TR" sz="1800" dirty="0"/>
              <a:t> gibi bir biçimle geçtiği anlaşılıyor. Bu zaman bilgisi bize, kaynağı ister Avarlar, isterse Hun veya Bulgarlar olsun, eski Türkçenin bu en eski dönemlerinde </a:t>
            </a:r>
            <a:r>
              <a:rPr lang="tr-TR" sz="1800" dirty="0" err="1"/>
              <a:t>kıpçak</a:t>
            </a:r>
            <a:r>
              <a:rPr lang="tr-TR" sz="1800" dirty="0"/>
              <a:t> </a:t>
            </a:r>
            <a:r>
              <a:rPr lang="tr-TR" sz="1800" b="1" dirty="0"/>
              <a:t>‘gemi’ </a:t>
            </a:r>
            <a:r>
              <a:rPr lang="tr-TR" sz="1800" dirty="0"/>
              <a:t>anlamının yürürlükte olduğu fikrimize destek sunuyor.</a:t>
            </a:r>
          </a:p>
          <a:p>
            <a:pPr marL="0" indent="0">
              <a:buNone/>
            </a:pPr>
            <a:endParaRPr lang="tr-TR" sz="1800" dirty="0"/>
          </a:p>
          <a:p>
            <a:pPr marL="0" indent="0">
              <a:buNone/>
            </a:pPr>
            <a:endParaRPr lang="tr-TR" sz="1800" dirty="0"/>
          </a:p>
        </p:txBody>
      </p:sp>
    </p:spTree>
    <p:extLst>
      <p:ext uri="{BB962C8B-B14F-4D97-AF65-F5344CB8AC3E}">
        <p14:creationId xmlns:p14="http://schemas.microsoft.com/office/powerpoint/2010/main" val="5632596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634082"/>
          </a:xfrm>
        </p:spPr>
        <p:txBody>
          <a:bodyPr>
            <a:normAutofit fontScale="90000"/>
          </a:bodyPr>
          <a:lstStyle/>
          <a:p>
            <a:r>
              <a:rPr lang="tr-TR" dirty="0" err="1" smtClean="0"/>
              <a:t>Kimek</a:t>
            </a:r>
            <a:r>
              <a:rPr lang="tr-TR" dirty="0" smtClean="0"/>
              <a:t> ve Kıpçak</a:t>
            </a:r>
            <a:endParaRPr lang="tr-TR" dirty="0"/>
          </a:p>
        </p:txBody>
      </p:sp>
      <p:sp>
        <p:nvSpPr>
          <p:cNvPr id="3" name="İçerik Yer Tutucusu 2"/>
          <p:cNvSpPr>
            <a:spLocks noGrp="1"/>
          </p:cNvSpPr>
          <p:nvPr>
            <p:ph idx="1"/>
          </p:nvPr>
        </p:nvSpPr>
        <p:spPr>
          <a:xfrm>
            <a:off x="457200" y="980728"/>
            <a:ext cx="8229600" cy="5877272"/>
          </a:xfrm>
        </p:spPr>
        <p:txBody>
          <a:bodyPr>
            <a:noAutofit/>
          </a:bodyPr>
          <a:lstStyle/>
          <a:p>
            <a:pPr marL="0" indent="0">
              <a:buNone/>
            </a:pPr>
            <a:r>
              <a:rPr lang="tr-TR" sz="1600" dirty="0"/>
              <a:t>Bu anlam </a:t>
            </a:r>
            <a:r>
              <a:rPr lang="tr-TR" sz="1600" dirty="0" err="1"/>
              <a:t>Karahanlı</a:t>
            </a:r>
            <a:r>
              <a:rPr lang="tr-TR" sz="1600" dirty="0"/>
              <a:t> çağında unutulmuşa benziyor. Dolayısıyla </a:t>
            </a:r>
            <a:r>
              <a:rPr lang="tr-TR" sz="1600" dirty="0" err="1"/>
              <a:t>Kıpçaklığın</a:t>
            </a:r>
            <a:r>
              <a:rPr lang="tr-TR" sz="1600" dirty="0"/>
              <a:t> oluşum çağı olan 8. yy civarında kelime </a:t>
            </a:r>
            <a:r>
              <a:rPr lang="tr-TR" sz="1600" b="1" dirty="0"/>
              <a:t>gemi</a:t>
            </a:r>
            <a:r>
              <a:rPr lang="tr-TR" sz="1600" dirty="0"/>
              <a:t> anlamındaydı ve Kıpçak ismi bu anlama geliyordu. Bu tespit, belirttiğimiz üzere, </a:t>
            </a:r>
            <a:r>
              <a:rPr lang="tr-TR" sz="1600" dirty="0" err="1"/>
              <a:t>Kimek</a:t>
            </a:r>
            <a:r>
              <a:rPr lang="tr-TR" sz="1600" dirty="0"/>
              <a:t> adında asli/kurucu boyun olmaması ve </a:t>
            </a:r>
            <a:r>
              <a:rPr lang="tr-TR" sz="1600" b="1" dirty="0" err="1"/>
              <a:t>Kimeklerin</a:t>
            </a:r>
            <a:r>
              <a:rPr lang="tr-TR" sz="1600" b="1" dirty="0"/>
              <a:t> büyük ihtimalle Kıpçaklar olması noktasında</a:t>
            </a:r>
            <a:r>
              <a:rPr lang="tr-TR" sz="1600" dirty="0"/>
              <a:t>, bize </a:t>
            </a:r>
            <a:r>
              <a:rPr lang="tr-TR" sz="1600" dirty="0" err="1"/>
              <a:t>Kimek</a:t>
            </a:r>
            <a:r>
              <a:rPr lang="tr-TR" sz="1600" dirty="0"/>
              <a:t> isminde de bir </a:t>
            </a:r>
            <a:r>
              <a:rPr lang="tr-TR" sz="1600" b="1" dirty="0"/>
              <a:t>gemi </a:t>
            </a:r>
            <a:r>
              <a:rPr lang="tr-TR" sz="1600" dirty="0"/>
              <a:t>aramak imkânını bahşediyor.</a:t>
            </a:r>
          </a:p>
          <a:p>
            <a:pPr marL="0" indent="0">
              <a:buNone/>
            </a:pPr>
            <a:endParaRPr lang="tr-TR" sz="1600" dirty="0"/>
          </a:p>
          <a:p>
            <a:pPr marL="0" indent="0">
              <a:buNone/>
            </a:pPr>
            <a:r>
              <a:rPr lang="tr-TR" sz="1600" dirty="0" smtClean="0"/>
              <a:t>Biz </a:t>
            </a:r>
            <a:r>
              <a:rPr lang="tr-TR" sz="1600" dirty="0"/>
              <a:t>daha önce de bu </a:t>
            </a:r>
            <a:r>
              <a:rPr lang="tr-TR" sz="1600" b="1" dirty="0"/>
              <a:t>gemi</a:t>
            </a:r>
            <a:r>
              <a:rPr lang="tr-TR" sz="1600" dirty="0"/>
              <a:t> bağlantısına dikkat çekmiş, ancak Kıpçak kelimesinin Kuman’ın eş anlamlısı olarak </a:t>
            </a:r>
            <a:r>
              <a:rPr lang="tr-TR" sz="1600" dirty="0" err="1"/>
              <a:t>kuw-cak</a:t>
            </a:r>
            <a:r>
              <a:rPr lang="tr-TR" sz="1600" dirty="0"/>
              <a:t> ‘sarıcık &gt; sarıca, sarışın’ anlamının da ihtimal dâhilinde olduğunu </a:t>
            </a:r>
            <a:r>
              <a:rPr lang="tr-TR" sz="1600" dirty="0" smtClean="0"/>
              <a:t>vurgulamıştık. </a:t>
            </a:r>
            <a:r>
              <a:rPr lang="tr-TR" sz="1600" dirty="0"/>
              <a:t>Bu ihtimal uzak köklerde olmak kaydıyla elbette geçerlidir. Ancak Kıpçak biçimini kullanan Doğu (İslam ve Gürcü) kaynaklarının asla bu ismi çevirmemeleri, üstelik Türk kaynaklarında başka bir anlam verilmesi, buna karşılık Kuman ismini bilen Batı (Avrupa ve Ermeni) kaynaklarında ısrarlı bir şekilde ‘sarışın’ çevirisi yapılması, bizi Kuman ile Kıpçak’ın anlam ilgisi olmayan budun adları olduğu fikrine yöneltmektedir. </a:t>
            </a:r>
            <a:endParaRPr lang="tr-TR" sz="1600" dirty="0" smtClean="0"/>
          </a:p>
          <a:p>
            <a:pPr marL="0" indent="0">
              <a:buNone/>
            </a:pPr>
            <a:endParaRPr lang="tr-TR" sz="1600" dirty="0"/>
          </a:p>
          <a:p>
            <a:pPr marL="0" indent="0">
              <a:buNone/>
            </a:pPr>
            <a:r>
              <a:rPr lang="tr-TR" sz="1600" dirty="0" smtClean="0"/>
              <a:t>Bir </a:t>
            </a:r>
            <a:r>
              <a:rPr lang="tr-TR" sz="1600" dirty="0"/>
              <a:t>çevredeki, birbirinin yerine kullanılsa bile değişik etnik isimlerin birbiriyle anlamca ilişkili olma zorunluluğu veya düzenliliği yoktur. Bunu yukarıda belirtmiştik. Biz sadece, </a:t>
            </a:r>
            <a:r>
              <a:rPr lang="tr-TR" sz="1600" dirty="0" err="1"/>
              <a:t>Kimek</a:t>
            </a:r>
            <a:r>
              <a:rPr lang="tr-TR" sz="1600" dirty="0"/>
              <a:t> adını taşıyan bir boyun varlığını açık şekilde bilmediğimizden, bunu boy birliğinin adı olarak alıp Kıpçak ile telif etmeyi öneriyoruz. Bu önerimiz, yukarıda gösterdiğimiz bir anlam ilişkisini de barındırıyor olabilir. Kuman ise, tıpkı daha sonraki </a:t>
            </a:r>
            <a:r>
              <a:rPr lang="tr-TR" sz="1600" dirty="0" err="1"/>
              <a:t>Kanglı</a:t>
            </a:r>
            <a:r>
              <a:rPr lang="tr-TR" sz="1600" dirty="0"/>
              <a:t> gibi, daha sonraki bir Kıpçak-içi etnik yükselişi ifade ediyor gözükmektedir</a:t>
            </a:r>
            <a:r>
              <a:rPr lang="tr-TR" sz="1600" dirty="0" smtClean="0"/>
              <a:t>.</a:t>
            </a:r>
          </a:p>
          <a:p>
            <a:pPr marL="0" indent="0">
              <a:buNone/>
            </a:pPr>
            <a:endParaRPr lang="tr-TR" sz="1600" dirty="0"/>
          </a:p>
          <a:p>
            <a:pPr marL="0" indent="0">
              <a:buNone/>
            </a:pPr>
            <a:r>
              <a:rPr lang="tr-TR" sz="1600" dirty="0"/>
              <a:t>Prof. Dr. Osman KARATAY. “</a:t>
            </a:r>
            <a:r>
              <a:rPr lang="tr-TR" sz="1600" dirty="0" err="1"/>
              <a:t>Kimek</a:t>
            </a:r>
            <a:r>
              <a:rPr lang="tr-TR" sz="1600" dirty="0"/>
              <a:t> ve Kıpçak İsimleri Üzerine”, </a:t>
            </a:r>
            <a:r>
              <a:rPr lang="tr-TR" sz="1600" dirty="0" err="1"/>
              <a:t>Türkolojiye</a:t>
            </a:r>
            <a:r>
              <a:rPr lang="tr-TR" sz="1600" dirty="0"/>
              <a:t> Adanmış Bir Ömür. Attila </a:t>
            </a:r>
            <a:r>
              <a:rPr lang="tr-TR" sz="1600" dirty="0" err="1"/>
              <a:t>Jorma</a:t>
            </a:r>
            <a:r>
              <a:rPr lang="tr-TR" sz="1600" dirty="0"/>
              <a:t> Armağanı, yay. Özlem Demirel, İstanbul: Kutlu Yayınevi, 2022, 429-436.</a:t>
            </a:r>
          </a:p>
          <a:p>
            <a:pPr marL="0" indent="0">
              <a:buNone/>
            </a:pPr>
            <a:endParaRPr lang="tr-TR" sz="1600" dirty="0"/>
          </a:p>
        </p:txBody>
      </p:sp>
    </p:spTree>
    <p:extLst>
      <p:ext uri="{BB962C8B-B14F-4D97-AF65-F5344CB8AC3E}">
        <p14:creationId xmlns:p14="http://schemas.microsoft.com/office/powerpoint/2010/main" val="13401889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60648"/>
            <a:ext cx="8229600" cy="634082"/>
          </a:xfrm>
        </p:spPr>
        <p:txBody>
          <a:bodyPr>
            <a:noAutofit/>
          </a:bodyPr>
          <a:lstStyle/>
          <a:p>
            <a:r>
              <a:rPr lang="tr-TR" sz="3600" dirty="0" smtClean="0"/>
              <a:t>Anayurt Türkistan Şehirleri ve Denizcilik</a:t>
            </a:r>
            <a:endParaRPr lang="tr-TR" sz="3600" dirty="0"/>
          </a:p>
        </p:txBody>
      </p:sp>
      <p:sp>
        <p:nvSpPr>
          <p:cNvPr id="3" name="İçerik Yer Tutucusu 2"/>
          <p:cNvSpPr>
            <a:spLocks noGrp="1"/>
          </p:cNvSpPr>
          <p:nvPr>
            <p:ph idx="1"/>
          </p:nvPr>
        </p:nvSpPr>
        <p:spPr>
          <a:xfrm>
            <a:off x="457200" y="980728"/>
            <a:ext cx="8229600" cy="5688632"/>
          </a:xfrm>
        </p:spPr>
        <p:txBody>
          <a:bodyPr>
            <a:noAutofit/>
          </a:bodyPr>
          <a:lstStyle/>
          <a:p>
            <a:pPr marL="0" indent="0">
              <a:buNone/>
            </a:pPr>
            <a:r>
              <a:rPr lang="tr-TR" sz="1600" dirty="0" err="1" smtClean="0"/>
              <a:t>Kimeklere</a:t>
            </a:r>
            <a:r>
              <a:rPr lang="tr-TR" sz="1600" dirty="0" smtClean="0"/>
              <a:t> </a:t>
            </a:r>
            <a:r>
              <a:rPr lang="tr-TR" sz="1600" dirty="0"/>
              <a:t>ait yerleşim yerlerinden </a:t>
            </a:r>
            <a:r>
              <a:rPr lang="tr-TR" sz="1600" dirty="0" err="1"/>
              <a:t>Demunya</a:t>
            </a:r>
            <a:r>
              <a:rPr lang="tr-TR" sz="1600" dirty="0"/>
              <a:t>, oldukça bakımlı ve kalabalık bir şehir olup </a:t>
            </a:r>
            <a:r>
              <a:rPr lang="tr-TR" sz="1600" dirty="0" err="1"/>
              <a:t>Şerya</a:t>
            </a:r>
            <a:r>
              <a:rPr lang="tr-TR" sz="1600" dirty="0"/>
              <a:t> Nehri kıyısında idi. Aynı nehrin kıyısında kurulan bir başka </a:t>
            </a:r>
            <a:r>
              <a:rPr lang="tr-TR" sz="1600" dirty="0" err="1"/>
              <a:t>Kimek</a:t>
            </a:r>
            <a:r>
              <a:rPr lang="tr-TR" sz="1600" dirty="0"/>
              <a:t> şehri de </a:t>
            </a:r>
            <a:r>
              <a:rPr lang="tr-TR" sz="1600" b="1" dirty="0" err="1"/>
              <a:t>Seraves</a:t>
            </a:r>
            <a:r>
              <a:rPr lang="tr-TR" sz="1600" dirty="0"/>
              <a:t> idi. Durgun akan büyük </a:t>
            </a:r>
            <a:r>
              <a:rPr lang="tr-TR" sz="1600" dirty="0" err="1"/>
              <a:t>Şerya</a:t>
            </a:r>
            <a:r>
              <a:rPr lang="tr-TR" sz="1600" dirty="0"/>
              <a:t> Nehrinde gemiler işler ve nehri bir uçtan diğer uca kat ederek insan ve mal taşırlardı. </a:t>
            </a:r>
            <a:r>
              <a:rPr lang="tr-TR" sz="1600" dirty="0" err="1"/>
              <a:t>Gağan</a:t>
            </a:r>
            <a:r>
              <a:rPr lang="tr-TR" sz="1600" dirty="0"/>
              <a:t> Gölü kıyısında ve bu göle dökülen nehirlerin kıyılarında da </a:t>
            </a:r>
            <a:r>
              <a:rPr lang="tr-TR" sz="1600" b="1" dirty="0" err="1"/>
              <a:t>Kimek</a:t>
            </a:r>
            <a:r>
              <a:rPr lang="tr-TR" sz="1600" b="1" dirty="0"/>
              <a:t> şehirleri</a:t>
            </a:r>
            <a:r>
              <a:rPr lang="tr-TR" sz="1600" dirty="0"/>
              <a:t> bulunmakta idi. Göl kıyısında bulunan </a:t>
            </a:r>
            <a:r>
              <a:rPr lang="tr-TR" sz="1600" b="1" dirty="0" err="1"/>
              <a:t>Dehrat</a:t>
            </a:r>
            <a:r>
              <a:rPr lang="tr-TR" sz="1600" b="1" dirty="0"/>
              <a:t> köyü iskelesinden</a:t>
            </a:r>
            <a:r>
              <a:rPr lang="tr-TR" sz="1600" dirty="0"/>
              <a:t> kalkan gemiler </a:t>
            </a:r>
            <a:r>
              <a:rPr lang="tr-TR" sz="1600" b="1" dirty="0" err="1"/>
              <a:t>Gağan</a:t>
            </a:r>
            <a:r>
              <a:rPr lang="tr-TR" sz="1600" b="1" dirty="0"/>
              <a:t>, </a:t>
            </a:r>
            <a:r>
              <a:rPr lang="tr-TR" sz="1600" b="1" dirty="0" err="1"/>
              <a:t>Karantiya</a:t>
            </a:r>
            <a:r>
              <a:rPr lang="tr-TR" sz="1600" b="1" dirty="0"/>
              <a:t>, </a:t>
            </a:r>
            <a:r>
              <a:rPr lang="tr-TR" sz="1600" b="1" dirty="0" err="1"/>
              <a:t>Seraves</a:t>
            </a:r>
            <a:r>
              <a:rPr lang="tr-TR" sz="1600" b="1" dirty="0"/>
              <a:t> ve </a:t>
            </a:r>
            <a:r>
              <a:rPr lang="tr-TR" sz="1600" b="1" dirty="0" err="1"/>
              <a:t>Damuriya</a:t>
            </a:r>
            <a:r>
              <a:rPr lang="tr-TR" sz="1600" dirty="0"/>
              <a:t> </a:t>
            </a:r>
            <a:r>
              <a:rPr lang="tr-TR" sz="1600" b="1" dirty="0"/>
              <a:t>şehir</a:t>
            </a:r>
            <a:r>
              <a:rPr lang="tr-TR" sz="1600" dirty="0"/>
              <a:t>lerine yük ve insan taşırlardı. </a:t>
            </a:r>
          </a:p>
          <a:p>
            <a:pPr marL="0" indent="0">
              <a:buNone/>
            </a:pPr>
            <a:r>
              <a:rPr lang="tr-TR" sz="1600" dirty="0"/>
              <a:t>Oğuz topraklarındaki </a:t>
            </a:r>
            <a:r>
              <a:rPr lang="tr-TR" sz="1600" dirty="0" err="1"/>
              <a:t>Harezm</a:t>
            </a:r>
            <a:r>
              <a:rPr lang="tr-TR" sz="1600" dirty="0"/>
              <a:t> Gölüne dökülen </a:t>
            </a:r>
            <a:r>
              <a:rPr lang="tr-TR" sz="1600" dirty="0" err="1"/>
              <a:t>Ruda</a:t>
            </a:r>
            <a:r>
              <a:rPr lang="tr-TR" sz="1600" dirty="0"/>
              <a:t> Nehri çok büyüktü ve kıyılarında </a:t>
            </a:r>
            <a:r>
              <a:rPr lang="tr-TR" sz="1600" b="1" dirty="0" err="1"/>
              <a:t>Hıyam</a:t>
            </a:r>
            <a:r>
              <a:rPr lang="tr-TR" sz="1600" dirty="0"/>
              <a:t> ve </a:t>
            </a:r>
            <a:r>
              <a:rPr lang="tr-TR" sz="1600" b="1" dirty="0" err="1"/>
              <a:t>Cacan</a:t>
            </a:r>
            <a:r>
              <a:rPr lang="tr-TR" sz="1600" dirty="0"/>
              <a:t> adlı </a:t>
            </a:r>
            <a:r>
              <a:rPr lang="tr-TR" sz="1600" b="1" dirty="0"/>
              <a:t>iki küçük Oğuz</a:t>
            </a:r>
            <a:r>
              <a:rPr lang="tr-TR" sz="1600" dirty="0"/>
              <a:t> </a:t>
            </a:r>
            <a:r>
              <a:rPr lang="tr-TR" sz="1600" b="1" dirty="0"/>
              <a:t>şehri</a:t>
            </a:r>
            <a:r>
              <a:rPr lang="tr-TR" sz="1600" dirty="0"/>
              <a:t> bulunmaktaydı. Anlaşıldığı kadarıyla, bu şehirlere ulaşım nehirden kayıklarla yapılmaktaydı. </a:t>
            </a:r>
            <a:r>
              <a:rPr lang="tr-TR" sz="1600" dirty="0" err="1"/>
              <a:t>Maveraunnehr'de</a:t>
            </a:r>
            <a:r>
              <a:rPr lang="tr-TR" sz="1600" dirty="0"/>
              <a:t>, ana kolu </a:t>
            </a:r>
            <a:r>
              <a:rPr lang="tr-TR" sz="1600" dirty="0" err="1"/>
              <a:t>Özkent</a:t>
            </a:r>
            <a:r>
              <a:rPr lang="tr-TR" sz="1600" dirty="0"/>
              <a:t> yakınlarından çıkan Şaş Nehri yoluyla </a:t>
            </a:r>
            <a:r>
              <a:rPr lang="tr-TR" sz="1600" b="1" dirty="0" err="1"/>
              <a:t>Hocende</a:t>
            </a:r>
            <a:r>
              <a:rPr lang="tr-TR" sz="1600" b="1" dirty="0"/>
              <a:t> (</a:t>
            </a:r>
            <a:r>
              <a:rPr lang="tr-TR" sz="1600" b="1" dirty="0" err="1"/>
              <a:t>Hokand</a:t>
            </a:r>
            <a:r>
              <a:rPr lang="tr-TR" sz="1600" b="1" dirty="0"/>
              <a:t>)</a:t>
            </a:r>
            <a:r>
              <a:rPr lang="tr-TR" sz="1600" dirty="0"/>
              <a:t>’ye gemiler gelirdi.</a:t>
            </a:r>
          </a:p>
          <a:p>
            <a:pPr marL="0" indent="0">
              <a:buNone/>
            </a:pPr>
            <a:r>
              <a:rPr lang="tr-TR" sz="1600" dirty="0"/>
              <a:t>Bu nehir de Aral Gölüne dökülmekte idi. Türklerle Müslümanlar arasında barış olduğu zamanlarda bu nehirden gemilerle </a:t>
            </a:r>
            <a:r>
              <a:rPr lang="tr-TR" sz="1600" b="1" dirty="0"/>
              <a:t>Oğuzların kışlık başkenti </a:t>
            </a:r>
            <a:r>
              <a:rPr lang="tr-TR" sz="1600" b="1" dirty="0" err="1"/>
              <a:t>Yenikent'e</a:t>
            </a:r>
            <a:r>
              <a:rPr lang="tr-TR" sz="1600" dirty="0"/>
              <a:t> (el-</a:t>
            </a:r>
            <a:r>
              <a:rPr lang="tr-TR" sz="1600" dirty="0" err="1"/>
              <a:t>Karyetu'l</a:t>
            </a:r>
            <a:r>
              <a:rPr lang="tr-TR" sz="1600" dirty="0"/>
              <a:t>-Hadle) erzak taşınmakta idi.</a:t>
            </a:r>
          </a:p>
          <a:p>
            <a:pPr marL="0" indent="0">
              <a:buNone/>
            </a:pPr>
            <a:r>
              <a:rPr lang="tr-TR" sz="1600" b="1" dirty="0" err="1"/>
              <a:t>Tirmiz</a:t>
            </a:r>
            <a:r>
              <a:rPr lang="tr-TR" sz="1600" dirty="0"/>
              <a:t>, Ceyhun nehri üzerindeki en büyük şehir idi. Selçuklularla </a:t>
            </a:r>
            <a:r>
              <a:rPr lang="tr-TR" sz="1600" dirty="0" err="1"/>
              <a:t>Karahanlılar</a:t>
            </a:r>
            <a:r>
              <a:rPr lang="tr-TR" sz="1600" dirty="0"/>
              <a:t> arasındaki sınırda bulunan bu şehir geniş meydanları, tuğla döşeli çarşıları ile temiz ve hoş bir şehirdi. Nehir, şehri sağdan ve soldan kuşatırdı ve üzerinde durmadan gemiler gidip gelmekteydi. Ceyhun Nehrinin </a:t>
            </a:r>
            <a:r>
              <a:rPr lang="tr-TR" sz="1600" dirty="0" err="1"/>
              <a:t>Harezm'deki</a:t>
            </a:r>
            <a:r>
              <a:rPr lang="tr-TR" sz="1600" dirty="0"/>
              <a:t> kollarından </a:t>
            </a:r>
            <a:r>
              <a:rPr lang="tr-TR" sz="1600" b="1" dirty="0" err="1"/>
              <a:t>Hive</a:t>
            </a:r>
            <a:r>
              <a:rPr lang="tr-TR" sz="1600" b="1" dirty="0"/>
              <a:t>, </a:t>
            </a:r>
            <a:r>
              <a:rPr lang="tr-TR" sz="1600" b="1" dirty="0" err="1"/>
              <a:t>Medra</a:t>
            </a:r>
            <a:r>
              <a:rPr lang="tr-TR" sz="1600" dirty="0"/>
              <a:t> ve </a:t>
            </a:r>
            <a:r>
              <a:rPr lang="tr-TR" sz="1600" b="1" dirty="0" err="1"/>
              <a:t>Buvve</a:t>
            </a:r>
            <a:r>
              <a:rPr lang="tr-TR" sz="1600" dirty="0"/>
              <a:t> kanallarında da gemiler işlemekte idi. Bu gemiler, </a:t>
            </a:r>
            <a:r>
              <a:rPr lang="tr-TR" sz="1600" dirty="0" err="1"/>
              <a:t>Harezm'in</a:t>
            </a:r>
            <a:r>
              <a:rPr lang="tr-TR" sz="1600" dirty="0"/>
              <a:t> Horasan tarafındaki kısmının merkezi ve Ceyhun Nehri üzerinde kurulmuş bulunan </a:t>
            </a:r>
            <a:r>
              <a:rPr lang="tr-TR" sz="1600" b="1" dirty="0" err="1"/>
              <a:t>Curcaniye</a:t>
            </a:r>
            <a:r>
              <a:rPr lang="tr-TR" sz="1600" dirty="0" err="1"/>
              <a:t>'ye</a:t>
            </a:r>
            <a:r>
              <a:rPr lang="tr-TR" sz="1600" dirty="0"/>
              <a:t> kadar gitmekteydiler.</a:t>
            </a:r>
          </a:p>
          <a:p>
            <a:pPr marL="0" indent="0">
              <a:buNone/>
            </a:pPr>
            <a:r>
              <a:rPr lang="tr-TR" sz="1600" dirty="0" err="1"/>
              <a:t>Maveraunnehr'de</a:t>
            </a:r>
            <a:r>
              <a:rPr lang="tr-TR" sz="1600" dirty="0"/>
              <a:t> </a:t>
            </a:r>
            <a:r>
              <a:rPr lang="tr-TR" sz="1600" dirty="0" err="1"/>
              <a:t>İsficab</a:t>
            </a:r>
            <a:r>
              <a:rPr lang="tr-TR" sz="1600" dirty="0"/>
              <a:t> yakınlarındaki çölde birinin adı </a:t>
            </a:r>
            <a:r>
              <a:rPr lang="tr-TR" sz="1600" dirty="0" err="1"/>
              <a:t>Me'va</a:t>
            </a:r>
            <a:r>
              <a:rPr lang="tr-TR" sz="1600" dirty="0"/>
              <a:t>, diğerinin adı da Yaren olan iki büyük nehrin kıyılarında birbirlerine çok yakın mesafelerde kurulmuş </a:t>
            </a:r>
            <a:r>
              <a:rPr lang="tr-TR" sz="1600" b="1" dirty="0" err="1"/>
              <a:t>Şarab</a:t>
            </a:r>
            <a:r>
              <a:rPr lang="tr-TR" sz="1600" dirty="0"/>
              <a:t>, </a:t>
            </a:r>
            <a:r>
              <a:rPr lang="tr-TR" sz="1600" b="1" dirty="0" err="1"/>
              <a:t>Beduhket</a:t>
            </a:r>
            <a:r>
              <a:rPr lang="tr-TR" sz="1600" b="1" dirty="0"/>
              <a:t>, </a:t>
            </a:r>
            <a:r>
              <a:rPr lang="tr-TR" sz="1600" b="1" dirty="0" err="1"/>
              <a:t>Temtac</a:t>
            </a:r>
            <a:r>
              <a:rPr lang="tr-TR" sz="1600" dirty="0"/>
              <a:t> ve </a:t>
            </a:r>
            <a:r>
              <a:rPr lang="tr-TR" sz="1600" b="1" dirty="0" err="1"/>
              <a:t>Barcac</a:t>
            </a:r>
            <a:r>
              <a:rPr lang="tr-TR" sz="1600" dirty="0"/>
              <a:t> isimlerinde </a:t>
            </a:r>
            <a:r>
              <a:rPr lang="tr-TR" sz="1600" b="1" dirty="0"/>
              <a:t>dört Türk</a:t>
            </a:r>
            <a:r>
              <a:rPr lang="tr-TR" sz="1600" dirty="0"/>
              <a:t> </a:t>
            </a:r>
            <a:r>
              <a:rPr lang="tr-TR" sz="1600" b="1" dirty="0"/>
              <a:t>şehri</a:t>
            </a:r>
            <a:r>
              <a:rPr lang="tr-TR" sz="1600" dirty="0"/>
              <a:t> bulunmakta ve bunlar arasında ulaşım kayıklarla yapılmaktaydı. </a:t>
            </a:r>
          </a:p>
        </p:txBody>
      </p:sp>
    </p:spTree>
    <p:extLst>
      <p:ext uri="{BB962C8B-B14F-4D97-AF65-F5344CB8AC3E}">
        <p14:creationId xmlns:p14="http://schemas.microsoft.com/office/powerpoint/2010/main" val="28855635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562074"/>
          </a:xfrm>
        </p:spPr>
        <p:txBody>
          <a:bodyPr>
            <a:noAutofit/>
          </a:bodyPr>
          <a:lstStyle/>
          <a:p>
            <a:r>
              <a:rPr lang="tr-TR" sz="3600" dirty="0"/>
              <a:t>Anayurt Türkistan Şehirleri ve Denizcilik</a:t>
            </a:r>
          </a:p>
        </p:txBody>
      </p:sp>
      <p:sp>
        <p:nvSpPr>
          <p:cNvPr id="3" name="İçerik Yer Tutucusu 2"/>
          <p:cNvSpPr>
            <a:spLocks noGrp="1"/>
          </p:cNvSpPr>
          <p:nvPr>
            <p:ph idx="1"/>
          </p:nvPr>
        </p:nvSpPr>
        <p:spPr>
          <a:xfrm>
            <a:off x="251520" y="836712"/>
            <a:ext cx="8784976" cy="5904656"/>
          </a:xfrm>
        </p:spPr>
        <p:txBody>
          <a:bodyPr>
            <a:noAutofit/>
          </a:bodyPr>
          <a:lstStyle/>
          <a:p>
            <a:pPr marL="0" indent="0">
              <a:buNone/>
            </a:pPr>
            <a:r>
              <a:rPr lang="tr-TR" sz="1600" dirty="0"/>
              <a:t>847 tarihinde eserini yazmış bulunan Müslüman coğrafyacı </a:t>
            </a:r>
            <a:r>
              <a:rPr lang="tr-TR" sz="1600" dirty="0" err="1"/>
              <a:t>İbn</a:t>
            </a:r>
            <a:r>
              <a:rPr lang="tr-TR" sz="1600" dirty="0"/>
              <a:t> </a:t>
            </a:r>
            <a:r>
              <a:rPr lang="tr-TR" sz="1600" dirty="0" err="1"/>
              <a:t>Hurdazbih</a:t>
            </a:r>
            <a:r>
              <a:rPr lang="tr-TR" sz="1600" dirty="0"/>
              <a:t>, </a:t>
            </a:r>
            <a:r>
              <a:rPr lang="tr-TR" sz="1600" b="1" dirty="0"/>
              <a:t>ticaret şehirlerini</a:t>
            </a:r>
            <a:r>
              <a:rPr lang="tr-TR" sz="1600" dirty="0"/>
              <a:t> sık sık dolaşan, sözüne güvendiği bir zatın anlattıklarına dayanarak, İslam topraklarından Çin sınırlarına kadar uzanan Türk ülkelerinde </a:t>
            </a:r>
            <a:r>
              <a:rPr lang="tr-TR" sz="1600" dirty="0" err="1"/>
              <a:t>Kank</a:t>
            </a:r>
            <a:r>
              <a:rPr lang="tr-TR" sz="1600" dirty="0"/>
              <a:t>, Türk, </a:t>
            </a:r>
            <a:r>
              <a:rPr lang="tr-TR" sz="1600" dirty="0" err="1"/>
              <a:t>Siyavat</a:t>
            </a:r>
            <a:r>
              <a:rPr lang="tr-TR" sz="1600" dirty="0"/>
              <a:t>, </a:t>
            </a:r>
            <a:r>
              <a:rPr lang="tr-TR" sz="1600" dirty="0" err="1"/>
              <a:t>Tarazab</a:t>
            </a:r>
            <a:r>
              <a:rPr lang="tr-TR" sz="1600" dirty="0"/>
              <a:t> vb. gibi hepsi de Ceyhun Nehri kadar büyük bir çok nehirlerin bulunduğunu, bunların üzerinde büyük gemilerin işlediğini ve doğudan batıya doğru seferler yaptıklarını belirtmektedir. </a:t>
            </a:r>
            <a:endParaRPr lang="tr-TR" sz="1600" dirty="0" smtClean="0"/>
          </a:p>
          <a:p>
            <a:pPr marL="0" indent="0">
              <a:buNone/>
            </a:pPr>
            <a:r>
              <a:rPr lang="tr-TR" sz="1600" dirty="0" err="1" smtClean="0"/>
              <a:t>Kimeklere</a:t>
            </a:r>
            <a:r>
              <a:rPr lang="tr-TR" sz="1600" dirty="0" smtClean="0"/>
              <a:t> </a:t>
            </a:r>
            <a:r>
              <a:rPr lang="tr-TR" sz="1600" dirty="0"/>
              <a:t>ait </a:t>
            </a:r>
            <a:r>
              <a:rPr lang="tr-TR" sz="1600" b="1" dirty="0" err="1"/>
              <a:t>Dumuriya</a:t>
            </a:r>
            <a:r>
              <a:rPr lang="tr-TR" sz="1600" dirty="0"/>
              <a:t> ve </a:t>
            </a:r>
            <a:r>
              <a:rPr lang="tr-TR" sz="1600" b="1" dirty="0" err="1"/>
              <a:t>Seraves</a:t>
            </a:r>
            <a:r>
              <a:rPr lang="tr-TR" sz="1600" b="1" dirty="0"/>
              <a:t> </a:t>
            </a:r>
            <a:r>
              <a:rPr lang="tr-TR" sz="1600" dirty="0"/>
              <a:t>şehirleri </a:t>
            </a:r>
            <a:r>
              <a:rPr lang="tr-TR" sz="1600" dirty="0" err="1"/>
              <a:t>Şerya</a:t>
            </a:r>
            <a:r>
              <a:rPr lang="tr-TR" sz="1600" dirty="0"/>
              <a:t> Nehri kıyısında kurulan büyük şehirlerdi. </a:t>
            </a:r>
            <a:r>
              <a:rPr lang="tr-TR" sz="1600" dirty="0" err="1"/>
              <a:t>Şerya</a:t>
            </a:r>
            <a:r>
              <a:rPr lang="tr-TR" sz="1600" dirty="0"/>
              <a:t> Nehri ise oldukça büyüktü ve üzerinde gemiler seferler yaparlardı. Yine </a:t>
            </a:r>
            <a:r>
              <a:rPr lang="tr-TR" sz="1600" dirty="0" err="1"/>
              <a:t>Kimeklere</a:t>
            </a:r>
            <a:r>
              <a:rPr lang="tr-TR" sz="1600" dirty="0"/>
              <a:t> ait </a:t>
            </a:r>
            <a:r>
              <a:rPr lang="tr-TR" sz="1600" b="1" dirty="0"/>
              <a:t>Gagan, </a:t>
            </a:r>
            <a:r>
              <a:rPr lang="tr-TR" sz="1600" b="1" dirty="0" err="1"/>
              <a:t>Karantiya</a:t>
            </a:r>
            <a:r>
              <a:rPr lang="tr-TR" sz="1600" b="1" dirty="0"/>
              <a:t>, </a:t>
            </a:r>
            <a:r>
              <a:rPr lang="tr-TR" sz="1600" b="1" dirty="0" err="1"/>
              <a:t>Dumuriya</a:t>
            </a:r>
            <a:r>
              <a:rPr lang="tr-TR" sz="1600" dirty="0"/>
              <a:t> ve </a:t>
            </a:r>
            <a:r>
              <a:rPr lang="tr-TR" sz="1600" b="1" dirty="0" err="1"/>
              <a:t>Seraves</a:t>
            </a:r>
            <a:r>
              <a:rPr lang="tr-TR" sz="1600" dirty="0" err="1"/>
              <a:t>'e</a:t>
            </a:r>
            <a:r>
              <a:rPr lang="tr-TR" sz="1600" dirty="0"/>
              <a:t> gitmek isteyenler </a:t>
            </a:r>
            <a:r>
              <a:rPr lang="tr-TR" sz="1600" dirty="0" err="1"/>
              <a:t>Bencar'dan</a:t>
            </a:r>
            <a:r>
              <a:rPr lang="tr-TR" sz="1600" dirty="0"/>
              <a:t> </a:t>
            </a:r>
            <a:r>
              <a:rPr lang="tr-TR" sz="1600" dirty="0" err="1"/>
              <a:t>Dehrat</a:t>
            </a:r>
            <a:r>
              <a:rPr lang="tr-TR" sz="1600" dirty="0"/>
              <a:t> köyüne kadar yürüyüp burada yük ve insan taşıyan gemilere binerek bu şehirlere ulaşırlardı. Kullanılan gemiler kürekle ve rüzgarların şişirdiği yelkenlerle ilerlemekte idiler ve nehirlerin içinden gittiklerinde akıntının  gücünden yararlanırlardı. Oğuz ülkesinde bulunan </a:t>
            </a:r>
            <a:r>
              <a:rPr lang="tr-TR" sz="1600" dirty="0" err="1"/>
              <a:t>Asgarün</a:t>
            </a:r>
            <a:r>
              <a:rPr lang="tr-TR" sz="1600" dirty="0"/>
              <a:t> adlı bir dağdan çıkan </a:t>
            </a:r>
            <a:r>
              <a:rPr lang="tr-TR" sz="1600" dirty="0" err="1"/>
              <a:t>Ruda</a:t>
            </a:r>
            <a:r>
              <a:rPr lang="tr-TR" sz="1600" dirty="0"/>
              <a:t> Nehri büyük bir nehir olup kayıklarla geçilirdi. Bu nehir yoluyla Aral Gölünden </a:t>
            </a:r>
            <a:r>
              <a:rPr lang="tr-TR" sz="1600" b="1" dirty="0" err="1"/>
              <a:t>Hıyam</a:t>
            </a:r>
            <a:r>
              <a:rPr lang="tr-TR" sz="1600" dirty="0"/>
              <a:t> şehrine gidilmekteydi. </a:t>
            </a:r>
            <a:endParaRPr lang="tr-TR" sz="1600" dirty="0" smtClean="0"/>
          </a:p>
          <a:p>
            <a:pPr marL="0" indent="0">
              <a:buNone/>
            </a:pPr>
            <a:r>
              <a:rPr lang="tr-TR" sz="1600" dirty="0" smtClean="0"/>
              <a:t>Karluk </a:t>
            </a:r>
            <a:r>
              <a:rPr lang="tr-TR" sz="1600" dirty="0"/>
              <a:t>Türklerinin ülkesi </a:t>
            </a:r>
            <a:r>
              <a:rPr lang="tr-TR" sz="1600" dirty="0" err="1"/>
              <a:t>Sermika'da</a:t>
            </a:r>
            <a:r>
              <a:rPr lang="tr-TR" sz="1600" dirty="0"/>
              <a:t> </a:t>
            </a:r>
            <a:r>
              <a:rPr lang="tr-TR" sz="1600" dirty="0" err="1"/>
              <a:t>Mergan</a:t>
            </a:r>
            <a:r>
              <a:rPr lang="tr-TR" sz="1600" dirty="0"/>
              <a:t> Dağından çıkan ve kuzeye doğru akan </a:t>
            </a:r>
            <a:r>
              <a:rPr lang="tr-TR" sz="1600" b="1" dirty="0" err="1"/>
              <a:t>Harkan</a:t>
            </a:r>
            <a:r>
              <a:rPr lang="tr-TR" sz="1600" dirty="0"/>
              <a:t> Nehri'nin üzerinde kurulu bulunan aynı adı taşıyan </a:t>
            </a:r>
            <a:r>
              <a:rPr lang="tr-TR" sz="1600" dirty="0" err="1"/>
              <a:t>şehire</a:t>
            </a:r>
            <a:r>
              <a:rPr lang="tr-TR" sz="1600" dirty="0"/>
              <a:t> nehir üzerinden </a:t>
            </a:r>
            <a:r>
              <a:rPr lang="tr-TR" sz="1600" dirty="0" err="1"/>
              <a:t>ulaşılmaktayclı</a:t>
            </a:r>
            <a:r>
              <a:rPr lang="tr-TR" sz="1600" dirty="0"/>
              <a:t>. Özellikle nehrin derin yerleri bu gemilerle geçilmekteydi. </a:t>
            </a:r>
            <a:endParaRPr lang="tr-TR" sz="1600" dirty="0" smtClean="0"/>
          </a:p>
          <a:p>
            <a:pPr marL="0" indent="0">
              <a:buNone/>
            </a:pPr>
            <a:r>
              <a:rPr lang="tr-TR" sz="1600" dirty="0" err="1" smtClean="0"/>
              <a:t>Sermika'da</a:t>
            </a:r>
            <a:r>
              <a:rPr lang="tr-TR" sz="1600" dirty="0" smtClean="0"/>
              <a:t> </a:t>
            </a:r>
            <a:r>
              <a:rPr lang="tr-TR" sz="1600" dirty="0" err="1"/>
              <a:t>Lahman</a:t>
            </a:r>
            <a:r>
              <a:rPr lang="tr-TR" sz="1600" dirty="0"/>
              <a:t> Nehrinin batı kıyısında büyük ve güzel bir şehir olan </a:t>
            </a:r>
            <a:r>
              <a:rPr lang="tr-TR" sz="1600" b="1" dirty="0" err="1"/>
              <a:t>Denbehe</a:t>
            </a:r>
            <a:r>
              <a:rPr lang="tr-TR" sz="1600" dirty="0"/>
              <a:t> bulunmaktadır. Buranın halkı koyun yetiştiricisi idi ve büyük sürülere sahipti. </a:t>
            </a:r>
            <a:r>
              <a:rPr lang="tr-TR" sz="1600" dirty="0" err="1"/>
              <a:t>Lahman</a:t>
            </a:r>
            <a:r>
              <a:rPr lang="tr-TR" sz="1600" dirty="0"/>
              <a:t> Nehri, </a:t>
            </a:r>
            <a:r>
              <a:rPr lang="tr-TR" sz="1600" dirty="0" err="1"/>
              <a:t>Harkan</a:t>
            </a:r>
            <a:r>
              <a:rPr lang="tr-TR" sz="1600" dirty="0"/>
              <a:t> Nehrinin aktığı göle akmaktaydı ve su taşıma hacmi çok büyüktü. Bu nehirde gemiler </a:t>
            </a:r>
            <a:r>
              <a:rPr lang="tr-TR" sz="1600" b="1" dirty="0" err="1"/>
              <a:t>Denbehe</a:t>
            </a:r>
            <a:r>
              <a:rPr lang="tr-TR" sz="1600" dirty="0" err="1"/>
              <a:t>'den</a:t>
            </a:r>
            <a:r>
              <a:rPr lang="tr-TR" sz="1600" dirty="0"/>
              <a:t> göle kadar giderler, sonra da nehir yoluyla </a:t>
            </a:r>
            <a:r>
              <a:rPr lang="tr-TR" sz="1600" b="1" dirty="0" err="1"/>
              <a:t>Harkan</a:t>
            </a:r>
            <a:r>
              <a:rPr lang="tr-TR" sz="1600" dirty="0" err="1"/>
              <a:t>'a</a:t>
            </a:r>
            <a:r>
              <a:rPr lang="tr-TR" sz="1600" dirty="0"/>
              <a:t> varırlardı. </a:t>
            </a:r>
          </a:p>
          <a:p>
            <a:pPr marL="0" indent="0">
              <a:buNone/>
            </a:pPr>
            <a:endParaRPr lang="tr-TR" sz="1600" dirty="0"/>
          </a:p>
          <a:p>
            <a:pPr marL="0" indent="0">
              <a:buNone/>
            </a:pPr>
            <a:r>
              <a:rPr lang="tr-TR" sz="1200" dirty="0"/>
              <a:t>İslam Dinine Girerken Türk Dünyasında Denizciliğin Gelişimi Hakkında, Yeni Türkiye 98/2017. Hüseyin Kayhan </a:t>
            </a:r>
            <a:r>
              <a:rPr lang="tr-TR" sz="1200" dirty="0">
                <a:hlinkClick r:id="rId2"/>
              </a:rPr>
              <a:t>https://isamveri.org/pdfdrg/D01266/2017_98/2017_98_KAYHANH.pdf</a:t>
            </a:r>
            <a:endParaRPr lang="tr-TR" sz="1200" dirty="0"/>
          </a:p>
          <a:p>
            <a:pPr marL="0" indent="0">
              <a:buNone/>
            </a:pPr>
            <a:endParaRPr lang="tr-TR" sz="1600" dirty="0"/>
          </a:p>
          <a:p>
            <a:pPr marL="0" indent="0">
              <a:buNone/>
            </a:pPr>
            <a:endParaRPr lang="tr-TR" sz="1600" dirty="0"/>
          </a:p>
        </p:txBody>
      </p:sp>
    </p:spTree>
    <p:extLst>
      <p:ext uri="{BB962C8B-B14F-4D97-AF65-F5344CB8AC3E}">
        <p14:creationId xmlns:p14="http://schemas.microsoft.com/office/powerpoint/2010/main" val="849223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562074"/>
          </a:xfrm>
        </p:spPr>
        <p:txBody>
          <a:bodyPr>
            <a:noAutofit/>
          </a:bodyPr>
          <a:lstStyle/>
          <a:p>
            <a:r>
              <a:rPr lang="tr-TR" sz="2800" dirty="0" smtClean="0"/>
              <a:t>Karadeniz Kuzeyinde İdil Boyu Türk Şehirleri ve Denizcilik</a:t>
            </a:r>
            <a:endParaRPr lang="tr-TR" sz="2800" dirty="0"/>
          </a:p>
        </p:txBody>
      </p:sp>
      <p:sp>
        <p:nvSpPr>
          <p:cNvPr id="3" name="İçerik Yer Tutucusu 2"/>
          <p:cNvSpPr>
            <a:spLocks noGrp="1"/>
          </p:cNvSpPr>
          <p:nvPr>
            <p:ph idx="1"/>
          </p:nvPr>
        </p:nvSpPr>
        <p:spPr>
          <a:xfrm>
            <a:off x="395536" y="1052736"/>
            <a:ext cx="8496944" cy="5616624"/>
          </a:xfrm>
        </p:spPr>
        <p:txBody>
          <a:bodyPr>
            <a:noAutofit/>
          </a:bodyPr>
          <a:lstStyle/>
          <a:p>
            <a:pPr marL="0" indent="0">
              <a:buNone/>
            </a:pPr>
            <a:r>
              <a:rPr lang="tr-TR" sz="1800" dirty="0"/>
              <a:t>Ticaretin önemli kısmı Karadeniz ve Hazar Denizine dökülen büyük nehirler vasıtasıyla yapıldı. Bu nehirler Avrupa'nın iç bölgelerine kadar uzamaktaydı ve yüzdürülen gemiler vasıtasıyla ticari mallar Avrupa ile Asya arasında dolaşmaya başlamıştı. Bu cümleden olarak, Hazar Denizi ile İtil şehri arasında devamlı ticaret gemileri işlemekteydi. Önemli bir ticaret şehri olması sebebiyle </a:t>
            </a:r>
            <a:r>
              <a:rPr lang="tr-TR" sz="1800" dirty="0" err="1"/>
              <a:t>İtil'de</a:t>
            </a:r>
            <a:r>
              <a:rPr lang="tr-TR" sz="1800" dirty="0"/>
              <a:t> çeşitli milletlerden insanlar yaşamaktaydı. Kaynakların belirttiğine göre, Hazarların kayıkları vardı ve bunlar İtil şehrinin yukarı tarafından gelen ve buralarda İtil Nehrine karışan </a:t>
            </a:r>
            <a:r>
              <a:rPr lang="tr-TR" sz="1800" dirty="0" err="1"/>
              <a:t>Burtas</a:t>
            </a:r>
            <a:r>
              <a:rPr lang="tr-TR" sz="1800" dirty="0"/>
              <a:t> Nehri'nde işlerlerdi</a:t>
            </a:r>
            <a:r>
              <a:rPr lang="tr-TR" sz="1800" dirty="0" smtClean="0"/>
              <a:t>.</a:t>
            </a:r>
          </a:p>
          <a:p>
            <a:pPr marL="0" indent="0">
              <a:buNone/>
            </a:pPr>
            <a:endParaRPr lang="tr-TR" sz="1800" dirty="0"/>
          </a:p>
          <a:p>
            <a:pPr marL="0" indent="0">
              <a:buNone/>
            </a:pPr>
            <a:r>
              <a:rPr lang="tr-TR" sz="1800" dirty="0"/>
              <a:t>Bulgar diyarından doğan bu nehir üzerinde Hazarlara bağlı yerleşik Türk toplulukları yaşamaktaydı. Bunların yerleşme merkezleri Hazar ülkesi ile Bulgar ülkesi arasında bulunuyordu. İtil nehrinde Bulgar, Hazar ve </a:t>
            </a:r>
            <a:r>
              <a:rPr lang="tr-TR" sz="1800" dirty="0" err="1"/>
              <a:t>Burtas</a:t>
            </a:r>
            <a:r>
              <a:rPr lang="tr-TR" sz="1800" dirty="0"/>
              <a:t> ülkeleri arasında mekik dokuyan gemilere her zaman tesadüf ediliyordu. Bu gemilerden bazıları Bulgar tüccarları tarafından dağların doruklarından kesilip getirilen karları yükleyerek 40 günlük bir yolculuktan sonra </a:t>
            </a:r>
            <a:r>
              <a:rPr lang="tr-TR" sz="1800" b="1" dirty="0" err="1"/>
              <a:t>Saksın</a:t>
            </a:r>
            <a:r>
              <a:rPr lang="tr-TR" sz="1800" dirty="0" err="1"/>
              <a:t>'dan</a:t>
            </a:r>
            <a:r>
              <a:rPr lang="tr-TR" sz="1800" dirty="0"/>
              <a:t> </a:t>
            </a:r>
            <a:r>
              <a:rPr lang="tr-TR" sz="1800" b="1" dirty="0"/>
              <a:t>Bulgar şehrine</a:t>
            </a:r>
            <a:r>
              <a:rPr lang="tr-TR" sz="1800" dirty="0"/>
              <a:t> götürmekteydiler</a:t>
            </a:r>
            <a:r>
              <a:rPr lang="tr-TR" sz="1800" dirty="0" smtClean="0"/>
              <a:t>.</a:t>
            </a:r>
          </a:p>
          <a:p>
            <a:pPr marL="0" indent="0">
              <a:buNone/>
            </a:pPr>
            <a:endParaRPr lang="tr-TR" sz="1800" dirty="0"/>
          </a:p>
          <a:p>
            <a:pPr marL="0" indent="0">
              <a:buNone/>
            </a:pPr>
            <a:r>
              <a:rPr lang="tr-TR" sz="1800" dirty="0"/>
              <a:t>Bu karlar orada depolanmakta ve sıcak yaz ayları boyunca serinlemek isteyen halka satılmaktaydı. Arkeolojik kazılarda elde edilen buluntularda İtil Bulgarlarına ait çok sayıda olta bulunmuş olup, bu durum balık avcılığının çok revaçta olduğunu göstermektedir</a:t>
            </a:r>
            <a:r>
              <a:rPr lang="tr-TR" sz="1800" dirty="0" smtClean="0"/>
              <a:t>.</a:t>
            </a:r>
            <a:endParaRPr lang="tr-TR" sz="1800" dirty="0"/>
          </a:p>
        </p:txBody>
      </p:sp>
    </p:spTree>
    <p:extLst>
      <p:ext uri="{BB962C8B-B14F-4D97-AF65-F5344CB8AC3E}">
        <p14:creationId xmlns:p14="http://schemas.microsoft.com/office/powerpoint/2010/main" val="23744768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90066"/>
          </a:xfrm>
        </p:spPr>
        <p:txBody>
          <a:bodyPr>
            <a:noAutofit/>
          </a:bodyPr>
          <a:lstStyle/>
          <a:p>
            <a:r>
              <a:rPr lang="tr-TR" sz="2800" dirty="0"/>
              <a:t>Karadeniz Kuzeyinde İdil Boyu Türk Şehirleri ve Denizcilik</a:t>
            </a:r>
          </a:p>
        </p:txBody>
      </p:sp>
      <p:sp>
        <p:nvSpPr>
          <p:cNvPr id="3" name="İçerik Yer Tutucusu 2"/>
          <p:cNvSpPr>
            <a:spLocks noGrp="1"/>
          </p:cNvSpPr>
          <p:nvPr>
            <p:ph idx="1"/>
          </p:nvPr>
        </p:nvSpPr>
        <p:spPr>
          <a:xfrm>
            <a:off x="457200" y="980728"/>
            <a:ext cx="8229600" cy="5145435"/>
          </a:xfrm>
        </p:spPr>
        <p:txBody>
          <a:bodyPr>
            <a:noAutofit/>
          </a:bodyPr>
          <a:lstStyle/>
          <a:p>
            <a:pPr marL="0" indent="0">
              <a:buNone/>
            </a:pPr>
            <a:r>
              <a:rPr lang="tr-TR" sz="2000" dirty="0"/>
              <a:t>Olta balıkçılığının yanında muhtemelen teknelerle daha büyük ölçekli balık avlanmakta, bunların ihtiyaç fazlası ise gemilerle başka yerlere götürülerek satılmakta idi. İtil Nehri aynı isimli Hazar başkentinde iki kısma ayrılmakta ve bunların ayrıldığı yerde bir ada bulunmaktaydı. Hakanın sarayı bu adadaydı ve ada ile şehir arasındaki bağlantı gemilerin yan yana konulmasıyla kurulan köprü vasıtasıyla yapılmaktaydı. İtil halkı, yaklaşık 20 fersah uzakta bulunan tarlalarından elde ettikleri mahsulün bir kısmını gemilere yükleyerek, nehir yoluyla şehirlerine taşırlardı. Bu şehrin dört kapısı vardı ve bunlardan nehir tarafına açılan kapıdan bir çok gemilerin bağlı bulunduğu rıhtıma inilmekteydi.</a:t>
            </a:r>
          </a:p>
          <a:p>
            <a:pPr marL="0" indent="0">
              <a:buNone/>
            </a:pPr>
            <a:r>
              <a:rPr lang="tr-TR" sz="2000" dirty="0" err="1"/>
              <a:t>İtil'in</a:t>
            </a:r>
            <a:r>
              <a:rPr lang="tr-TR" sz="2000" dirty="0"/>
              <a:t> dışında diğer önemli şehirleri deniz kıyısında kurulmuş çarşıları ve tüccarları ile güzel bir liman olan </a:t>
            </a:r>
            <a:r>
              <a:rPr lang="tr-TR" sz="2000" b="1" dirty="0"/>
              <a:t>Semender</a:t>
            </a:r>
            <a:r>
              <a:rPr lang="tr-TR" sz="2000" dirty="0"/>
              <a:t> ile yine bir nehir kıyısında kurulmuş bulunan </a:t>
            </a:r>
            <a:r>
              <a:rPr lang="tr-TR" sz="2000" b="1" dirty="0"/>
              <a:t>Saksın</a:t>
            </a:r>
            <a:r>
              <a:rPr lang="tr-TR" sz="2000" dirty="0"/>
              <a:t> idi. Bu son şehir oldukça büyük, nüfus itibarıyla kalabalık idi ve çok sayıda yabancı tüccarlar burada yaşamaktaydı. Nehirden balık avlanmakta ve bunun ticareti yapılmaktaydı. </a:t>
            </a:r>
          </a:p>
          <a:p>
            <a:pPr marL="0" indent="0">
              <a:buNone/>
            </a:pPr>
            <a:r>
              <a:rPr lang="tr-TR" sz="2000" dirty="0" smtClean="0"/>
              <a:t>İtil </a:t>
            </a:r>
            <a:r>
              <a:rPr lang="tr-TR" sz="2000" dirty="0"/>
              <a:t>şehri tüccarları Hazar Denizinden gemilerle İran'daki </a:t>
            </a:r>
            <a:r>
              <a:rPr lang="tr-TR" sz="2000" b="1" dirty="0" err="1"/>
              <a:t>Cürcan</a:t>
            </a:r>
            <a:r>
              <a:rPr lang="tr-TR" sz="2000" dirty="0"/>
              <a:t> ve diğer sahil şehirlerine gider gelirlerdi. Bunlar İtil Nehrinde hafif gemilerle yolculuk yaparlardı. Bu nehir yoluyla İtil Bulgarlarının şehirlerine, buradan da batıya doğru ilerleyerek Karadeniz'e ulaşırlardı</a:t>
            </a:r>
            <a:r>
              <a:rPr lang="tr-TR" sz="1600" dirty="0" smtClean="0"/>
              <a:t>.</a:t>
            </a:r>
            <a:endParaRPr lang="tr-TR" sz="1600" dirty="0"/>
          </a:p>
        </p:txBody>
      </p:sp>
    </p:spTree>
    <p:extLst>
      <p:ext uri="{BB962C8B-B14F-4D97-AF65-F5344CB8AC3E}">
        <p14:creationId xmlns:p14="http://schemas.microsoft.com/office/powerpoint/2010/main" val="23449311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706090"/>
          </a:xfrm>
        </p:spPr>
        <p:txBody>
          <a:bodyPr>
            <a:normAutofit fontScale="90000"/>
          </a:bodyPr>
          <a:lstStyle/>
          <a:p>
            <a:r>
              <a:rPr lang="tr-TR" sz="2800" dirty="0"/>
              <a:t>Karadeniz Kuzeyinde İdil Boyu Türk Şehirleri ve Denizcilik</a:t>
            </a:r>
          </a:p>
        </p:txBody>
      </p:sp>
      <p:sp>
        <p:nvSpPr>
          <p:cNvPr id="3" name="İçerik Yer Tutucusu 2"/>
          <p:cNvSpPr>
            <a:spLocks noGrp="1"/>
          </p:cNvSpPr>
          <p:nvPr>
            <p:ph idx="1"/>
          </p:nvPr>
        </p:nvSpPr>
        <p:spPr>
          <a:xfrm>
            <a:off x="107504" y="980728"/>
            <a:ext cx="9036496" cy="5877272"/>
          </a:xfrm>
        </p:spPr>
        <p:txBody>
          <a:bodyPr>
            <a:noAutofit/>
          </a:bodyPr>
          <a:lstStyle/>
          <a:p>
            <a:pPr marL="0" indent="0">
              <a:buNone/>
            </a:pPr>
            <a:r>
              <a:rPr lang="tr-TR" sz="1700" dirty="0"/>
              <a:t>Hazar devletinin gelirlerinin ve zenginliğinin kaynağının önemli bir kısmını denizden yapılan ticaretten alınan vergiler oluşturmaktaydı. Bulgar hükümdarları, ülkelerine gelen Hazarlara ait ticaret gemilerindeki mallardan % 10 nispetinde vergi alırlardı.</a:t>
            </a:r>
          </a:p>
          <a:p>
            <a:pPr marL="0" indent="0">
              <a:buNone/>
            </a:pPr>
            <a:r>
              <a:rPr lang="tr-TR" sz="1700" dirty="0"/>
              <a:t>Bizans topraklarından yola çıkan tacirler Hazar Devletinin bir şehri olan </a:t>
            </a:r>
            <a:r>
              <a:rPr lang="tr-TR" sz="1700" b="1" dirty="0" err="1"/>
              <a:t>Hamlic</a:t>
            </a:r>
            <a:r>
              <a:rPr lang="tr-TR" sz="1700" dirty="0" err="1"/>
              <a:t>'e</a:t>
            </a:r>
            <a:r>
              <a:rPr lang="tr-TR" sz="1700" dirty="0"/>
              <a:t> gelerek buradan gemilerle Hazar Denizinin güney-doğusundaki </a:t>
            </a:r>
            <a:r>
              <a:rPr lang="tr-TR" sz="1700" b="1" dirty="0" err="1"/>
              <a:t>Cürcan</a:t>
            </a:r>
            <a:r>
              <a:rPr lang="tr-TR" sz="1700" dirty="0" err="1"/>
              <a:t>'a</a:t>
            </a:r>
            <a:r>
              <a:rPr lang="tr-TR" sz="1700" dirty="0"/>
              <a:t> geçerlerdi. Bu da gösteriyor ki, bu şehir Hazar ülkesini denizden İran dünyasına, oradan da Türkistan'a bağlamakta idi.</a:t>
            </a:r>
          </a:p>
          <a:p>
            <a:pPr marL="0" indent="0">
              <a:buNone/>
            </a:pPr>
            <a:r>
              <a:rPr lang="tr-TR" sz="1700" dirty="0"/>
              <a:t>İtil Nehrinin iki yakası boyunca uzayan kıyı şeridinde İtil Bulgarlarına ait şehirler vardı ve Müslüman tüccarlar gemileriyle bu şehirlere gelip ticaret yaparlardı. Bu tüccarlardan % 10 vergi alınmaktaydı. İtil Bulgarlarına bağlı </a:t>
            </a:r>
            <a:r>
              <a:rPr lang="tr-TR" sz="1700" dirty="0" err="1"/>
              <a:t>Başgırtların</a:t>
            </a:r>
            <a:r>
              <a:rPr lang="tr-TR" sz="1700" dirty="0"/>
              <a:t> ülkesinin hemen yanında </a:t>
            </a:r>
            <a:r>
              <a:rPr lang="tr-TR" sz="1700" dirty="0" err="1"/>
              <a:t>Sukan</a:t>
            </a:r>
            <a:r>
              <a:rPr lang="tr-TR" sz="1700" dirty="0"/>
              <a:t> denilen nehrin kıyısında </a:t>
            </a:r>
            <a:r>
              <a:rPr lang="tr-TR" sz="1700" b="1" dirty="0" err="1"/>
              <a:t>Nemcan</a:t>
            </a:r>
            <a:r>
              <a:rPr lang="tr-TR" sz="1700" dirty="0"/>
              <a:t> isimli bir Türk şehri vardı. Bu şehrin yakınlarında büyük bir bakır madeni bulunmaktaydı ve burada binden fazla işçi çalışıyordu. Çıkarılan maden cevherleri </a:t>
            </a:r>
            <a:r>
              <a:rPr lang="tr-TR" sz="1700" b="1" dirty="0" err="1"/>
              <a:t>Harezm</a:t>
            </a:r>
            <a:r>
              <a:rPr lang="tr-TR" sz="1700" dirty="0" err="1"/>
              <a:t>'e</a:t>
            </a:r>
            <a:r>
              <a:rPr lang="tr-TR" sz="1700" dirty="0"/>
              <a:t>, </a:t>
            </a:r>
            <a:r>
              <a:rPr lang="tr-TR" sz="1700" b="1" dirty="0"/>
              <a:t>Şaş</a:t>
            </a:r>
            <a:r>
              <a:rPr lang="tr-TR" sz="1700" dirty="0"/>
              <a:t>'a ve komşu Oğuzların ülkelerine ihraç edilmekteydi. Ayrıca nehirde yaşayan çeşitli cinslerde balıklar avlanılır, bunlardan ihtiyaç fazlası olanlar tuzlanarak gemilerle Hazar Denizi kıyısındaki İtil ve diğer şehirlerde satılır, kazanılan paralarla </a:t>
            </a:r>
            <a:r>
              <a:rPr lang="tr-TR" sz="1700" dirty="0" err="1"/>
              <a:t>damal</a:t>
            </a:r>
            <a:r>
              <a:rPr lang="tr-TR" sz="1700" dirty="0"/>
              <a:t> alınırdı. X. yüzyıl ortalarında </a:t>
            </a:r>
            <a:r>
              <a:rPr lang="tr-TR" sz="1700" b="1" dirty="0"/>
              <a:t>Bulgar şehri</a:t>
            </a:r>
            <a:r>
              <a:rPr lang="tr-TR" sz="1700" dirty="0"/>
              <a:t> küçük olmakla birlikte oldukça tanınmış bir şehirdi ve komşu ülkelerin iskelesi idi.</a:t>
            </a:r>
          </a:p>
          <a:p>
            <a:pPr marL="0" indent="0">
              <a:buNone/>
            </a:pPr>
            <a:r>
              <a:rPr lang="tr-TR" sz="1700" dirty="0" err="1"/>
              <a:t>Mervezi</a:t>
            </a:r>
            <a:r>
              <a:rPr lang="tr-TR" sz="1700" dirty="0"/>
              <a:t>, sahillere yerleşmiş Türklerin hiçbir amaç ve niyet gütmeksizin denizde en ücra yerlere seyahat ettiklerini söylemekte, bu seyahatler sırasında gerçekleşen birtakım geleneklerinden bahsetmektedir. Buna göre, iki gemi karşı karşıya gelince şiddetlice çarpışırlar. Daha sonra gemiciler kılıçlarını çıkarıp birbirleri ile dövüşürlerdi. Bu olay onların selamlama şekli idi. Bu olayı sadece gelenekleri olduğu için yaparlardı. Galip gelen her iki gemiyi birden yönetirdi.</a:t>
            </a:r>
          </a:p>
          <a:p>
            <a:pPr marL="0" indent="0">
              <a:buNone/>
            </a:pPr>
            <a:r>
              <a:rPr lang="tr-TR" sz="1200" dirty="0"/>
              <a:t>İslam Dinine Girerken Türk Dünyasında Denizciliğin Gelişimi Hakkında, Yeni Türkiye 98/2017. Hüseyin Kayhan </a:t>
            </a:r>
            <a:r>
              <a:rPr lang="tr-TR" sz="1200" dirty="0">
                <a:hlinkClick r:id="rId3"/>
              </a:rPr>
              <a:t>https://isamveri.org/pdfdrg/D01266/2017_98/2017_98_KAYHANH.pdf</a:t>
            </a:r>
            <a:endParaRPr lang="tr-TR" sz="1200" dirty="0"/>
          </a:p>
          <a:p>
            <a:pPr marL="0" indent="0">
              <a:buNone/>
            </a:pPr>
            <a:endParaRPr lang="tr-TR" sz="1700" dirty="0"/>
          </a:p>
          <a:p>
            <a:endParaRPr lang="tr-TR" sz="1700" dirty="0"/>
          </a:p>
          <a:p>
            <a:endParaRPr lang="tr-TR" sz="1700" dirty="0"/>
          </a:p>
        </p:txBody>
      </p:sp>
    </p:spTree>
    <p:extLst>
      <p:ext uri="{BB962C8B-B14F-4D97-AF65-F5344CB8AC3E}">
        <p14:creationId xmlns:p14="http://schemas.microsoft.com/office/powerpoint/2010/main" val="1395325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pPr marL="0" indent="0" algn="ctr">
              <a:buNone/>
            </a:pPr>
            <a:endParaRPr lang="tr-TR" sz="6000" b="1" dirty="0" smtClean="0">
              <a:solidFill>
                <a:srgbClr val="C00000"/>
              </a:solidFill>
              <a:latin typeface="Lucida Sans Typewriter" panose="020B0509030504030204" pitchFamily="49" charset="0"/>
            </a:endParaRPr>
          </a:p>
          <a:p>
            <a:pPr marL="0" indent="0" algn="ctr">
              <a:buNone/>
            </a:pPr>
            <a:r>
              <a:rPr lang="tr-TR" sz="6000" b="1" dirty="0" smtClean="0">
                <a:solidFill>
                  <a:srgbClr val="C00000"/>
                </a:solidFill>
                <a:latin typeface="Lucida Sans Typewriter" panose="020B0509030504030204" pitchFamily="49" charset="0"/>
              </a:rPr>
              <a:t>GİRİŞ</a:t>
            </a:r>
            <a:endParaRPr lang="tr-TR" sz="6000" b="1" dirty="0">
              <a:solidFill>
                <a:srgbClr val="C00000"/>
              </a:solidFill>
              <a:latin typeface="Lucida Sans Typewriter" panose="020B0509030504030204" pitchFamily="49" charset="0"/>
            </a:endParaRPr>
          </a:p>
        </p:txBody>
      </p:sp>
    </p:spTree>
    <p:extLst>
      <p:ext uri="{BB962C8B-B14F-4D97-AF65-F5344CB8AC3E}">
        <p14:creationId xmlns:p14="http://schemas.microsoft.com/office/powerpoint/2010/main" val="35095635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18058"/>
          </a:xfrm>
        </p:spPr>
        <p:txBody>
          <a:bodyPr>
            <a:noAutofit/>
          </a:bodyPr>
          <a:lstStyle/>
          <a:p>
            <a:r>
              <a:rPr lang="tr-TR" sz="2800" dirty="0" smtClean="0"/>
              <a:t>Türkiye’de Türk Denizciliğinin Başlangıcı</a:t>
            </a:r>
            <a:endParaRPr lang="tr-TR" sz="2800" dirty="0"/>
          </a:p>
        </p:txBody>
      </p:sp>
      <p:sp>
        <p:nvSpPr>
          <p:cNvPr id="3" name="İçerik Yer Tutucusu 2"/>
          <p:cNvSpPr>
            <a:spLocks noGrp="1"/>
          </p:cNvSpPr>
          <p:nvPr>
            <p:ph idx="1"/>
          </p:nvPr>
        </p:nvSpPr>
        <p:spPr>
          <a:xfrm>
            <a:off x="179512" y="836712"/>
            <a:ext cx="8784976" cy="5904656"/>
          </a:xfrm>
        </p:spPr>
        <p:txBody>
          <a:bodyPr>
            <a:noAutofit/>
          </a:bodyPr>
          <a:lstStyle/>
          <a:p>
            <a:pPr marL="0" indent="0">
              <a:buNone/>
            </a:pPr>
            <a:r>
              <a:rPr lang="tr-TR" sz="1600" dirty="0" smtClean="0"/>
              <a:t>Türkiye’de Türk </a:t>
            </a:r>
            <a:r>
              <a:rPr lang="tr-TR" sz="1600" dirty="0"/>
              <a:t>denizciliği 1080'li yılların baş arında Amiral Çaka ile </a:t>
            </a:r>
            <a:r>
              <a:rPr lang="tr-TR" sz="1600" b="1" dirty="0"/>
              <a:t>İzmir</a:t>
            </a:r>
            <a:r>
              <a:rPr lang="tr-TR" sz="1600" dirty="0"/>
              <a:t>' de başlamıştır. İstanbul'u alarak Bizans Devletini ortadan kaldırmak gibi devrinin çok üzerinde yüksek bir hedefe sahip olan </a:t>
            </a:r>
            <a:r>
              <a:rPr lang="tr-TR" sz="1600" dirty="0" err="1"/>
              <a:t>Çaka'nın</a:t>
            </a:r>
            <a:r>
              <a:rPr lang="tr-TR" sz="1600" dirty="0"/>
              <a:t> bir Türkmen beyi olmadığı anlaşılmaktadır</a:t>
            </a:r>
            <a:r>
              <a:rPr lang="tr-TR" sz="1600" dirty="0" smtClean="0"/>
              <a:t>.</a:t>
            </a:r>
          </a:p>
          <a:p>
            <a:pPr marL="0" indent="0">
              <a:buNone/>
            </a:pPr>
            <a:r>
              <a:rPr lang="tr-TR" sz="1600" dirty="0" smtClean="0"/>
              <a:t>O</a:t>
            </a:r>
            <a:r>
              <a:rPr lang="tr-TR" sz="1600" dirty="0"/>
              <a:t>, muhtemelen </a:t>
            </a:r>
            <a:r>
              <a:rPr lang="tr-TR" sz="1600" dirty="0" err="1"/>
              <a:t>Karahanlı</a:t>
            </a:r>
            <a:r>
              <a:rPr lang="tr-TR" sz="1600" dirty="0"/>
              <a:t> hanedanından bir Türk prensi olarak talihini vatanından çok uzakta, batıdaki bu coğrafyada denemişti. Onun 1081 yılından sonra İstanbul'dan ayrılarak kendisine katılan Türkmenlerle birlikte </a:t>
            </a:r>
            <a:r>
              <a:rPr lang="tr-TR" sz="1600" b="1" dirty="0"/>
              <a:t>İzmir</a:t>
            </a:r>
            <a:r>
              <a:rPr lang="tr-TR" sz="1600" dirty="0"/>
              <a:t>'e hakim olması kafasındaki fikirleri gerçekleştirmek için harekete geçmesini sağladı. O, Rum ustaları çalıştırarak </a:t>
            </a:r>
            <a:r>
              <a:rPr lang="tr-TR" sz="1600" b="1" dirty="0"/>
              <a:t>İzmir</a:t>
            </a:r>
            <a:r>
              <a:rPr lang="tr-TR" sz="1600" dirty="0"/>
              <a:t> tersanesinde gemiler yaptı. Bunlarla Ege'deki Bizans adalarına saldırdı ve güçlü Bizans donanmasına kafa tutmağa başladı. Her ne kadar gemileri birkaç kere Bizans donanması tarafından tahrip edilmiş olsa da, </a:t>
            </a:r>
            <a:r>
              <a:rPr lang="tr-TR" sz="1600" dirty="0" err="1"/>
              <a:t>yenilgi'yi</a:t>
            </a:r>
            <a:r>
              <a:rPr lang="tr-TR" sz="1600" dirty="0"/>
              <a:t> kabul etmeyip her seferinde yeniden gemiler inşa ettirmişti. Burada esas üzerinde durulması gereken mesele </a:t>
            </a:r>
            <a:r>
              <a:rPr lang="tr-TR" sz="1600" dirty="0" err="1"/>
              <a:t>Çaka'nın</a:t>
            </a:r>
            <a:r>
              <a:rPr lang="tr-TR" sz="1600" dirty="0"/>
              <a:t> denizciliği nereden öğrendiği idi. Onun Bizans sarayında kaldığı 4-5 yıllık zaman içerisinde İstanbul'da denizciliği öğrendiğine dair bir takım tahminler yapılmaktadır. </a:t>
            </a:r>
            <a:endParaRPr lang="tr-TR" sz="1600" dirty="0" smtClean="0"/>
          </a:p>
          <a:p>
            <a:pPr marL="0" indent="0">
              <a:buNone/>
            </a:pPr>
            <a:r>
              <a:rPr lang="tr-TR" sz="1600" dirty="0" smtClean="0"/>
              <a:t>Fakat </a:t>
            </a:r>
            <a:r>
              <a:rPr lang="tr-TR" sz="1600" dirty="0"/>
              <a:t>şu gözden uzak tutulmamalıdır ki, denizcilik gibi teknik bir konuda güçlü bir hale gelebilmek ve bu alanda bir şeyler başarabilecek alt yapı oluşturabilmek için uzun bir süre denizcilikle uğraşmak gerekmektedir. Üstelik onun denizlerde mücadele eden adamlarının gemileri iyi tanımak ve denizcilik gibi teknik bir alanın içinde pişmiş olmaları gerekiyordu. Rum halkı gemilerin inşasında tecrübelerini Çaka ile paylaşmış olmalı idiler. Ama onların </a:t>
            </a:r>
            <a:r>
              <a:rPr lang="tr-TR" sz="1600" dirty="0" err="1"/>
              <a:t>Çaka'nın</a:t>
            </a:r>
            <a:r>
              <a:rPr lang="tr-TR" sz="1600" dirty="0"/>
              <a:t> emrinde böyle büyük bir maceraya atılmalarını düşünmek her halde pek doğru olmasa gerektir. Buradan çıkan gerçek ise, hem </a:t>
            </a:r>
            <a:r>
              <a:rPr lang="tr-TR" sz="1600" dirty="0" err="1"/>
              <a:t>Çaka'nın</a:t>
            </a:r>
            <a:r>
              <a:rPr lang="tr-TR" sz="1600" dirty="0"/>
              <a:t> hem de onunla birlikte mücadeleye atılan adamlarının gemileri iyi tanıdıkları ve denizciliği iyi bildikleridir. Onlar Anadolu'da büyük mücadelelerin yaşandığı anda bir çırpıda denizciliği öğrenemeyecek olmaları sebebiyle, geldikleri Türkistan coğrafyasında denizcilik ile </a:t>
            </a:r>
            <a:r>
              <a:rPr lang="tr-TR" sz="1600" dirty="0" err="1"/>
              <a:t>içiçe</a:t>
            </a:r>
            <a:r>
              <a:rPr lang="tr-TR" sz="1600" dirty="0"/>
              <a:t> bir hayat sürmüş olmalıydılar. Muhtemelen onlar da Çaka gibi </a:t>
            </a:r>
            <a:r>
              <a:rPr lang="tr-TR" sz="1600" dirty="0" err="1"/>
              <a:t>Karahanlı</a:t>
            </a:r>
            <a:r>
              <a:rPr lang="tr-TR" sz="1600" dirty="0"/>
              <a:t> coğrafyasından gelmiş idiler ve orada yukarıda ortaya konulmaya çalışıldığı şekliyle denizciliği öğrenmiş idiler</a:t>
            </a:r>
            <a:r>
              <a:rPr lang="tr-TR" sz="1600" dirty="0" smtClean="0"/>
              <a:t>.</a:t>
            </a:r>
            <a:endParaRPr lang="tr-TR" sz="1600" dirty="0"/>
          </a:p>
          <a:p>
            <a:pPr marL="0" indent="0">
              <a:buNone/>
            </a:pPr>
            <a:endParaRPr lang="tr-TR" sz="1600" dirty="0" smtClean="0"/>
          </a:p>
        </p:txBody>
      </p:sp>
    </p:spTree>
    <p:extLst>
      <p:ext uri="{BB962C8B-B14F-4D97-AF65-F5344CB8AC3E}">
        <p14:creationId xmlns:p14="http://schemas.microsoft.com/office/powerpoint/2010/main" val="11815320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90066"/>
          </a:xfrm>
        </p:spPr>
        <p:txBody>
          <a:bodyPr>
            <a:normAutofit fontScale="90000"/>
          </a:bodyPr>
          <a:lstStyle/>
          <a:p>
            <a:r>
              <a:rPr lang="tr-TR" sz="2800" dirty="0"/>
              <a:t>Türkiye’de Türk Denizciliğinin Başlangıcı</a:t>
            </a:r>
          </a:p>
        </p:txBody>
      </p:sp>
      <p:sp>
        <p:nvSpPr>
          <p:cNvPr id="3" name="İçerik Yer Tutucusu 2"/>
          <p:cNvSpPr>
            <a:spLocks noGrp="1"/>
          </p:cNvSpPr>
          <p:nvPr>
            <p:ph idx="1"/>
          </p:nvPr>
        </p:nvSpPr>
        <p:spPr>
          <a:xfrm>
            <a:off x="457200" y="836712"/>
            <a:ext cx="8229600" cy="5904656"/>
          </a:xfrm>
        </p:spPr>
        <p:txBody>
          <a:bodyPr>
            <a:noAutofit/>
          </a:bodyPr>
          <a:lstStyle/>
          <a:p>
            <a:pPr marL="0" indent="0">
              <a:buNone/>
            </a:pPr>
            <a:r>
              <a:rPr lang="tr-TR" sz="1700" dirty="0"/>
              <a:t>Türkiye Selçukluları Devleti'nin kurucusu </a:t>
            </a:r>
            <a:r>
              <a:rPr lang="tr-TR" sz="1700" dirty="0" err="1"/>
              <a:t>Süleymanşah</a:t>
            </a:r>
            <a:r>
              <a:rPr lang="tr-TR" sz="1700" dirty="0"/>
              <a:t>, 1082'de güneye bir sefer yaparak </a:t>
            </a:r>
            <a:r>
              <a:rPr lang="tr-TR" sz="1700" b="1" dirty="0"/>
              <a:t>Tarsus</a:t>
            </a:r>
            <a:r>
              <a:rPr lang="tr-TR" sz="1700" dirty="0"/>
              <a:t>'u ele geçirmişti. </a:t>
            </a:r>
            <a:r>
              <a:rPr lang="tr-TR" sz="1700" b="1" dirty="0"/>
              <a:t>Tarsus</a:t>
            </a:r>
            <a:r>
              <a:rPr lang="tr-TR" sz="1700" dirty="0"/>
              <a:t>, Kilikya' da bulunmasına karşılık Aziz </a:t>
            </a:r>
            <a:r>
              <a:rPr lang="tr-TR" sz="1700" dirty="0" err="1"/>
              <a:t>Paulus'un</a:t>
            </a:r>
            <a:r>
              <a:rPr lang="tr-TR" sz="1700" dirty="0"/>
              <a:t> zamanında Suriye eyaleti içinde yer alırdı. Çünkü </a:t>
            </a:r>
            <a:r>
              <a:rPr lang="tr-TR" sz="1700" b="1" dirty="0"/>
              <a:t>Tarsus</a:t>
            </a:r>
            <a:r>
              <a:rPr lang="tr-TR" sz="1700" dirty="0"/>
              <a:t>'un doğal iletişimi </a:t>
            </a:r>
            <a:r>
              <a:rPr lang="tr-TR" sz="1700" b="1" dirty="0"/>
              <a:t>Antakya </a:t>
            </a:r>
            <a:r>
              <a:rPr lang="tr-TR" sz="1700" dirty="0"/>
              <a:t>ile idi. Önemli bir yol kavşağındaki büyük ve verimli bir ovada kurulmuştu. Kilikya kapısından Suriye'ye inen yol üzerinde idi. Bu kapı, Anadolu yaylasına girişi sağlayan pek az geçitten biridir. Denize pek yakın olmamasına karşın, içinden geçen </a:t>
            </a:r>
            <a:r>
              <a:rPr lang="tr-TR" sz="1700" b="1" dirty="0"/>
              <a:t>Tarsus</a:t>
            </a:r>
            <a:r>
              <a:rPr lang="tr-TR" sz="1700" dirty="0"/>
              <a:t> ırmağı gemilerin denizden kente kadar çıkmasına imkan verirdi. Kentin hemen güneyinde bulunan göl gibi bir koy da </a:t>
            </a:r>
            <a:r>
              <a:rPr lang="tr-TR" sz="1700" b="1" dirty="0"/>
              <a:t>Tarsus</a:t>
            </a:r>
            <a:r>
              <a:rPr lang="tr-TR" sz="1700" dirty="0"/>
              <a:t> limanını oluştururdu. </a:t>
            </a:r>
            <a:r>
              <a:rPr lang="tr-TR" sz="1700" dirty="0" err="1"/>
              <a:t>Süleymanşah'ın</a:t>
            </a:r>
            <a:r>
              <a:rPr lang="tr-TR" sz="1700" dirty="0"/>
              <a:t> bu özelliklerinden dolayı </a:t>
            </a:r>
            <a:r>
              <a:rPr lang="tr-TR" sz="1700" b="1" dirty="0"/>
              <a:t>Tarsus'</a:t>
            </a:r>
            <a:r>
              <a:rPr lang="tr-TR" sz="1700" dirty="0"/>
              <a:t>a özel bir önem verdiği ve kurduğu Türkiye Selçukluları Devletinin bir limana sahip olmaması sebebiyle burayı kendisi için bir deniz gücü merkezi haline getirdiği anlaşılmaktadır. Aralık 1084'te davet üzerine Antalya'yı fethetmek için başşehri İznik'ten 12 günlük acil bir yürüyüşle ilkin </a:t>
            </a:r>
            <a:r>
              <a:rPr lang="tr-TR" sz="1700" b="1" dirty="0"/>
              <a:t>Tarsus</a:t>
            </a:r>
            <a:r>
              <a:rPr lang="tr-TR" sz="1700" dirty="0"/>
              <a:t>'a gelmiş, askerlerini burada gemilerine bindirerek deniz yoluyla Asi Nehrinin Akdeniz' e döküldüğü yere varmış ve gemiler buradan nehir yoluyla ilerlemek suretiyle Antakya'ya ulaşarak fethi gerçekleştirmişti.</a:t>
            </a:r>
          </a:p>
          <a:p>
            <a:pPr marL="0" indent="0">
              <a:buNone/>
            </a:pPr>
            <a:r>
              <a:rPr lang="tr-TR" sz="1700" dirty="0" smtClean="0"/>
              <a:t>Türkiye </a:t>
            </a:r>
            <a:r>
              <a:rPr lang="tr-TR" sz="1700" dirty="0"/>
              <a:t>Selçuklularında denizciliğin ilk devirleriyle ilgili olarak çağdaş Bizans kaynağı </a:t>
            </a:r>
            <a:r>
              <a:rPr lang="tr-TR" sz="1700" dirty="0" err="1"/>
              <a:t>Anna</a:t>
            </a:r>
            <a:r>
              <a:rPr lang="tr-TR" sz="1700" dirty="0"/>
              <a:t> </a:t>
            </a:r>
            <a:r>
              <a:rPr lang="tr-TR" sz="1700" dirty="0" err="1"/>
              <a:t>Komnena'nın</a:t>
            </a:r>
            <a:r>
              <a:rPr lang="tr-TR" sz="1700" dirty="0"/>
              <a:t> verdiği bilgiler çok önemlidir. Buna göre, </a:t>
            </a:r>
            <a:r>
              <a:rPr lang="tr-TR" sz="1700" dirty="0" err="1"/>
              <a:t>Süleymanşah'ın</a:t>
            </a:r>
            <a:r>
              <a:rPr lang="tr-TR" sz="1700" dirty="0"/>
              <a:t> 1086 yılında Kuzey Suriye'de ölümünden sonra Türkiye Selçukluları Devleti'nin başına geçen yakın adamı </a:t>
            </a:r>
            <a:r>
              <a:rPr lang="tr-TR" sz="1700" dirty="0" err="1"/>
              <a:t>Ebu'I</a:t>
            </a:r>
            <a:r>
              <a:rPr lang="tr-TR" sz="1700" dirty="0"/>
              <a:t>-Kasım'ın Bizans'a karşı saldırı politikası izleyerek, yarım kalmış fetihleri karada olduğu gibi denizlerde de devam ettirmeye çalıştığı görülmektedir. Bu amaçla o, </a:t>
            </a:r>
            <a:r>
              <a:rPr lang="tr-TR" sz="1700" b="1" dirty="0"/>
              <a:t>Gemlik</a:t>
            </a:r>
            <a:r>
              <a:rPr lang="tr-TR" sz="1700" dirty="0"/>
              <a:t>'i zapt ettikten sonra burada gemiler inşa ettirerek denizlerde de Bizans'ın karşısına çıkmaya çalışmıştı. Bunun üzerine, İmparator I. </a:t>
            </a:r>
            <a:r>
              <a:rPr lang="tr-TR" sz="1700" dirty="0" err="1"/>
              <a:t>Aleksios</a:t>
            </a:r>
            <a:r>
              <a:rPr lang="tr-TR" sz="1700" dirty="0"/>
              <a:t> </a:t>
            </a:r>
            <a:r>
              <a:rPr lang="tr-TR" sz="1700" dirty="0" err="1"/>
              <a:t>Konenos</a:t>
            </a:r>
            <a:r>
              <a:rPr lang="tr-TR" sz="1700" dirty="0"/>
              <a:t>, denizden </a:t>
            </a:r>
            <a:r>
              <a:rPr lang="tr-TR" sz="1700" dirty="0" err="1"/>
              <a:t>Boutoumites'i</a:t>
            </a:r>
            <a:r>
              <a:rPr lang="tr-TR" sz="1700" dirty="0"/>
              <a:t> karadan da </a:t>
            </a:r>
            <a:r>
              <a:rPr lang="tr-TR" sz="1700" dirty="0" err="1"/>
              <a:t>Tatikios'u</a:t>
            </a:r>
            <a:r>
              <a:rPr lang="tr-TR" sz="1700" dirty="0"/>
              <a:t> bir donanma ve orduyla onun üzerine göndermişti</a:t>
            </a:r>
            <a:r>
              <a:rPr lang="tr-TR" sz="1700" dirty="0" smtClean="0"/>
              <a:t>.</a:t>
            </a:r>
            <a:endParaRPr lang="tr-TR" sz="1700" dirty="0"/>
          </a:p>
          <a:p>
            <a:endParaRPr lang="tr-TR" sz="1700" dirty="0"/>
          </a:p>
        </p:txBody>
      </p:sp>
    </p:spTree>
    <p:extLst>
      <p:ext uri="{BB962C8B-B14F-4D97-AF65-F5344CB8AC3E}">
        <p14:creationId xmlns:p14="http://schemas.microsoft.com/office/powerpoint/2010/main" val="35892158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562074"/>
          </a:xfrm>
        </p:spPr>
        <p:txBody>
          <a:bodyPr>
            <a:normAutofit/>
          </a:bodyPr>
          <a:lstStyle/>
          <a:p>
            <a:r>
              <a:rPr lang="tr-TR" sz="2800" dirty="0"/>
              <a:t>Türkiye’de Türk Denizciliğinin Başlangıcı</a:t>
            </a:r>
          </a:p>
        </p:txBody>
      </p:sp>
      <p:sp>
        <p:nvSpPr>
          <p:cNvPr id="3" name="İçerik Yer Tutucusu 2"/>
          <p:cNvSpPr>
            <a:spLocks noGrp="1"/>
          </p:cNvSpPr>
          <p:nvPr>
            <p:ph idx="1"/>
          </p:nvPr>
        </p:nvSpPr>
        <p:spPr>
          <a:xfrm>
            <a:off x="457200" y="908720"/>
            <a:ext cx="8229600" cy="5949280"/>
          </a:xfrm>
        </p:spPr>
        <p:txBody>
          <a:bodyPr>
            <a:normAutofit fontScale="70000" lnSpcReduction="20000"/>
          </a:bodyPr>
          <a:lstStyle/>
          <a:p>
            <a:pPr marL="0" indent="0">
              <a:buNone/>
            </a:pPr>
            <a:r>
              <a:rPr lang="tr-TR" dirty="0" err="1" smtClean="0"/>
              <a:t>Ebul</a:t>
            </a:r>
            <a:r>
              <a:rPr lang="tr-TR" dirty="0" smtClean="0"/>
              <a:t>-Kasım'ın </a:t>
            </a:r>
            <a:r>
              <a:rPr lang="tr-TR" dirty="0"/>
              <a:t>donanması yakılmış ve ordusu karada bozguna uğratılmıştı. Böylece, Türkiye Selçuklularının ilk denizcilik girişimleri Bizans Devletinin saldırıları sonucu önlenmiş oluyordu. Bundan sonraki dönemde, Haçlı Seferlerinin başlaması ve batıdaki limanların elden çıkması sonucu Türkiye Selçukluları Devleti ancak bir asır sonrasında denizcilik için elverişli ortamı yakalayabildiler.</a:t>
            </a:r>
          </a:p>
          <a:p>
            <a:pPr marL="0" indent="0">
              <a:buNone/>
            </a:pPr>
            <a:r>
              <a:rPr lang="tr-TR" dirty="0"/>
              <a:t>Yukarıda verdiğimiz bilgiler göstermektedir ki, </a:t>
            </a:r>
            <a:r>
              <a:rPr lang="tr-TR" dirty="0" err="1"/>
              <a:t>Çaka'nın</a:t>
            </a:r>
            <a:r>
              <a:rPr lang="tr-TR" dirty="0"/>
              <a:t> </a:t>
            </a:r>
            <a:r>
              <a:rPr lang="tr-TR" b="1" dirty="0"/>
              <a:t>İzmir</a:t>
            </a:r>
            <a:r>
              <a:rPr lang="tr-TR" dirty="0"/>
              <a:t> sahillerinde başlattığı deniz gücü oluşturma politikası Türkiye Selçukluları tarafından da benimsenmiş ve uygulamaya konulmuştur. Denizciliğe aşina olmayan bir toplumun ve onun liderlerinin böyle bir girişimde bulunması şüphesiz ki düşünülemez. Bu faaliyetlerin Türklerin Ortadoğu'da ilk denizcilik girişimleri olduğu söylenebilir.</a:t>
            </a:r>
          </a:p>
          <a:p>
            <a:pPr marL="0" indent="0">
              <a:buNone/>
            </a:pPr>
            <a:r>
              <a:rPr lang="tr-TR" dirty="0"/>
              <a:t>Türkler Anadolu'da sadece sahillerde değil, iç bölgelerde de gemicilik faaliyetlerine başlamış gibi görünmektedirler. </a:t>
            </a:r>
            <a:r>
              <a:rPr lang="tr-TR" dirty="0" err="1"/>
              <a:t>Sökmenlilerin</a:t>
            </a:r>
            <a:r>
              <a:rPr lang="tr-TR" dirty="0"/>
              <a:t> XII. yüzyılın başlarında Van Gölü havzasında hakimiyet kurduktan sonra bu gölde gemicilik yapmaları, </a:t>
            </a:r>
            <a:r>
              <a:rPr lang="tr-TR" b="1" dirty="0"/>
              <a:t>Ahlat</a:t>
            </a:r>
            <a:r>
              <a:rPr lang="tr-TR" dirty="0"/>
              <a:t> ile </a:t>
            </a:r>
            <a:r>
              <a:rPr lang="tr-TR" b="1" dirty="0"/>
              <a:t>Erciş, Van, Vatsan</a:t>
            </a:r>
            <a:r>
              <a:rPr lang="tr-TR" dirty="0"/>
              <a:t> ve </a:t>
            </a:r>
            <a:r>
              <a:rPr lang="tr-TR" b="1" dirty="0"/>
              <a:t>Tatvan</a:t>
            </a:r>
            <a:r>
              <a:rPr lang="tr-TR" dirty="0"/>
              <a:t> limanları arasında gemilerle bağlantı kurmaları bunu </a:t>
            </a:r>
            <a:r>
              <a:rPr lang="tr-TR" dirty="0" smtClean="0"/>
              <a:t>göstermektedir.</a:t>
            </a:r>
          </a:p>
          <a:p>
            <a:pPr marL="0" indent="0">
              <a:buNone/>
            </a:pPr>
            <a:endParaRPr lang="tr-TR" dirty="0" smtClean="0"/>
          </a:p>
          <a:p>
            <a:pPr marL="0" indent="0">
              <a:buNone/>
            </a:pPr>
            <a:endParaRPr lang="tr-TR" dirty="0" smtClean="0"/>
          </a:p>
          <a:p>
            <a:pPr marL="0" indent="0">
              <a:buNone/>
            </a:pPr>
            <a:r>
              <a:rPr lang="tr-TR" sz="2300" dirty="0" smtClean="0"/>
              <a:t>İslam </a:t>
            </a:r>
            <a:r>
              <a:rPr lang="tr-TR" sz="2300" dirty="0"/>
              <a:t>Dinine Girerken Türk Dünyasında Denizciliğin Gelişimi Hakkında, Yeni Türkiye 98/2017. Hüseyin Kayhan </a:t>
            </a:r>
            <a:r>
              <a:rPr lang="tr-TR" sz="2300" dirty="0">
                <a:hlinkClick r:id="rId2"/>
              </a:rPr>
              <a:t>https://isamveri.org/pdfdrg/D01266/2017_98/2017_98_KAYHANH.pdf</a:t>
            </a:r>
            <a:endParaRPr lang="tr-TR" sz="2300" dirty="0"/>
          </a:p>
          <a:p>
            <a:endParaRPr lang="tr-TR" dirty="0"/>
          </a:p>
        </p:txBody>
      </p:sp>
    </p:spTree>
    <p:extLst>
      <p:ext uri="{BB962C8B-B14F-4D97-AF65-F5344CB8AC3E}">
        <p14:creationId xmlns:p14="http://schemas.microsoft.com/office/powerpoint/2010/main" val="27859508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634082"/>
          </a:xfrm>
        </p:spPr>
        <p:txBody>
          <a:bodyPr>
            <a:normAutofit fontScale="90000"/>
          </a:bodyPr>
          <a:lstStyle/>
          <a:p>
            <a:r>
              <a:rPr lang="tr-TR" dirty="0" smtClean="0"/>
              <a:t>İlk Osmanlı Tersanesi</a:t>
            </a:r>
            <a:br>
              <a:rPr lang="tr-TR" dirty="0" smtClean="0"/>
            </a:br>
            <a:endParaRPr lang="en-US" dirty="0"/>
          </a:p>
        </p:txBody>
      </p:sp>
      <p:sp>
        <p:nvSpPr>
          <p:cNvPr id="3" name="İçerik Yer Tutucusu 2"/>
          <p:cNvSpPr>
            <a:spLocks noGrp="1"/>
          </p:cNvSpPr>
          <p:nvPr>
            <p:ph idx="1"/>
          </p:nvPr>
        </p:nvSpPr>
        <p:spPr>
          <a:xfrm>
            <a:off x="457200" y="908720"/>
            <a:ext cx="8229600" cy="5217443"/>
          </a:xfrm>
        </p:spPr>
        <p:txBody>
          <a:bodyPr>
            <a:normAutofit fontScale="47500" lnSpcReduction="20000"/>
          </a:bodyPr>
          <a:lstStyle/>
          <a:p>
            <a:pPr marL="0" indent="0">
              <a:buNone/>
            </a:pPr>
            <a:r>
              <a:rPr lang="tr-TR" b="1" dirty="0"/>
              <a:t>Karamürsel tersanesini kim kurdu</a:t>
            </a:r>
            <a:r>
              <a:rPr lang="tr-TR" b="1" dirty="0" smtClean="0"/>
              <a:t>?</a:t>
            </a:r>
          </a:p>
          <a:p>
            <a:pPr marL="0" indent="0">
              <a:buNone/>
            </a:pPr>
            <a:endParaRPr lang="tr-TR" b="1" dirty="0"/>
          </a:p>
          <a:p>
            <a:r>
              <a:rPr lang="tr-TR" sz="4200" dirty="0"/>
              <a:t>Orhan Bey </a:t>
            </a:r>
            <a:r>
              <a:rPr lang="tr-TR" sz="4200" dirty="0" smtClean="0"/>
              <a:t>Mürsel Alp’i İzmit </a:t>
            </a:r>
            <a:r>
              <a:rPr lang="tr-TR" sz="4200" dirty="0"/>
              <a:t>Körfezinin güney kıyılarını ve eski adı (PROMECTUS) olan Karamürsel Kasabasının Bizanslılardan alınması işiyle görevlendirdi. Kendisine </a:t>
            </a:r>
            <a:r>
              <a:rPr lang="tr-TR" sz="4200" dirty="0" err="1"/>
              <a:t>Timar</a:t>
            </a:r>
            <a:r>
              <a:rPr lang="tr-TR" sz="4200" dirty="0"/>
              <a:t> olarak verilen Karamürsel'in güney batısındaki Kavak Boyu </a:t>
            </a:r>
            <a:r>
              <a:rPr lang="tr-TR" sz="4200" dirty="0" err="1"/>
              <a:t>Armutçuk</a:t>
            </a:r>
            <a:r>
              <a:rPr lang="tr-TR" sz="4200" dirty="0"/>
              <a:t> Limanında bir tersane kurarak gemi yapımına başlandı.</a:t>
            </a:r>
          </a:p>
          <a:p>
            <a:r>
              <a:rPr lang="tr-TR" sz="4200" dirty="0"/>
              <a:t>Karamürsel, Osmanlı Devletinin 2.Padişahı Orhan Gazi'nin Bursa'yı fethinden önce, Orhan Gazinin yakın silah arkadaşlarından Kara lakaplı Mürsel Alp tarafından Osmanlı topraklarına dahil edildi (1324). Karamürsel Alp, kendi adını verdiği bu yörede ayrıca Osmanlı Devletinin ilk tersanesini de kurmuştur.</a:t>
            </a:r>
          </a:p>
          <a:p>
            <a:r>
              <a:rPr lang="tr-TR" sz="4200" dirty="0" smtClean="0"/>
              <a:t>Karesi </a:t>
            </a:r>
            <a:r>
              <a:rPr lang="tr-TR" sz="4200" dirty="0"/>
              <a:t>Beyliği'nden getirilen ustalarla bu tersanelerde yeni gemiler inşa edilmeye </a:t>
            </a:r>
            <a:r>
              <a:rPr lang="tr-TR" sz="4200" dirty="0" smtClean="0"/>
              <a:t>başlanmış.</a:t>
            </a:r>
          </a:p>
          <a:p>
            <a:endParaRPr lang="tr-TR" sz="4200" dirty="0" smtClean="0"/>
          </a:p>
          <a:p>
            <a:r>
              <a:rPr lang="en-US" sz="4200" dirty="0" err="1" smtClean="0"/>
              <a:t>Danişmentli</a:t>
            </a:r>
            <a:r>
              <a:rPr lang="en-US" sz="4200" dirty="0" smtClean="0"/>
              <a:t> </a:t>
            </a:r>
            <a:r>
              <a:rPr lang="en-US" sz="4200" dirty="0" err="1" smtClean="0"/>
              <a:t>Beyliği</a:t>
            </a:r>
            <a:r>
              <a:rPr lang="en-US" sz="4200" dirty="0" smtClean="0"/>
              <a:t>. </a:t>
            </a:r>
            <a:endParaRPr lang="tr-TR" sz="4200" dirty="0" smtClean="0"/>
          </a:p>
          <a:p>
            <a:r>
              <a:rPr lang="en-US" sz="4200" dirty="0" err="1" smtClean="0"/>
              <a:t>Karesi</a:t>
            </a:r>
            <a:r>
              <a:rPr lang="en-US" sz="4200" dirty="0" smtClean="0"/>
              <a:t> </a:t>
            </a:r>
            <a:r>
              <a:rPr lang="en-US" sz="4200" dirty="0" err="1" smtClean="0"/>
              <a:t>beyliği</a:t>
            </a:r>
            <a:r>
              <a:rPr lang="en-US" sz="4200" dirty="0" smtClean="0"/>
              <a:t>. </a:t>
            </a:r>
            <a:endParaRPr lang="tr-TR" sz="4200" dirty="0" smtClean="0"/>
          </a:p>
          <a:p>
            <a:r>
              <a:rPr lang="en-US" sz="4200" dirty="0" err="1" smtClean="0"/>
              <a:t>Rumeli</a:t>
            </a:r>
            <a:r>
              <a:rPr lang="tr-TR" sz="4200" dirty="0" smtClean="0"/>
              <a:t>’</a:t>
            </a:r>
            <a:r>
              <a:rPr lang="en-US" sz="4200" dirty="0" smtClean="0"/>
              <a:t>ne </a:t>
            </a:r>
            <a:r>
              <a:rPr lang="en-US" sz="4200" dirty="0" err="1" smtClean="0"/>
              <a:t>çıkış</a:t>
            </a:r>
            <a:r>
              <a:rPr lang="en-US" sz="4200" dirty="0" smtClean="0"/>
              <a:t>.</a:t>
            </a:r>
          </a:p>
          <a:p>
            <a:endParaRPr lang="en-US" sz="4000" dirty="0"/>
          </a:p>
        </p:txBody>
      </p:sp>
    </p:spTree>
    <p:extLst>
      <p:ext uri="{BB962C8B-B14F-4D97-AF65-F5344CB8AC3E}">
        <p14:creationId xmlns:p14="http://schemas.microsoft.com/office/powerpoint/2010/main" val="10490668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b="1" dirty="0">
              <a:solidFill>
                <a:srgbClr val="FF0000"/>
              </a:solidFill>
            </a:endParaRPr>
          </a:p>
        </p:txBody>
      </p:sp>
      <p:sp>
        <p:nvSpPr>
          <p:cNvPr id="3" name="İçerik Yer Tutucusu 2"/>
          <p:cNvSpPr>
            <a:spLocks noGrp="1"/>
          </p:cNvSpPr>
          <p:nvPr>
            <p:ph idx="1"/>
          </p:nvPr>
        </p:nvSpPr>
        <p:spPr/>
        <p:txBody>
          <a:bodyPr/>
          <a:lstStyle/>
          <a:p>
            <a:pPr marL="0" indent="0">
              <a:buNone/>
            </a:pPr>
            <a:endParaRPr lang="tr-TR" b="1" dirty="0">
              <a:solidFill>
                <a:srgbClr val="FF0000"/>
              </a:solidFill>
            </a:endParaRPr>
          </a:p>
          <a:p>
            <a:pPr marL="0" indent="0" algn="ctr">
              <a:buNone/>
            </a:pPr>
            <a:r>
              <a:rPr lang="tr-TR" sz="6000" b="1" dirty="0" smtClean="0">
                <a:solidFill>
                  <a:srgbClr val="C00000"/>
                </a:solidFill>
              </a:rPr>
              <a:t>ATATÜRK’ÜN </a:t>
            </a:r>
          </a:p>
          <a:p>
            <a:pPr marL="0" indent="0" algn="ctr">
              <a:buNone/>
            </a:pPr>
            <a:r>
              <a:rPr lang="tr-TR" sz="6000" b="1" dirty="0" smtClean="0">
                <a:solidFill>
                  <a:srgbClr val="C00000"/>
                </a:solidFill>
              </a:rPr>
              <a:t>TARİH </a:t>
            </a:r>
            <a:r>
              <a:rPr lang="tr-TR" sz="6000" b="1" dirty="0">
                <a:solidFill>
                  <a:srgbClr val="C00000"/>
                </a:solidFill>
              </a:rPr>
              <a:t>TEZİ</a:t>
            </a:r>
            <a:endParaRPr lang="tr-TR" sz="6000" dirty="0">
              <a:solidFill>
                <a:srgbClr val="C00000"/>
              </a:solidFill>
            </a:endParaRPr>
          </a:p>
        </p:txBody>
      </p:sp>
    </p:spTree>
    <p:extLst>
      <p:ext uri="{BB962C8B-B14F-4D97-AF65-F5344CB8AC3E}">
        <p14:creationId xmlns:p14="http://schemas.microsoft.com/office/powerpoint/2010/main" val="39955280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476672"/>
            <a:ext cx="8229600" cy="2088232"/>
          </a:xfrm>
        </p:spPr>
        <p:txBody>
          <a:bodyPr>
            <a:normAutofit fontScale="90000"/>
          </a:bodyPr>
          <a:lstStyle/>
          <a:p>
            <a:r>
              <a:rPr lang="tr-TR" sz="1400" b="1" dirty="0" smtClean="0">
                <a:latin typeface="Lucida Sans Typewriter" panose="020B0509030504030204" pitchFamily="49" charset="0"/>
              </a:rPr>
              <a:t/>
            </a:r>
            <a:br>
              <a:rPr lang="tr-TR" sz="1400" b="1" dirty="0" smtClean="0">
                <a:latin typeface="Lucida Sans Typewriter" panose="020B0509030504030204" pitchFamily="49" charset="0"/>
              </a:rPr>
            </a:br>
            <a:r>
              <a:rPr lang="tr-TR" sz="1400" b="1" dirty="0" smtClean="0">
                <a:latin typeface="Lucida Sans Typewriter" panose="020B0509030504030204" pitchFamily="49" charset="0"/>
              </a:rPr>
              <a:t>Bir Gemi</a:t>
            </a:r>
            <a:r>
              <a:rPr lang="tr-TR" sz="1400" b="1" dirty="0">
                <a:latin typeface="Lucida Sans Typewriter" panose="020B0509030504030204" pitchFamily="49" charset="0"/>
              </a:rPr>
              <a:t/>
            </a:r>
            <a:br>
              <a:rPr lang="tr-TR" sz="1400" b="1" dirty="0">
                <a:latin typeface="Lucida Sans Typewriter" panose="020B0509030504030204" pitchFamily="49" charset="0"/>
              </a:rPr>
            </a:br>
            <a:r>
              <a:rPr lang="tr-TR" sz="1400" b="1" dirty="0" smtClean="0">
                <a:latin typeface="Lucida Sans Typewriter" panose="020B0509030504030204" pitchFamily="49" charset="0"/>
              </a:rPr>
              <a:t/>
            </a:r>
            <a:br>
              <a:rPr lang="tr-TR" sz="1400" b="1" dirty="0" smtClean="0">
                <a:latin typeface="Lucida Sans Typewriter" panose="020B0509030504030204" pitchFamily="49" charset="0"/>
              </a:rPr>
            </a:br>
            <a:r>
              <a:rPr lang="tr-TR" sz="1400" b="1" dirty="0" smtClean="0">
                <a:latin typeface="Lucida Sans Typewriter" panose="020B0509030504030204" pitchFamily="49" charset="0"/>
              </a:rPr>
              <a:t>Zaman </a:t>
            </a:r>
            <a:r>
              <a:rPr lang="tr-TR" sz="1400" b="1" dirty="0">
                <a:latin typeface="Lucida Sans Typewriter" panose="020B0509030504030204" pitchFamily="49" charset="0"/>
              </a:rPr>
              <a:t>tünelinde</a:t>
            </a:r>
            <a:br>
              <a:rPr lang="tr-TR" sz="1400" b="1" dirty="0">
                <a:latin typeface="Lucida Sans Typewriter" panose="020B0509030504030204" pitchFamily="49" charset="0"/>
              </a:rPr>
            </a:br>
            <a:r>
              <a:rPr lang="tr-TR" sz="1400" b="1" dirty="0">
                <a:latin typeface="Lucida Sans Typewriter" panose="020B0509030504030204" pitchFamily="49" charset="0"/>
              </a:rPr>
              <a:t>Karadeniz’den</a:t>
            </a:r>
            <a:br>
              <a:rPr lang="tr-TR" sz="1400" b="1" dirty="0">
                <a:latin typeface="Lucida Sans Typewriter" panose="020B0509030504030204" pitchFamily="49" charset="0"/>
              </a:rPr>
            </a:br>
            <a:r>
              <a:rPr lang="tr-TR" sz="1400" b="1" dirty="0">
                <a:latin typeface="Lucida Sans Typewriter" panose="020B0509030504030204" pitchFamily="49" charset="0"/>
              </a:rPr>
              <a:t>“İlk hedefiniz Akdeniz’e”</a:t>
            </a:r>
            <a:br>
              <a:rPr lang="tr-TR" sz="1400" b="1" dirty="0">
                <a:latin typeface="Lucida Sans Typewriter" panose="020B0509030504030204" pitchFamily="49" charset="0"/>
              </a:rPr>
            </a:br>
            <a:r>
              <a:rPr lang="tr-TR" sz="1400" b="1" dirty="0">
                <a:latin typeface="Lucida Sans Typewriter" panose="020B0509030504030204" pitchFamily="49" charset="0"/>
              </a:rPr>
              <a:t>Ordularla, isyanlar</a:t>
            </a:r>
            <a:br>
              <a:rPr lang="tr-TR" sz="1400" b="1" dirty="0">
                <a:latin typeface="Lucida Sans Typewriter" panose="020B0509030504030204" pitchFamily="49" charset="0"/>
              </a:rPr>
            </a:br>
            <a:r>
              <a:rPr lang="tr-TR" sz="1400" b="1" dirty="0">
                <a:latin typeface="Lucida Sans Typewriter" panose="020B0509030504030204" pitchFamily="49" charset="0"/>
              </a:rPr>
              <a:t>İnsanlarla</a:t>
            </a:r>
            <a:r>
              <a:rPr lang="tr-TR" sz="1400" b="1" dirty="0" smtClean="0">
                <a:latin typeface="Lucida Sans Typewriter" panose="020B0509030504030204" pitchFamily="49" charset="0"/>
              </a:rPr>
              <a:t>..</a:t>
            </a:r>
            <a:br>
              <a:rPr lang="tr-TR" sz="1400" b="1" dirty="0" smtClean="0">
                <a:latin typeface="Lucida Sans Typewriter" panose="020B0509030504030204" pitchFamily="49" charset="0"/>
              </a:rPr>
            </a:br>
            <a:r>
              <a:rPr lang="tr-TR" sz="1400" b="1" dirty="0">
                <a:latin typeface="Lucida Sans Typewriter" panose="020B0509030504030204" pitchFamily="49" charset="0"/>
              </a:rPr>
              <a:t/>
            </a:r>
            <a:br>
              <a:rPr lang="tr-TR" sz="1400" b="1" dirty="0">
                <a:latin typeface="Lucida Sans Typewriter" panose="020B0509030504030204" pitchFamily="49" charset="0"/>
              </a:rPr>
            </a:br>
            <a:r>
              <a:rPr lang="tr-TR" sz="1400" b="1" dirty="0">
                <a:latin typeface="Lucida Sans Typewriter" panose="020B0509030504030204" pitchFamily="49" charset="0"/>
              </a:rPr>
              <a:t>Bir başlangıçtır</a:t>
            </a:r>
            <a:br>
              <a:rPr lang="tr-TR" sz="1400" b="1" dirty="0">
                <a:latin typeface="Lucida Sans Typewriter" panose="020B0509030504030204" pitchFamily="49" charset="0"/>
              </a:rPr>
            </a:br>
            <a:r>
              <a:rPr lang="tr-TR" sz="1400" b="1" dirty="0">
                <a:latin typeface="Lucida Sans Typewriter" panose="020B0509030504030204" pitchFamily="49" charset="0"/>
              </a:rPr>
              <a:t>19 Mayıs</a:t>
            </a:r>
            <a:br>
              <a:rPr lang="tr-TR" sz="1400" b="1" dirty="0">
                <a:latin typeface="Lucida Sans Typewriter" panose="020B0509030504030204" pitchFamily="49" charset="0"/>
              </a:rPr>
            </a:br>
            <a:r>
              <a:rPr lang="tr-TR" sz="1400" b="1" dirty="0">
                <a:latin typeface="Lucida Sans Typewriter" panose="020B0509030504030204" pitchFamily="49" charset="0"/>
              </a:rPr>
              <a:t>Destandır, Nutuk’tur</a:t>
            </a:r>
            <a:br>
              <a:rPr lang="tr-TR" sz="1400" b="1" dirty="0">
                <a:latin typeface="Lucida Sans Typewriter" panose="020B0509030504030204" pitchFamily="49" charset="0"/>
              </a:rPr>
            </a:br>
            <a:r>
              <a:rPr lang="tr-TR" sz="1400" b="1" dirty="0">
                <a:latin typeface="Lucida Sans Typewriter" panose="020B0509030504030204" pitchFamily="49" charset="0"/>
              </a:rPr>
              <a:t>Doğum günüdür</a:t>
            </a:r>
            <a:br>
              <a:rPr lang="tr-TR" sz="1400" b="1" dirty="0">
                <a:latin typeface="Lucida Sans Typewriter" panose="020B0509030504030204" pitchFamily="49" charset="0"/>
              </a:rPr>
            </a:br>
            <a:r>
              <a:rPr lang="tr-TR" sz="1400" b="1" dirty="0">
                <a:latin typeface="Lucida Sans Typewriter" panose="020B0509030504030204" pitchFamily="49" charset="0"/>
              </a:rPr>
              <a:t>Alnıma yazılandır</a:t>
            </a:r>
            <a:br>
              <a:rPr lang="tr-TR" sz="1400" b="1" dirty="0">
                <a:latin typeface="Lucida Sans Typewriter" panose="020B0509030504030204" pitchFamily="49" charset="0"/>
              </a:rPr>
            </a:br>
            <a:r>
              <a:rPr lang="tr-TR" sz="1400" b="1" dirty="0">
                <a:latin typeface="Lucida Sans Typewriter" panose="020B0509030504030204" pitchFamily="49" charset="0"/>
              </a:rPr>
              <a:t>1919</a:t>
            </a:r>
            <a:br>
              <a:rPr lang="tr-TR" sz="1400" b="1" dirty="0">
                <a:latin typeface="Lucida Sans Typewriter" panose="020B0509030504030204" pitchFamily="49" charset="0"/>
              </a:rPr>
            </a:br>
            <a:r>
              <a:rPr lang="tr-TR" sz="1400" b="1" dirty="0">
                <a:latin typeface="Lucida Sans Typewriter" panose="020B0509030504030204" pitchFamily="49" charset="0"/>
              </a:rPr>
              <a:t/>
            </a:r>
            <a:br>
              <a:rPr lang="tr-TR" sz="1400" b="1" dirty="0">
                <a:latin typeface="Lucida Sans Typewriter" panose="020B0509030504030204" pitchFamily="49" charset="0"/>
              </a:rPr>
            </a:br>
            <a:r>
              <a:rPr lang="tr-TR" sz="1400" b="1" dirty="0">
                <a:latin typeface="Lucida Sans Typewriter" panose="020B0509030504030204" pitchFamily="49" charset="0"/>
              </a:rPr>
              <a:t>19 Mayıs 2022</a:t>
            </a: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3356992"/>
            <a:ext cx="8568952" cy="3240360"/>
          </a:xfrm>
        </p:spPr>
      </p:pic>
    </p:spTree>
    <p:extLst>
      <p:ext uri="{BB962C8B-B14F-4D97-AF65-F5344CB8AC3E}">
        <p14:creationId xmlns:p14="http://schemas.microsoft.com/office/powerpoint/2010/main" val="18119995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Atatürk neden gülümsüyordu?</a:t>
            </a:r>
            <a:endParaRPr lang="tr-TR" dirty="0"/>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504" y="1417638"/>
            <a:ext cx="8928992" cy="5323730"/>
          </a:xfrm>
        </p:spPr>
      </p:pic>
    </p:spTree>
    <p:extLst>
      <p:ext uri="{BB962C8B-B14F-4D97-AF65-F5344CB8AC3E}">
        <p14:creationId xmlns:p14="http://schemas.microsoft.com/office/powerpoint/2010/main" val="26859139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44624"/>
            <a:ext cx="8229600" cy="1152128"/>
          </a:xfrm>
        </p:spPr>
        <p:txBody>
          <a:bodyPr/>
          <a:lstStyle/>
          <a:p>
            <a:r>
              <a:rPr lang="tr-TR" dirty="0" smtClean="0"/>
              <a:t>Atatürk neyi işaret ediyordu?</a:t>
            </a:r>
            <a:endParaRPr lang="tr-TR"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124744"/>
            <a:ext cx="8928992" cy="5544616"/>
          </a:xfrm>
        </p:spPr>
      </p:pic>
    </p:spTree>
    <p:extLst>
      <p:ext uri="{BB962C8B-B14F-4D97-AF65-F5344CB8AC3E}">
        <p14:creationId xmlns:p14="http://schemas.microsoft.com/office/powerpoint/2010/main" val="34855186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Atatürk’ün Tarih Tezi : Vasiyet 1938 </a:t>
            </a:r>
            <a:endParaRPr lang="tr-TR" dirty="0"/>
          </a:p>
        </p:txBody>
      </p:sp>
      <p:sp>
        <p:nvSpPr>
          <p:cNvPr id="3" name="İçerik Yer Tutucusu 2"/>
          <p:cNvSpPr>
            <a:spLocks noGrp="1"/>
          </p:cNvSpPr>
          <p:nvPr>
            <p:ph idx="1"/>
          </p:nvPr>
        </p:nvSpPr>
        <p:spPr>
          <a:xfrm>
            <a:off x="457200" y="1600200"/>
            <a:ext cx="8651304" cy="4925144"/>
          </a:xfrm>
        </p:spPr>
        <p:txBody>
          <a:bodyPr/>
          <a:lstStyle/>
          <a:p>
            <a:pPr marL="0" indent="0">
              <a:buNone/>
            </a:pPr>
            <a:r>
              <a:rPr lang="tr-TR" b="1" dirty="0" smtClean="0">
                <a:latin typeface="Lucida Sans Typewriter" panose="020B0509030504030204" pitchFamily="49" charset="0"/>
              </a:rPr>
              <a:t>“</a:t>
            </a:r>
            <a:r>
              <a:rPr lang="tr-TR" b="1" dirty="0">
                <a:latin typeface="Lucida Sans Typewriter" panose="020B0509030504030204" pitchFamily="49" charset="0"/>
              </a:rPr>
              <a:t>Türk tezi olgunlaştı, onun üzerinde yürümek, durmadan çalışmak gerekir. Bazı inançsızlıklar olabilir. Bunlar yol kesenlere benzer, onlara aldırmayınız” </a:t>
            </a:r>
            <a:endParaRPr lang="tr-TR" b="1" dirty="0" smtClean="0">
              <a:latin typeface="Lucida Sans Typewriter" panose="020B0509030504030204" pitchFamily="49" charset="0"/>
            </a:endParaRPr>
          </a:p>
          <a:p>
            <a:pPr marL="0" indent="0">
              <a:buNone/>
            </a:pPr>
            <a:endParaRPr lang="tr-TR" b="1" dirty="0" smtClean="0">
              <a:latin typeface="Lucida Sans Typewriter" panose="020B0509030504030204" pitchFamily="49" charset="0"/>
            </a:endParaRPr>
          </a:p>
          <a:p>
            <a:pPr marL="0" indent="0">
              <a:buNone/>
            </a:pPr>
            <a:r>
              <a:rPr lang="tr-TR" dirty="0" smtClean="0"/>
              <a:t>1938 </a:t>
            </a:r>
            <a:r>
              <a:rPr lang="tr-TR" dirty="0"/>
              <a:t>sonları.</a:t>
            </a:r>
          </a:p>
        </p:txBody>
      </p:sp>
    </p:spTree>
    <p:extLst>
      <p:ext uri="{BB962C8B-B14F-4D97-AF65-F5344CB8AC3E}">
        <p14:creationId xmlns:p14="http://schemas.microsoft.com/office/powerpoint/2010/main" val="13685643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994122"/>
          </a:xfrm>
        </p:spPr>
        <p:txBody>
          <a:bodyPr>
            <a:normAutofit fontScale="90000"/>
          </a:bodyPr>
          <a:lstStyle/>
          <a:p>
            <a:r>
              <a:rPr lang="tr-TR" b="1" i="1" dirty="0" smtClean="0"/>
              <a:t>«Biz </a:t>
            </a:r>
            <a:r>
              <a:rPr lang="tr-TR" b="1" i="1" dirty="0"/>
              <a:t>bu güneşi tutuşturan adamların </a:t>
            </a:r>
            <a:r>
              <a:rPr lang="tr-TR" b="1" i="1" dirty="0" smtClean="0"/>
              <a:t>çocuklarıyız»</a:t>
            </a:r>
            <a:endParaRPr lang="tr-TR" dirty="0"/>
          </a:p>
        </p:txBody>
      </p:sp>
      <p:sp>
        <p:nvSpPr>
          <p:cNvPr id="3" name="İçerik Yer Tutucusu 2"/>
          <p:cNvSpPr>
            <a:spLocks noGrp="1"/>
          </p:cNvSpPr>
          <p:nvPr>
            <p:ph idx="1"/>
          </p:nvPr>
        </p:nvSpPr>
        <p:spPr>
          <a:xfrm>
            <a:off x="457200" y="1412776"/>
            <a:ext cx="8686800" cy="5688632"/>
          </a:xfrm>
        </p:spPr>
        <p:txBody>
          <a:bodyPr>
            <a:normAutofit fontScale="62500" lnSpcReduction="20000"/>
          </a:bodyPr>
          <a:lstStyle/>
          <a:p>
            <a:pPr marL="0" indent="0">
              <a:buNone/>
            </a:pPr>
            <a:r>
              <a:rPr lang="tr-TR" sz="3800" b="1" i="1" dirty="0" smtClean="0"/>
              <a:t>Atatürk ve Sümer Medeniyeti</a:t>
            </a:r>
          </a:p>
          <a:p>
            <a:pPr marL="0" indent="0">
              <a:buNone/>
            </a:pPr>
            <a:endParaRPr lang="tr-TR" sz="5100" b="1" i="1" dirty="0" smtClean="0"/>
          </a:p>
          <a:p>
            <a:r>
              <a:rPr lang="tr-TR" b="1" i="1" dirty="0" smtClean="0"/>
              <a:t>“</a:t>
            </a:r>
            <a:r>
              <a:rPr lang="tr-TR" b="1" i="1" dirty="0"/>
              <a:t>Mesela Ege medeniyeti, Küçük Asya’da yerleşen ve gelişen Eti medeniyeti, Tuna yalılarından Akalarımızla akıp gelen İskit medeniyeti, Mezopotamya’da büyük mihrakını kuran </a:t>
            </a:r>
            <a:r>
              <a:rPr lang="tr-TR" b="1" i="1" dirty="0" err="1"/>
              <a:t>Sumer</a:t>
            </a:r>
            <a:r>
              <a:rPr lang="tr-TR" b="1" i="1" dirty="0"/>
              <a:t> medeniyeti ve Delta’da başlayarak Nil’in çağlayanlarına yükseldikten sonra oradan çağlayanlar gibi Akdeniz sahillerini aşan, Ege havzasına da dalgalarını temas ettiren Mısır medeniyeti, bütün bu medeniyetlerin hepsi, bir zincirin halkaları gibi birbirine bağlıdır.</a:t>
            </a:r>
            <a:endParaRPr lang="tr-TR" i="1" dirty="0"/>
          </a:p>
          <a:p>
            <a:r>
              <a:rPr lang="tr-TR" b="1" i="1" dirty="0"/>
              <a:t>Zincirin iki ucu ise halkalarının dövüldüğü Altay’ın demir ocaklarındadır. Şu halde bu medeniyetler o ocaktan gelen feyz ateşini birbirine nakletmiş ve her biri diğeri üzerinde etkili olmuş bir bütün halinde incelenmelidir.</a:t>
            </a:r>
            <a:endParaRPr lang="tr-TR" i="1" dirty="0"/>
          </a:p>
          <a:p>
            <a:r>
              <a:rPr lang="tr-TR" b="1" i="1" dirty="0"/>
              <a:t>Bu saydığım eski medeniyetlerdir ki bugünkü medeniyetin güneşleri olmuşlardır. Biz bu güneşi tutuşturan adamların çocuklarıyız</a:t>
            </a:r>
            <a:r>
              <a:rPr lang="tr-TR" b="1" i="1" dirty="0" smtClean="0"/>
              <a:t>. (</a:t>
            </a:r>
            <a:r>
              <a:rPr lang="tr-TR" b="1" i="1" dirty="0"/>
              <a:t>Alkışlar) </a:t>
            </a:r>
            <a:r>
              <a:rPr lang="tr-TR" b="1" i="1" dirty="0" smtClean="0"/>
              <a:t>”</a:t>
            </a:r>
          </a:p>
          <a:p>
            <a:endParaRPr lang="tr-TR" b="1" i="1" dirty="0"/>
          </a:p>
          <a:p>
            <a:pPr marL="0" indent="0">
              <a:buNone/>
            </a:pPr>
            <a:r>
              <a:rPr lang="tr-TR" b="1" i="1" dirty="0" smtClean="0"/>
              <a:t>Mustafa Kemal ATATÜRK</a:t>
            </a:r>
            <a:endParaRPr lang="tr-TR" i="1" dirty="0"/>
          </a:p>
          <a:p>
            <a:pPr marL="0" indent="0">
              <a:buNone/>
            </a:pPr>
            <a:endParaRPr lang="tr-TR" i="1" dirty="0" smtClean="0"/>
          </a:p>
          <a:p>
            <a:pPr marL="0" indent="0">
              <a:buNone/>
            </a:pPr>
            <a:r>
              <a:rPr lang="tr-TR" sz="2600" i="1" dirty="0" smtClean="0"/>
              <a:t>Ege </a:t>
            </a:r>
            <a:r>
              <a:rPr lang="tr-TR" sz="2600" i="1" dirty="0"/>
              <a:t>Medeniyetinin Kökenine Genel Bir Bakış. 1 Temmuz 1932. ABE. Cilt 25. Kaynak Yayınları</a:t>
            </a:r>
            <a:r>
              <a:rPr lang="tr-TR" sz="2600" i="1" dirty="0" smtClean="0"/>
              <a:t>.</a:t>
            </a:r>
          </a:p>
          <a:p>
            <a:pPr marL="0" indent="0">
              <a:buNone/>
            </a:pPr>
            <a:r>
              <a:rPr lang="tr-TR" sz="2600" i="1" dirty="0">
                <a:hlinkClick r:id="rId2"/>
              </a:rPr>
              <a:t>https://www.booksonturkey.com/ataturkun-turk-tarih-tezi-ve-sumer-yazi-medeniyeti</a:t>
            </a:r>
            <a:r>
              <a:rPr lang="tr-TR" sz="2600" i="1" dirty="0" smtClean="0">
                <a:hlinkClick r:id="rId2"/>
              </a:rPr>
              <a:t>/</a:t>
            </a:r>
            <a:endParaRPr lang="tr-TR" sz="2600" i="1" dirty="0" smtClean="0"/>
          </a:p>
          <a:p>
            <a:pPr marL="0" indent="0">
              <a:buNone/>
            </a:pPr>
            <a:endParaRPr lang="tr-TR" i="1" dirty="0"/>
          </a:p>
          <a:p>
            <a:endParaRPr lang="tr-TR" dirty="0"/>
          </a:p>
        </p:txBody>
      </p:sp>
    </p:spTree>
    <p:extLst>
      <p:ext uri="{BB962C8B-B14F-4D97-AF65-F5344CB8AC3E}">
        <p14:creationId xmlns:p14="http://schemas.microsoft.com/office/powerpoint/2010/main" val="15265394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634082"/>
          </a:xfrm>
        </p:spPr>
        <p:txBody>
          <a:bodyPr>
            <a:normAutofit fontScale="90000"/>
          </a:bodyPr>
          <a:lstStyle/>
          <a:p>
            <a:r>
              <a:rPr lang="tr-TR" dirty="0" smtClean="0"/>
              <a:t/>
            </a:r>
            <a:br>
              <a:rPr lang="tr-TR" dirty="0" smtClean="0"/>
            </a:br>
            <a:r>
              <a:rPr lang="tr-TR" dirty="0" smtClean="0"/>
              <a:t/>
            </a:r>
            <a:br>
              <a:rPr lang="tr-TR" dirty="0" smtClean="0"/>
            </a:br>
            <a:r>
              <a:rPr lang="tr-TR" dirty="0" smtClean="0"/>
              <a:t>https</a:t>
            </a:r>
            <a:r>
              <a:rPr lang="tr-TR" dirty="0"/>
              <a:t>://www.booksonturkey.com</a:t>
            </a:r>
            <a:r>
              <a:rPr lang="tr-TR" dirty="0" smtClean="0"/>
              <a:t>/</a:t>
            </a:r>
            <a:br>
              <a:rPr lang="tr-TR" dirty="0" smtClean="0"/>
            </a:br>
            <a:r>
              <a:rPr lang="tr-TR" dirty="0" smtClean="0"/>
              <a:t/>
            </a:r>
            <a:br>
              <a:rPr lang="tr-TR" dirty="0" smtClean="0"/>
            </a:br>
            <a:endParaRPr lang="tr-TR"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340768"/>
            <a:ext cx="8229600" cy="4464496"/>
          </a:xfrm>
        </p:spPr>
      </p:pic>
    </p:spTree>
    <p:extLst>
      <p:ext uri="{BB962C8B-B14F-4D97-AF65-F5344CB8AC3E}">
        <p14:creationId xmlns:p14="http://schemas.microsoft.com/office/powerpoint/2010/main" val="201579434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778098"/>
          </a:xfrm>
        </p:spPr>
        <p:txBody>
          <a:bodyPr/>
          <a:lstStyle/>
          <a:p>
            <a:r>
              <a:rPr lang="tr-TR" dirty="0" smtClean="0"/>
              <a:t>Sümer Gemileri</a:t>
            </a:r>
            <a:endParaRPr lang="tr-TR"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496" y="1052736"/>
            <a:ext cx="9108504" cy="5805264"/>
          </a:xfrm>
        </p:spPr>
      </p:pic>
    </p:spTree>
    <p:extLst>
      <p:ext uri="{BB962C8B-B14F-4D97-AF65-F5344CB8AC3E}">
        <p14:creationId xmlns:p14="http://schemas.microsoft.com/office/powerpoint/2010/main" val="23927597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90066"/>
          </a:xfrm>
        </p:spPr>
        <p:txBody>
          <a:bodyPr>
            <a:normAutofit fontScale="90000"/>
          </a:bodyPr>
          <a:lstStyle/>
          <a:p>
            <a:r>
              <a:rPr lang="tr-TR" sz="2700" dirty="0" smtClean="0"/>
              <a:t/>
            </a:r>
            <a:br>
              <a:rPr lang="tr-TR" sz="2700" dirty="0" smtClean="0"/>
            </a:br>
            <a:r>
              <a:rPr lang="tr-TR" sz="2700" dirty="0" smtClean="0"/>
              <a:t>Sümerlerde </a:t>
            </a:r>
            <a:r>
              <a:rPr lang="tr-TR" sz="2700" dirty="0"/>
              <a:t>Denizcilik ve Asya Kökenleri</a:t>
            </a:r>
            <a:r>
              <a:rPr lang="tr-TR" dirty="0"/>
              <a:t/>
            </a:r>
            <a:br>
              <a:rPr lang="tr-TR" dirty="0"/>
            </a:br>
            <a:endParaRPr lang="tr-TR" dirty="0"/>
          </a:p>
        </p:txBody>
      </p:sp>
      <p:sp>
        <p:nvSpPr>
          <p:cNvPr id="3" name="İçerik Yer Tutucusu 2"/>
          <p:cNvSpPr>
            <a:spLocks noGrp="1"/>
          </p:cNvSpPr>
          <p:nvPr>
            <p:ph idx="1"/>
          </p:nvPr>
        </p:nvSpPr>
        <p:spPr>
          <a:xfrm>
            <a:off x="457200" y="764704"/>
            <a:ext cx="8229600" cy="6093296"/>
          </a:xfrm>
        </p:spPr>
        <p:txBody>
          <a:bodyPr>
            <a:normAutofit fontScale="47500" lnSpcReduction="20000"/>
          </a:bodyPr>
          <a:lstStyle/>
          <a:p>
            <a:pPr marL="0" indent="0">
              <a:buNone/>
            </a:pPr>
            <a:r>
              <a:rPr lang="tr-TR" dirty="0" smtClean="0"/>
              <a:t>Sümerler </a:t>
            </a:r>
            <a:r>
              <a:rPr lang="tr-TR" dirty="0"/>
              <a:t>ve denizcilik arasındaki ilişki, ilk bakışta beklenmedik gibi görünse de, Mezopotamya'nın coğrafi konumu ve Sümerlerin ticaret ağı göz önüne alındığında oldukça önemlidir. Asya kökenleri ise daha çok Sümerlerin genetik ve kültürel mirasıyla ilgili olup, denizcilik kadar doğrudan bir bağlantısı olmasa da, medeniyetin oluşumunda önemli bir rol oynamıştır.</a:t>
            </a:r>
          </a:p>
          <a:p>
            <a:pPr marL="0" indent="0">
              <a:buNone/>
            </a:pPr>
            <a:endParaRPr lang="tr-TR" dirty="0"/>
          </a:p>
          <a:p>
            <a:pPr marL="0" indent="0">
              <a:buNone/>
            </a:pPr>
            <a:r>
              <a:rPr lang="tr-TR" b="1" dirty="0"/>
              <a:t>Sümerlerde </a:t>
            </a:r>
            <a:r>
              <a:rPr lang="tr-TR" b="1" dirty="0" smtClean="0"/>
              <a:t>Denizcilik</a:t>
            </a:r>
          </a:p>
          <a:p>
            <a:pPr marL="0" indent="0">
              <a:buNone/>
            </a:pPr>
            <a:endParaRPr lang="tr-TR" b="1" dirty="0"/>
          </a:p>
          <a:p>
            <a:pPr marL="0" indent="0">
              <a:buNone/>
            </a:pPr>
            <a:r>
              <a:rPr lang="tr-TR" b="1" dirty="0"/>
              <a:t>Çevresel Koşullar: </a:t>
            </a:r>
            <a:r>
              <a:rPr lang="tr-TR" dirty="0"/>
              <a:t>Mezopotamya, iki büyük nehrin (Fırat ve Dicle) arasında yer alan verimli bir ova olsa da, Sümerler denizlere açılmak zorundaydı. Bunun nedenleri arasında;</a:t>
            </a:r>
          </a:p>
          <a:p>
            <a:pPr marL="0" indent="0">
              <a:buNone/>
            </a:pPr>
            <a:endParaRPr lang="tr-TR" dirty="0"/>
          </a:p>
          <a:p>
            <a:pPr marL="0" indent="0">
              <a:buNone/>
            </a:pPr>
            <a:r>
              <a:rPr lang="tr-TR" b="1" dirty="0" smtClean="0"/>
              <a:t>Kaynakların Sınırlılığı: </a:t>
            </a:r>
            <a:r>
              <a:rPr lang="tr-TR" dirty="0"/>
              <a:t>Bölgedeki doğal kaynakların sınırlı olması, Sümerleri uzak diyarlara ulaşarak yeni kaynaklar aramaya yöneltmiştir.</a:t>
            </a:r>
          </a:p>
          <a:p>
            <a:pPr marL="0" indent="0">
              <a:buNone/>
            </a:pPr>
            <a:r>
              <a:rPr lang="tr-TR" dirty="0"/>
              <a:t>Ticaret Ağlarının </a:t>
            </a:r>
            <a:r>
              <a:rPr lang="tr-TR" dirty="0" smtClean="0"/>
              <a:t>Kurulması</a:t>
            </a:r>
            <a:r>
              <a:rPr lang="tr-TR" dirty="0"/>
              <a:t>: Sümerler, gelişmiş bir ticaret ağına sahipti. Uzak diyarlardan gelen değerli metaller, taşlar ve diğer ürünler Sümer ekonomisi için hayati önem taşıyordu</a:t>
            </a:r>
            <a:r>
              <a:rPr lang="tr-TR" dirty="0" smtClean="0"/>
              <a:t>.</a:t>
            </a:r>
          </a:p>
          <a:p>
            <a:pPr marL="0" indent="0">
              <a:buNone/>
            </a:pPr>
            <a:endParaRPr lang="tr-TR" dirty="0"/>
          </a:p>
          <a:p>
            <a:pPr marL="0" indent="0">
              <a:buNone/>
            </a:pPr>
            <a:r>
              <a:rPr lang="tr-TR" b="1" dirty="0"/>
              <a:t>Kültürel Etkileşim: </a:t>
            </a:r>
            <a:r>
              <a:rPr lang="tr-TR" dirty="0"/>
              <a:t>Deniz yoluyla diğer medeniyetlerle olan etkileşim, Sümer kültürünü zenginleştirmiş ve yeni teknolojilerin gelişmesine katkıda bulunmuştur.</a:t>
            </a:r>
          </a:p>
          <a:p>
            <a:pPr marL="0" indent="0">
              <a:buNone/>
            </a:pPr>
            <a:r>
              <a:rPr lang="tr-TR" b="1" dirty="0"/>
              <a:t>Teknolojik Gelişmeler: </a:t>
            </a:r>
            <a:r>
              <a:rPr lang="tr-TR" dirty="0"/>
              <a:t>Sümerler, denizcilik için gerekli olan bazı teknolojik gelişmelere imza atmışlardır. Bu gelişmeler arasında;</a:t>
            </a:r>
          </a:p>
          <a:p>
            <a:pPr marL="0" indent="0">
              <a:buNone/>
            </a:pPr>
            <a:endParaRPr lang="tr-TR" dirty="0"/>
          </a:p>
          <a:p>
            <a:pPr marL="0" indent="0">
              <a:buNone/>
            </a:pPr>
            <a:r>
              <a:rPr lang="tr-TR" b="1" dirty="0"/>
              <a:t>Gemilerin İnşası: </a:t>
            </a:r>
            <a:r>
              <a:rPr lang="tr-TR" dirty="0"/>
              <a:t>Sümerler, dönemlerine göre oldukça gelişmiş gemiler inşa etmişlerdir. Bu gemiler, hem nehirlerde hem de denizlerde seyredebilecek kapasitedeydi</a:t>
            </a:r>
            <a:r>
              <a:rPr lang="tr-TR" dirty="0" smtClean="0"/>
              <a:t>.</a:t>
            </a:r>
          </a:p>
          <a:p>
            <a:pPr marL="0" indent="0">
              <a:buNone/>
            </a:pPr>
            <a:endParaRPr lang="tr-TR" dirty="0"/>
          </a:p>
          <a:p>
            <a:pPr marL="0" indent="0">
              <a:buNone/>
            </a:pPr>
            <a:r>
              <a:rPr lang="tr-TR" b="1" dirty="0" err="1"/>
              <a:t>Navigasyon</a:t>
            </a:r>
            <a:r>
              <a:rPr lang="tr-TR" b="1" dirty="0"/>
              <a:t> Sistemleri: </a:t>
            </a:r>
            <a:r>
              <a:rPr lang="tr-TR" dirty="0"/>
              <a:t>Yıldızlara ve gökyüzüne bakarak yön bulan basit </a:t>
            </a:r>
            <a:r>
              <a:rPr lang="tr-TR" dirty="0" err="1"/>
              <a:t>navigasyon</a:t>
            </a:r>
            <a:r>
              <a:rPr lang="tr-TR" dirty="0"/>
              <a:t> sistemleri geliştirmişlerdir</a:t>
            </a:r>
            <a:r>
              <a:rPr lang="tr-TR" dirty="0" smtClean="0"/>
              <a:t>.</a:t>
            </a:r>
          </a:p>
          <a:p>
            <a:pPr marL="0" indent="0">
              <a:buNone/>
            </a:pPr>
            <a:endParaRPr lang="tr-TR" dirty="0"/>
          </a:p>
          <a:p>
            <a:pPr marL="0" indent="0">
              <a:buNone/>
            </a:pPr>
            <a:r>
              <a:rPr lang="tr-TR" b="1" dirty="0"/>
              <a:t>Deniz Haritaları: </a:t>
            </a:r>
            <a:r>
              <a:rPr lang="tr-TR" dirty="0"/>
              <a:t>İlk deniz haritalarının Sümerler tarafından yapıldığı düşünülmektedir</a:t>
            </a:r>
            <a:r>
              <a:rPr lang="tr-TR" dirty="0" smtClean="0"/>
              <a:t>.</a:t>
            </a:r>
            <a:endParaRPr lang="tr-TR" dirty="0"/>
          </a:p>
        </p:txBody>
      </p:sp>
    </p:spTree>
    <p:extLst>
      <p:ext uri="{BB962C8B-B14F-4D97-AF65-F5344CB8AC3E}">
        <p14:creationId xmlns:p14="http://schemas.microsoft.com/office/powerpoint/2010/main" val="170084506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45435" y="260648"/>
            <a:ext cx="8229600" cy="634082"/>
          </a:xfrm>
        </p:spPr>
        <p:txBody>
          <a:bodyPr>
            <a:normAutofit fontScale="90000"/>
          </a:bodyPr>
          <a:lstStyle/>
          <a:p>
            <a:r>
              <a:rPr lang="tr-TR" b="1" dirty="0" smtClean="0"/>
              <a:t/>
            </a:r>
            <a:br>
              <a:rPr lang="tr-TR" b="1" dirty="0" smtClean="0"/>
            </a:br>
            <a:r>
              <a:rPr lang="tr-TR" b="1" dirty="0" smtClean="0"/>
              <a:t>Sümerlerin </a:t>
            </a:r>
            <a:r>
              <a:rPr lang="tr-TR" b="1" dirty="0"/>
              <a:t>Asya Kökenleri</a:t>
            </a:r>
            <a:br>
              <a:rPr lang="tr-TR" b="1" dirty="0"/>
            </a:br>
            <a:endParaRPr lang="tr-TR" dirty="0"/>
          </a:p>
        </p:txBody>
      </p:sp>
      <p:sp>
        <p:nvSpPr>
          <p:cNvPr id="3" name="İçerik Yer Tutucusu 2"/>
          <p:cNvSpPr>
            <a:spLocks noGrp="1"/>
          </p:cNvSpPr>
          <p:nvPr>
            <p:ph idx="1"/>
          </p:nvPr>
        </p:nvSpPr>
        <p:spPr>
          <a:xfrm>
            <a:off x="457200" y="980728"/>
            <a:ext cx="8507288" cy="6120680"/>
          </a:xfrm>
        </p:spPr>
        <p:txBody>
          <a:bodyPr>
            <a:normAutofit fontScale="25000" lnSpcReduction="20000"/>
          </a:bodyPr>
          <a:lstStyle/>
          <a:p>
            <a:pPr marL="0" indent="0">
              <a:buNone/>
            </a:pPr>
            <a:endParaRPr lang="tr-TR" b="1" dirty="0"/>
          </a:p>
          <a:p>
            <a:pPr marL="0" indent="0">
              <a:buNone/>
            </a:pPr>
            <a:r>
              <a:rPr lang="tr-TR" sz="6400" dirty="0"/>
              <a:t>Sümerlerin Asya kökenleri konusu, uzun yıllardır tartışılan bir konudur. Genetik çalışmalar, Sümerlerin genetik yapılarında Anadolu ve Kafkasya kökenli insanların izleri olduğunu göstermektedir. Bu durum, Sümerlerin Asya'dan Mezopotamya'ya göç etmiş topluluklardan biri olduğunu düşündürmektedir.</a:t>
            </a:r>
          </a:p>
          <a:p>
            <a:pPr marL="0" indent="0">
              <a:buNone/>
            </a:pPr>
            <a:endParaRPr lang="tr-TR" sz="6400" dirty="0"/>
          </a:p>
          <a:p>
            <a:pPr marL="0" indent="0">
              <a:buNone/>
            </a:pPr>
            <a:r>
              <a:rPr lang="tr-TR" sz="6400" b="1" dirty="0"/>
              <a:t>Kültürel İzler: </a:t>
            </a:r>
            <a:r>
              <a:rPr lang="tr-TR" sz="6400" dirty="0"/>
              <a:t>Sümer kültüründe, Asya kökenli olduğu düşünülen bazı kültürel öğeler bulunmaktadır. Örneğin, Sümerlerin inandığı tanrılar ve mitoloji, Asya kökenli bazı kültlerle benzerlikler göstermektedir</a:t>
            </a:r>
            <a:r>
              <a:rPr lang="tr-TR" sz="6400" dirty="0" smtClean="0"/>
              <a:t>.</a:t>
            </a:r>
          </a:p>
          <a:p>
            <a:pPr marL="0" indent="0">
              <a:buNone/>
            </a:pPr>
            <a:endParaRPr lang="tr-TR" sz="6400" dirty="0"/>
          </a:p>
          <a:p>
            <a:pPr marL="0" indent="0">
              <a:buNone/>
            </a:pPr>
            <a:r>
              <a:rPr lang="tr-TR" sz="6400" b="1" dirty="0"/>
              <a:t>Dil: </a:t>
            </a:r>
            <a:r>
              <a:rPr lang="tr-TR" sz="6400" dirty="0"/>
              <a:t>Sümer dili, diğer Mezopotamya dillerinden farklı bir dil ailesine aittir. Bu durum, Sümerlerin farklı bir coğrafyadan geldiğini düşündürmektedir</a:t>
            </a:r>
            <a:r>
              <a:rPr lang="tr-TR" sz="6400" dirty="0" smtClean="0"/>
              <a:t>.</a:t>
            </a:r>
          </a:p>
          <a:p>
            <a:pPr marL="0" indent="0">
              <a:buNone/>
            </a:pPr>
            <a:endParaRPr lang="tr-TR" sz="6400" dirty="0"/>
          </a:p>
          <a:p>
            <a:pPr marL="0" indent="0">
              <a:buNone/>
            </a:pPr>
            <a:r>
              <a:rPr lang="tr-TR" sz="6400" b="1" dirty="0"/>
              <a:t>Sonuç olarak</a:t>
            </a:r>
            <a:r>
              <a:rPr lang="tr-TR" sz="6400" dirty="0"/>
              <a:t>, Sümerler hem denizcilikte hem de Asya kökenleri konusunda önemli bir medeniyettir. Denizcilik, Sümerlerin ekonomik ve kültürel gelişimi için hayati önem taşıyan bir faaliyet olmuştur. Asya kökenleri ise Sümerlerin genetik ve kültürel mirasını anlamak için önemli bir anahtar niteliğindedir.</a:t>
            </a:r>
          </a:p>
          <a:p>
            <a:pPr marL="0" indent="0">
              <a:buNone/>
            </a:pPr>
            <a:endParaRPr lang="tr-TR" sz="6400" dirty="0" smtClean="0"/>
          </a:p>
          <a:p>
            <a:pPr marL="0" indent="0">
              <a:buNone/>
            </a:pPr>
            <a:r>
              <a:rPr lang="tr-TR" sz="6400" dirty="0" smtClean="0"/>
              <a:t>Daha </a:t>
            </a:r>
            <a:r>
              <a:rPr lang="tr-TR" sz="6400" dirty="0"/>
              <a:t>fazla bilgi için şu konulara bakabilirsiniz:</a:t>
            </a:r>
          </a:p>
          <a:p>
            <a:r>
              <a:rPr lang="tr-TR" sz="6400" dirty="0" smtClean="0"/>
              <a:t>Sümerlerin </a:t>
            </a:r>
            <a:r>
              <a:rPr lang="tr-TR" sz="6400" dirty="0"/>
              <a:t>Ticaret Ağları: Sümerlerin hangi bölgelerle ticaret yaptıkları, hangi ürünleri takas ettikleri gibi konular.</a:t>
            </a:r>
          </a:p>
          <a:p>
            <a:r>
              <a:rPr lang="tr-TR" sz="6400" dirty="0"/>
              <a:t>Sümer Gemileri: Sümer gemilerinin yapıları, boyutları ve kullanılan malzemeler.</a:t>
            </a:r>
          </a:p>
          <a:p>
            <a:r>
              <a:rPr lang="tr-TR" sz="6400" dirty="0"/>
              <a:t>Sümer Mitolojisi: Sümer mitolojisindeki denizle ilgili tanrılar ve efsaneler.</a:t>
            </a:r>
          </a:p>
          <a:p>
            <a:r>
              <a:rPr lang="tr-TR" sz="6400" dirty="0"/>
              <a:t>Sümer Genetik Çalışmaları: Sümerlerin genetik yapısı hakkında yapılan araştırmalar.</a:t>
            </a:r>
          </a:p>
          <a:p>
            <a:r>
              <a:rPr lang="tr-TR" sz="6400" dirty="0"/>
              <a:t>Not: Sümerler hakkında yapılan araştırmalar devam etmektedir ve bu konuda yeni bilgiler sürekli olarak ortaya çıkmaktadır.</a:t>
            </a:r>
          </a:p>
          <a:p>
            <a:endParaRPr lang="tr-TR" sz="6400" dirty="0"/>
          </a:p>
        </p:txBody>
      </p:sp>
    </p:spTree>
    <p:extLst>
      <p:ext uri="{BB962C8B-B14F-4D97-AF65-F5344CB8AC3E}">
        <p14:creationId xmlns:p14="http://schemas.microsoft.com/office/powerpoint/2010/main" val="405842278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850106"/>
          </a:xfrm>
        </p:spPr>
        <p:txBody>
          <a:bodyPr>
            <a:normAutofit fontScale="90000"/>
          </a:bodyPr>
          <a:lstStyle/>
          <a:p>
            <a:r>
              <a:rPr lang="tr-TR" dirty="0" smtClean="0"/>
              <a:t>Atatürk’ün Tarih Tezi neden sahipsizdir?</a:t>
            </a:r>
            <a:endParaRPr lang="tr-TR" dirty="0"/>
          </a:p>
        </p:txBody>
      </p:sp>
      <p:sp>
        <p:nvSpPr>
          <p:cNvPr id="3" name="İçerik Yer Tutucusu 2"/>
          <p:cNvSpPr>
            <a:spLocks noGrp="1"/>
          </p:cNvSpPr>
          <p:nvPr>
            <p:ph idx="1"/>
          </p:nvPr>
        </p:nvSpPr>
        <p:spPr>
          <a:xfrm>
            <a:off x="457200" y="1340768"/>
            <a:ext cx="8229600" cy="5040560"/>
          </a:xfrm>
        </p:spPr>
        <p:txBody>
          <a:bodyPr>
            <a:normAutofit fontScale="62500" lnSpcReduction="20000"/>
          </a:bodyPr>
          <a:lstStyle/>
          <a:p>
            <a:r>
              <a:rPr lang="tr-TR" dirty="0"/>
              <a:t>Ana Kavramlar: Medeniyet. Yazı. Bilim. Türk. Orta Asya. Avrupa. Akdeniz. Nehirler. Ege, Eti, İskit, Sümer, Mısır</a:t>
            </a:r>
          </a:p>
          <a:p>
            <a:r>
              <a:rPr lang="tr-TR" dirty="0" smtClean="0"/>
              <a:t>Bu </a:t>
            </a:r>
            <a:r>
              <a:rPr lang="tr-TR" dirty="0"/>
              <a:t>tez ile ortaya konulan, merkeze alınan ve geçmişte özellikle Orta Asya’dan Türkistan’dan yola çıkarak Nil Nehri ile </a:t>
            </a:r>
            <a:r>
              <a:rPr lang="tr-TR" dirty="0" err="1"/>
              <a:t>Maveraünnehir</a:t>
            </a:r>
            <a:r>
              <a:rPr lang="tr-TR" dirty="0"/>
              <a:t> arasındaki bölgede ve Akdeniz havzasında Türklerin ilk harcını ortaya koydukları ilk olarak ateşledikleri yazı ve bilim medeniyetleridir.</a:t>
            </a:r>
          </a:p>
          <a:p>
            <a:r>
              <a:rPr lang="tr-TR" dirty="0" smtClean="0"/>
              <a:t>Atatürk’ün </a:t>
            </a:r>
            <a:r>
              <a:rPr lang="tr-TR" dirty="0"/>
              <a:t>“muasır medeniyet seviyesini yakalayacağız” vaadinin yaslandığı tarihi geçmiş ise Sümer‘in yazı medeniyeti ile başlayan 7000 yıllık medeniyetin kaynağı olan Orta Asya Türklüğüdür. Orta Asya’dan Akdeniz havzasına 7000 yıl önce gelip yerleşen Türkler bu havzada çok sayıda medeniyetler yaratmışlardır. Demek ki yeniden o çizgiyi muasır zamanlarda da yakalayabilmemizin sırrı ise, o medeniyet geçmişi ile o geçmişin kuralları, sanatı ve bilimselliği ile yeniden buluşmaktır.</a:t>
            </a:r>
          </a:p>
          <a:p>
            <a:r>
              <a:rPr lang="tr-TR" dirty="0" smtClean="0"/>
              <a:t>Bütün </a:t>
            </a:r>
            <a:r>
              <a:rPr lang="tr-TR" dirty="0"/>
              <a:t>bu kurumsal çabalara karşın Atatürk’ün tarih tezi, vefatını takiben artık sahipsizdir ve üzerinde durulmamaktadır ve yok olup gitmiştir. Yok olup giden ise Atatürk’ün dayanak noktası olarak düşündüğü, 7000 yıl önce Orta Asya’dan Akdeniz havzası hinterlandındaki bölgelere göç eden Türk halklarından olan özellikle Sümerlerin medeniyetinin temelinde yer alan bilim ve matematiktir.</a:t>
            </a:r>
          </a:p>
          <a:p>
            <a:endParaRPr lang="tr-TR" dirty="0"/>
          </a:p>
          <a:p>
            <a:endParaRPr lang="tr-TR" dirty="0"/>
          </a:p>
          <a:p>
            <a:endParaRPr lang="tr-TR" dirty="0"/>
          </a:p>
        </p:txBody>
      </p:sp>
    </p:spTree>
    <p:extLst>
      <p:ext uri="{BB962C8B-B14F-4D97-AF65-F5344CB8AC3E}">
        <p14:creationId xmlns:p14="http://schemas.microsoft.com/office/powerpoint/2010/main" val="289584506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850106"/>
          </a:xfrm>
        </p:spPr>
        <p:txBody>
          <a:bodyPr>
            <a:normAutofit fontScale="90000"/>
          </a:bodyPr>
          <a:lstStyle/>
          <a:p>
            <a:r>
              <a:rPr lang="tr-TR" dirty="0" smtClean="0"/>
              <a:t>Nehir ve Deniz kenarlarındaki Medeniyetler</a:t>
            </a:r>
            <a:endParaRPr lang="tr-TR" dirty="0"/>
          </a:p>
        </p:txBody>
      </p:sp>
      <p:sp>
        <p:nvSpPr>
          <p:cNvPr id="3" name="İçerik Yer Tutucusu 2"/>
          <p:cNvSpPr>
            <a:spLocks noGrp="1"/>
          </p:cNvSpPr>
          <p:nvPr>
            <p:ph idx="1"/>
          </p:nvPr>
        </p:nvSpPr>
        <p:spPr>
          <a:xfrm>
            <a:off x="457200" y="1268760"/>
            <a:ext cx="8229600" cy="4857403"/>
          </a:xfrm>
        </p:spPr>
        <p:txBody>
          <a:bodyPr>
            <a:normAutofit fontScale="77500" lnSpcReduction="20000"/>
          </a:bodyPr>
          <a:lstStyle/>
          <a:p>
            <a:endParaRPr lang="tr-TR" dirty="0"/>
          </a:p>
          <a:p>
            <a:r>
              <a:rPr lang="tr-TR" dirty="0"/>
              <a:t>Ege, Eti, İskit, Sümer, Mısır medeniyetleri nehir ve deniz kenarlarındaki medeniyetlerdir. Atatürk bu medeniyetleri Orta Asya Türklüğü ile ilişkilendirmiştir.</a:t>
            </a:r>
          </a:p>
          <a:p>
            <a:r>
              <a:rPr lang="tr-TR" dirty="0" smtClean="0"/>
              <a:t>Atatürk’ün </a:t>
            </a:r>
            <a:r>
              <a:rPr lang="tr-TR" dirty="0"/>
              <a:t>tarih tezinin merkez ana kavramı medeniyet kavramıdır. Atatürk geçmişteki Orta Asya menşeli ve ardından Akdeniz havzasına ulaşan Türk medeniyetlerinden bahsederken gelecek için de muasır medeniyet seviyesinden söz etmektedir.</a:t>
            </a:r>
          </a:p>
          <a:p>
            <a:r>
              <a:rPr lang="tr-TR" dirty="0"/>
              <a:t>Dikkat ediliyorsa burada ırk kavramı yerine kültür ve medeniyet kavramı tercih edilmiştir. Bu tezi akıllarınca tarihin çöplüğüne atanlar, Atatürk’ün ölümünden itibaren sadece üç yıl bu tezin varlığına katlanabilenler, tarih yönünde bunun hesabını nasıl vereceklerdir acaba.</a:t>
            </a:r>
          </a:p>
        </p:txBody>
      </p:sp>
    </p:spTree>
    <p:extLst>
      <p:ext uri="{BB962C8B-B14F-4D97-AF65-F5344CB8AC3E}">
        <p14:creationId xmlns:p14="http://schemas.microsoft.com/office/powerpoint/2010/main" val="25111113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850106"/>
          </a:xfrm>
        </p:spPr>
        <p:txBody>
          <a:bodyPr>
            <a:normAutofit fontScale="90000"/>
          </a:bodyPr>
          <a:lstStyle/>
          <a:p>
            <a:r>
              <a:rPr lang="tr-TR" dirty="0"/>
              <a:t>Asya Kıtasındaki İnsan Denizi</a:t>
            </a:r>
            <a:br>
              <a:rPr lang="tr-TR" dirty="0"/>
            </a:br>
            <a:endParaRPr lang="tr-TR" dirty="0"/>
          </a:p>
        </p:txBody>
      </p:sp>
      <p:sp>
        <p:nvSpPr>
          <p:cNvPr id="3" name="İçerik Yer Tutucusu 2"/>
          <p:cNvSpPr>
            <a:spLocks noGrp="1"/>
          </p:cNvSpPr>
          <p:nvPr>
            <p:ph idx="1"/>
          </p:nvPr>
        </p:nvSpPr>
        <p:spPr>
          <a:xfrm>
            <a:off x="457200" y="908720"/>
            <a:ext cx="8229600" cy="5217443"/>
          </a:xfrm>
        </p:spPr>
        <p:txBody>
          <a:bodyPr>
            <a:normAutofit fontScale="85000" lnSpcReduction="10000"/>
          </a:bodyPr>
          <a:lstStyle/>
          <a:p>
            <a:endParaRPr lang="tr-TR" dirty="0"/>
          </a:p>
          <a:p>
            <a:pPr marL="0" indent="0">
              <a:buNone/>
            </a:pPr>
            <a:r>
              <a:rPr lang="tr-TR" dirty="0" smtClean="0"/>
              <a:t>Batı </a:t>
            </a:r>
            <a:r>
              <a:rPr lang="tr-TR" dirty="0"/>
              <a:t>medeniyeti, Asya kıtasındaki insan denizinin bu birbirini kovalayan dalgaları önüne bir büyük set kurdu ve bu set en sonra Bizans İmparatorluğu şeklinde meydana çıktı. Bu imparatorlukla atalarımız dövüşmeye başladılar. </a:t>
            </a:r>
            <a:endParaRPr lang="tr-TR" dirty="0" smtClean="0"/>
          </a:p>
          <a:p>
            <a:pPr marL="0" indent="0">
              <a:buNone/>
            </a:pPr>
            <a:r>
              <a:rPr lang="tr-TR" dirty="0" smtClean="0"/>
              <a:t>Zafer </a:t>
            </a:r>
            <a:r>
              <a:rPr lang="tr-TR" dirty="0"/>
              <a:t>tam pençemize girerken bu sefer batıdan gelen başka bir dalga -Haçlılar- Anadolu’ya saldırarak kat’i zaferimizi, yani büyük harp mükâfatı ve geniş imparatorluk sembolü olan İstanbul’u almamızı tam iki yüz sene -1453 senesinde kadar- geri bıraktı</a:t>
            </a:r>
            <a:r>
              <a:rPr lang="tr-TR" dirty="0" smtClean="0"/>
              <a:t>.</a:t>
            </a:r>
          </a:p>
          <a:p>
            <a:pPr marL="0" indent="0">
              <a:buNone/>
            </a:pPr>
            <a:endParaRPr lang="tr-TR" dirty="0" smtClean="0"/>
          </a:p>
          <a:p>
            <a:pPr marL="0" indent="0">
              <a:buNone/>
            </a:pPr>
            <a:r>
              <a:rPr lang="tr-TR" dirty="0" smtClean="0"/>
              <a:t>ATATÜRK</a:t>
            </a:r>
            <a:endParaRPr lang="tr-TR" dirty="0"/>
          </a:p>
          <a:p>
            <a:endParaRPr lang="tr-TR" dirty="0"/>
          </a:p>
        </p:txBody>
      </p:sp>
    </p:spTree>
    <p:extLst>
      <p:ext uri="{BB962C8B-B14F-4D97-AF65-F5344CB8AC3E}">
        <p14:creationId xmlns:p14="http://schemas.microsoft.com/office/powerpoint/2010/main" val="87661071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634082"/>
          </a:xfrm>
        </p:spPr>
        <p:txBody>
          <a:bodyPr>
            <a:normAutofit/>
          </a:bodyPr>
          <a:lstStyle/>
          <a:p>
            <a:r>
              <a:rPr lang="tr-TR" sz="3200" dirty="0"/>
              <a:t>Türk Tarih </a:t>
            </a:r>
            <a:r>
              <a:rPr lang="tr-TR" sz="3200" dirty="0" err="1"/>
              <a:t>Tezi’ne</a:t>
            </a:r>
            <a:r>
              <a:rPr lang="tr-TR" sz="3200" dirty="0"/>
              <a:t> göre tarihteki Türk devletleri</a:t>
            </a:r>
          </a:p>
        </p:txBody>
      </p:sp>
      <p:sp>
        <p:nvSpPr>
          <p:cNvPr id="3" name="İçerik Yer Tutucusu 2"/>
          <p:cNvSpPr>
            <a:spLocks noGrp="1"/>
          </p:cNvSpPr>
          <p:nvPr>
            <p:ph idx="1"/>
          </p:nvPr>
        </p:nvSpPr>
        <p:spPr>
          <a:xfrm>
            <a:off x="457200" y="908720"/>
            <a:ext cx="8507288" cy="5472608"/>
          </a:xfrm>
        </p:spPr>
        <p:txBody>
          <a:bodyPr>
            <a:normAutofit fontScale="62500" lnSpcReduction="20000"/>
          </a:bodyPr>
          <a:lstStyle/>
          <a:p>
            <a:pPr marL="514350" indent="-514350">
              <a:buFont typeface="+mj-lt"/>
              <a:buAutoNum type="arabicPeriod"/>
            </a:pPr>
            <a:r>
              <a:rPr lang="tr-TR" dirty="0" smtClean="0"/>
              <a:t>Orta </a:t>
            </a:r>
            <a:r>
              <a:rPr lang="tr-TR" dirty="0"/>
              <a:t>Asya’da Türk-Hun İmparatorluğu.</a:t>
            </a:r>
          </a:p>
          <a:p>
            <a:pPr marL="514350" indent="-514350">
              <a:buFont typeface="+mj-lt"/>
              <a:buAutoNum type="arabicPeriod"/>
            </a:pPr>
            <a:r>
              <a:rPr lang="tr-TR" b="1" dirty="0"/>
              <a:t>İdil–Tuna</a:t>
            </a:r>
            <a:r>
              <a:rPr lang="tr-TR" dirty="0"/>
              <a:t> arasında İskit İmparatorluğu.</a:t>
            </a:r>
          </a:p>
          <a:p>
            <a:pPr marL="514350" indent="-514350">
              <a:buFont typeface="+mj-lt"/>
              <a:buAutoNum type="arabicPeriod"/>
            </a:pPr>
            <a:r>
              <a:rPr lang="tr-TR" dirty="0"/>
              <a:t>Ural Dağları ve </a:t>
            </a:r>
            <a:r>
              <a:rPr lang="tr-TR" b="1" dirty="0"/>
              <a:t>İdil Nehri </a:t>
            </a:r>
            <a:r>
              <a:rPr lang="tr-TR" dirty="0"/>
              <a:t>arasında Batı </a:t>
            </a:r>
            <a:r>
              <a:rPr lang="tr-TR" dirty="0" smtClean="0"/>
              <a:t>Hun Devleti</a:t>
            </a:r>
            <a:r>
              <a:rPr lang="tr-TR" dirty="0"/>
              <a:t>.</a:t>
            </a:r>
          </a:p>
          <a:p>
            <a:pPr marL="514350" indent="-514350">
              <a:buFont typeface="+mj-lt"/>
              <a:buAutoNum type="arabicPeriod"/>
            </a:pPr>
            <a:r>
              <a:rPr lang="tr-TR" dirty="0"/>
              <a:t>Avrupa Türk-Hun İmparatorluğu ve </a:t>
            </a:r>
            <a:r>
              <a:rPr lang="tr-TR" dirty="0" smtClean="0"/>
              <a:t>Avar İmparatorluğu</a:t>
            </a:r>
            <a:r>
              <a:rPr lang="tr-TR" dirty="0"/>
              <a:t>.</a:t>
            </a:r>
          </a:p>
          <a:p>
            <a:pPr marL="514350" indent="-514350">
              <a:buFont typeface="+mj-lt"/>
              <a:buAutoNum type="arabicPeriod"/>
            </a:pPr>
            <a:r>
              <a:rPr lang="tr-TR" dirty="0"/>
              <a:t>Batı Türkeli ve Kuzey Afganistan’da </a:t>
            </a:r>
            <a:r>
              <a:rPr lang="tr-TR" dirty="0" err="1" smtClean="0"/>
              <a:t>Akhunlar</a:t>
            </a:r>
            <a:r>
              <a:rPr lang="tr-TR" dirty="0" smtClean="0"/>
              <a:t> Devleti</a:t>
            </a:r>
            <a:r>
              <a:rPr lang="tr-TR" dirty="0"/>
              <a:t>.</a:t>
            </a:r>
          </a:p>
          <a:p>
            <a:pPr marL="514350" indent="-514350">
              <a:buFont typeface="+mj-lt"/>
              <a:buAutoNum type="arabicPeriod"/>
            </a:pPr>
            <a:r>
              <a:rPr lang="tr-TR" dirty="0"/>
              <a:t>Orta Asya’da Gök Türk İmparatorluğu, </a:t>
            </a:r>
            <a:r>
              <a:rPr lang="tr-TR" dirty="0" err="1"/>
              <a:t>Tukyu</a:t>
            </a:r>
            <a:r>
              <a:rPr lang="tr-TR" dirty="0"/>
              <a:t> ve Kutluk Devleti.</a:t>
            </a:r>
          </a:p>
          <a:p>
            <a:pPr marL="514350" indent="-514350">
              <a:buFont typeface="+mj-lt"/>
              <a:buAutoNum type="arabicPeriod"/>
            </a:pPr>
            <a:r>
              <a:rPr lang="tr-TR" b="1" dirty="0"/>
              <a:t>Karadeniz</a:t>
            </a:r>
            <a:r>
              <a:rPr lang="tr-TR" dirty="0"/>
              <a:t>’in kuzeyinde Hazar, Bulgar ve başka isimde Türk devletleri.</a:t>
            </a:r>
          </a:p>
          <a:p>
            <a:pPr marL="514350" indent="-514350">
              <a:buFont typeface="+mj-lt"/>
              <a:buAutoNum type="arabicPeriod"/>
            </a:pPr>
            <a:r>
              <a:rPr lang="tr-TR" dirty="0"/>
              <a:t>Gök Türk İmparatorluğu‘ndan sonra, Orta Asya’da çeşitli isimlerde Türk devletleri.</a:t>
            </a:r>
          </a:p>
          <a:p>
            <a:pPr marL="514350" indent="-514350">
              <a:buFont typeface="+mj-lt"/>
              <a:buAutoNum type="arabicPeriod"/>
            </a:pPr>
            <a:r>
              <a:rPr lang="tr-TR" b="1" dirty="0"/>
              <a:t>Aral Gölü </a:t>
            </a:r>
            <a:r>
              <a:rPr lang="tr-TR" dirty="0"/>
              <a:t>güneyinde </a:t>
            </a:r>
            <a:r>
              <a:rPr lang="tr-TR" dirty="0" err="1"/>
              <a:t>Samanoğulları</a:t>
            </a:r>
            <a:r>
              <a:rPr lang="tr-TR" dirty="0"/>
              <a:t> Devleti.</a:t>
            </a:r>
          </a:p>
          <a:p>
            <a:pPr marL="514350" indent="-514350">
              <a:buFont typeface="+mj-lt"/>
              <a:buAutoNum type="arabicPeriod"/>
            </a:pPr>
            <a:r>
              <a:rPr lang="tr-TR" b="1" dirty="0"/>
              <a:t>Aral Gölü</a:t>
            </a:r>
            <a:r>
              <a:rPr lang="tr-TR" dirty="0"/>
              <a:t>’nden Hint’e kadar uzanan alanda </a:t>
            </a:r>
            <a:r>
              <a:rPr lang="tr-TR" dirty="0" err="1"/>
              <a:t>Gazneliler</a:t>
            </a:r>
            <a:r>
              <a:rPr lang="tr-TR" dirty="0"/>
              <a:t> Devleti.</a:t>
            </a:r>
          </a:p>
          <a:p>
            <a:pPr marL="514350" indent="-514350">
              <a:buFont typeface="+mj-lt"/>
              <a:buAutoNum type="arabicPeriod"/>
            </a:pPr>
            <a:r>
              <a:rPr lang="tr-TR" b="1" dirty="0" err="1"/>
              <a:t>Sir</a:t>
            </a:r>
            <a:r>
              <a:rPr lang="tr-TR" b="1" dirty="0"/>
              <a:t> Irmağı </a:t>
            </a:r>
            <a:r>
              <a:rPr lang="tr-TR" dirty="0"/>
              <a:t>doğusunda </a:t>
            </a:r>
            <a:r>
              <a:rPr lang="tr-TR" dirty="0" err="1"/>
              <a:t>Karahanlılar</a:t>
            </a:r>
            <a:r>
              <a:rPr lang="tr-TR" dirty="0"/>
              <a:t> ve </a:t>
            </a:r>
            <a:r>
              <a:rPr lang="tr-TR" dirty="0" err="1"/>
              <a:t>Karahitaylar</a:t>
            </a:r>
            <a:r>
              <a:rPr lang="tr-TR" dirty="0"/>
              <a:t> Devleti.</a:t>
            </a:r>
          </a:p>
          <a:p>
            <a:pPr marL="514350" indent="-514350">
              <a:buFont typeface="+mj-lt"/>
              <a:buAutoNum type="arabicPeriod"/>
            </a:pPr>
            <a:r>
              <a:rPr lang="tr-TR" dirty="0"/>
              <a:t>İran, Mezopotamya, Anadolu ve Suriye sahalarında Selçuklar Devleti.</a:t>
            </a:r>
          </a:p>
          <a:p>
            <a:pPr marL="514350" indent="-514350">
              <a:buFont typeface="+mj-lt"/>
              <a:buAutoNum type="arabicPeriod"/>
            </a:pPr>
            <a:r>
              <a:rPr lang="tr-TR" dirty="0" err="1"/>
              <a:t>Harzem</a:t>
            </a:r>
            <a:r>
              <a:rPr lang="tr-TR" dirty="0"/>
              <a:t> kıtasında ve bütün İran’da </a:t>
            </a:r>
            <a:r>
              <a:rPr lang="tr-TR" dirty="0" err="1"/>
              <a:t>Harzemşahlar</a:t>
            </a:r>
            <a:r>
              <a:rPr lang="tr-TR" dirty="0"/>
              <a:t> (</a:t>
            </a:r>
            <a:r>
              <a:rPr lang="tr-TR" dirty="0" err="1"/>
              <a:t>Harizm</a:t>
            </a:r>
            <a:r>
              <a:rPr lang="tr-TR" dirty="0"/>
              <a:t>) Devleti.</a:t>
            </a:r>
          </a:p>
          <a:p>
            <a:pPr marL="514350" indent="-514350">
              <a:buFont typeface="+mj-lt"/>
              <a:buAutoNum type="arabicPeriod"/>
            </a:pPr>
            <a:r>
              <a:rPr lang="tr-TR" dirty="0"/>
              <a:t>Başkenti Semerkant olan Büyük </a:t>
            </a:r>
            <a:r>
              <a:rPr lang="tr-TR" dirty="0" smtClean="0"/>
              <a:t>Timur İmparatorluğu</a:t>
            </a:r>
            <a:r>
              <a:rPr lang="tr-TR" dirty="0"/>
              <a:t>.</a:t>
            </a:r>
          </a:p>
          <a:p>
            <a:pPr marL="514350" indent="-514350">
              <a:buFont typeface="+mj-lt"/>
              <a:buAutoNum type="arabicPeriod"/>
            </a:pPr>
            <a:r>
              <a:rPr lang="tr-TR" dirty="0"/>
              <a:t>Hindistan’da Babür İmparatorluğu.</a:t>
            </a:r>
          </a:p>
          <a:p>
            <a:pPr marL="514350" indent="-514350">
              <a:buFont typeface="+mj-lt"/>
              <a:buAutoNum type="arabicPeriod"/>
            </a:pPr>
            <a:r>
              <a:rPr lang="tr-TR" dirty="0"/>
              <a:t>Asya, Avrupa ve Afrika’da </a:t>
            </a:r>
            <a:r>
              <a:rPr lang="tr-TR" dirty="0" smtClean="0"/>
              <a:t>Türk-Osmanlı İmparatorluğu</a:t>
            </a:r>
            <a:r>
              <a:rPr lang="tr-TR" dirty="0"/>
              <a:t>.</a:t>
            </a:r>
          </a:p>
          <a:p>
            <a:pPr marL="514350" indent="-514350">
              <a:buFont typeface="+mj-lt"/>
              <a:buAutoNum type="arabicPeriod"/>
            </a:pPr>
            <a:r>
              <a:rPr lang="tr-TR" dirty="0"/>
              <a:t>Türkiye Cumhuriyeti.</a:t>
            </a:r>
          </a:p>
        </p:txBody>
      </p:sp>
    </p:spTree>
    <p:extLst>
      <p:ext uri="{BB962C8B-B14F-4D97-AF65-F5344CB8AC3E}">
        <p14:creationId xmlns:p14="http://schemas.microsoft.com/office/powerpoint/2010/main" val="362325609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634082"/>
          </a:xfrm>
        </p:spPr>
        <p:txBody>
          <a:bodyPr>
            <a:normAutofit fontScale="90000"/>
          </a:bodyPr>
          <a:lstStyle/>
          <a:p>
            <a:r>
              <a:rPr lang="en-US" dirty="0" smtClean="0"/>
              <a:t/>
            </a:r>
            <a:br>
              <a:rPr lang="en-US" dirty="0" smtClean="0"/>
            </a:br>
            <a:r>
              <a:rPr lang="en-US" dirty="0" smtClean="0"/>
              <a:t>Atatürk </a:t>
            </a:r>
            <a:r>
              <a:rPr lang="en-US" dirty="0" err="1" smtClean="0"/>
              <a:t>Tarih</a:t>
            </a:r>
            <a:r>
              <a:rPr lang="en-US" dirty="0" smtClean="0"/>
              <a:t> </a:t>
            </a:r>
            <a:r>
              <a:rPr lang="en-US" dirty="0" err="1" smtClean="0"/>
              <a:t>Tezi</a:t>
            </a:r>
            <a:r>
              <a:rPr lang="en-US" dirty="0" smtClean="0"/>
              <a:t/>
            </a:r>
            <a:br>
              <a:rPr lang="en-US" dirty="0" smtClean="0"/>
            </a:br>
            <a:endParaRPr lang="en-US" dirty="0"/>
          </a:p>
        </p:txBody>
      </p:sp>
      <p:sp>
        <p:nvSpPr>
          <p:cNvPr id="3" name="İçerik Yer Tutucusu 2"/>
          <p:cNvSpPr>
            <a:spLocks noGrp="1"/>
          </p:cNvSpPr>
          <p:nvPr>
            <p:ph idx="1"/>
          </p:nvPr>
        </p:nvSpPr>
        <p:spPr>
          <a:xfrm>
            <a:off x="457200" y="908720"/>
            <a:ext cx="8229600" cy="5760640"/>
          </a:xfrm>
        </p:spPr>
        <p:txBody>
          <a:bodyPr>
            <a:normAutofit fontScale="47500" lnSpcReduction="20000"/>
          </a:bodyPr>
          <a:lstStyle/>
          <a:p>
            <a:pPr marL="0" indent="0">
              <a:buNone/>
            </a:pPr>
            <a:r>
              <a:rPr lang="tr-TR" dirty="0"/>
              <a:t>Ona kısım 3. sınıf </a:t>
            </a:r>
            <a:r>
              <a:rPr lang="tr-TR" dirty="0" smtClean="0"/>
              <a:t>öğrencisi </a:t>
            </a:r>
            <a:r>
              <a:rPr lang="tr-TR" dirty="0"/>
              <a:t>Cahit Günsel de şunları aktarmaktadır:</a:t>
            </a:r>
          </a:p>
          <a:p>
            <a:pPr marL="0" indent="0">
              <a:buNone/>
            </a:pPr>
            <a:r>
              <a:rPr lang="tr-TR" dirty="0"/>
              <a:t> </a:t>
            </a:r>
          </a:p>
          <a:p>
            <a:pPr marL="0" indent="0">
              <a:buNone/>
            </a:pPr>
            <a:r>
              <a:rPr lang="tr-TR" dirty="0"/>
              <a:t>"Dersimiz tarih idi ve </a:t>
            </a:r>
            <a:r>
              <a:rPr lang="tr-TR" dirty="0" smtClean="0"/>
              <a:t>öğretmenimiz </a:t>
            </a:r>
            <a:r>
              <a:rPr lang="tr-TR" dirty="0"/>
              <a:t>Abdullah Bey bize ders veriyordu, Gazi sınıfımıza girerek </a:t>
            </a:r>
            <a:r>
              <a:rPr lang="tr-TR" dirty="0" smtClean="0"/>
              <a:t>verilen </a:t>
            </a:r>
            <a:r>
              <a:rPr lang="tr-TR" dirty="0"/>
              <a:t>tarih dersini dinledikten sonra bize dönerek:</a:t>
            </a:r>
          </a:p>
          <a:p>
            <a:pPr marL="0" indent="0">
              <a:buNone/>
            </a:pPr>
            <a:r>
              <a:rPr lang="tr-TR" dirty="0"/>
              <a:t> </a:t>
            </a:r>
          </a:p>
          <a:p>
            <a:pPr marL="0" indent="0">
              <a:buNone/>
            </a:pPr>
            <a:r>
              <a:rPr lang="tr-TR" dirty="0"/>
              <a:t>-Dünyada denizcilikle </a:t>
            </a:r>
            <a:r>
              <a:rPr lang="tr-TR" dirty="0" smtClean="0"/>
              <a:t>uğraşan </a:t>
            </a:r>
            <a:r>
              <a:rPr lang="tr-TR" dirty="0"/>
              <a:t>en eski ulus hangisi idi? diye bir soru sordu.</a:t>
            </a:r>
          </a:p>
          <a:p>
            <a:pPr marL="0" indent="0">
              <a:buNone/>
            </a:pPr>
            <a:r>
              <a:rPr lang="tr-TR" dirty="0" smtClean="0"/>
              <a:t>Birçoğumuz</a:t>
            </a:r>
            <a:r>
              <a:rPr lang="tr-TR" dirty="0"/>
              <a:t>:</a:t>
            </a:r>
          </a:p>
          <a:p>
            <a:pPr marL="0" indent="0">
              <a:buNone/>
            </a:pPr>
            <a:r>
              <a:rPr lang="tr-TR" dirty="0"/>
              <a:t>-Fenikeliler, diye yanıtladık.</a:t>
            </a:r>
          </a:p>
          <a:p>
            <a:pPr marL="0" indent="0">
              <a:buNone/>
            </a:pPr>
            <a:r>
              <a:rPr lang="tr-TR" dirty="0"/>
              <a:t>Gazi </a:t>
            </a:r>
            <a:r>
              <a:rPr lang="tr-TR" dirty="0" smtClean="0"/>
              <a:t>öğretmenimize </a:t>
            </a:r>
            <a:r>
              <a:rPr lang="tr-TR" dirty="0"/>
              <a:t>dönerek:</a:t>
            </a:r>
          </a:p>
          <a:p>
            <a:pPr marL="0" indent="0">
              <a:buNone/>
            </a:pPr>
            <a:r>
              <a:rPr lang="tr-TR" dirty="0"/>
              <a:t>-Bana bir Ona Asya haritası ile bir de çomak getirin. dedi.</a:t>
            </a:r>
          </a:p>
          <a:p>
            <a:pPr marL="0" indent="0">
              <a:buNone/>
            </a:pPr>
            <a:r>
              <a:rPr lang="tr-TR" dirty="0"/>
              <a:t> </a:t>
            </a:r>
          </a:p>
          <a:p>
            <a:pPr marL="0" indent="0">
              <a:buNone/>
            </a:pPr>
            <a:r>
              <a:rPr lang="tr-TR" dirty="0"/>
              <a:t>Ona Asya haritası getirildi ve yazı tahtası üzerine asıldı ve Gazi bize döndü ve elindeki </a:t>
            </a:r>
            <a:r>
              <a:rPr lang="tr-TR" dirty="0" smtClean="0"/>
              <a:t>çubuğu Orta </a:t>
            </a:r>
            <a:r>
              <a:rPr lang="tr-TR" dirty="0"/>
              <a:t>Asya'nın büyük bir gölünü işaretleyerek sordu:</a:t>
            </a:r>
          </a:p>
          <a:p>
            <a:pPr marL="0" indent="0">
              <a:buNone/>
            </a:pPr>
            <a:r>
              <a:rPr lang="tr-TR" dirty="0"/>
              <a:t> </a:t>
            </a:r>
          </a:p>
          <a:p>
            <a:pPr marL="0" indent="0">
              <a:buNone/>
            </a:pPr>
            <a:r>
              <a:rPr lang="tr-TR" dirty="0"/>
              <a:t>-Bu gölün adı nedir?</a:t>
            </a:r>
          </a:p>
          <a:p>
            <a:pPr marL="0" indent="0">
              <a:buNone/>
            </a:pPr>
            <a:r>
              <a:rPr lang="tr-TR" dirty="0"/>
              <a:t>-Baykal Gölü diye </a:t>
            </a:r>
            <a:r>
              <a:rPr lang="tr-TR" dirty="0" smtClean="0"/>
              <a:t>bağırdık</a:t>
            </a:r>
            <a:r>
              <a:rPr lang="tr-TR" dirty="0"/>
              <a:t>.</a:t>
            </a:r>
          </a:p>
          <a:p>
            <a:pPr marL="0" indent="0">
              <a:buNone/>
            </a:pPr>
            <a:r>
              <a:rPr lang="tr-TR" dirty="0"/>
              <a:t>-Bu gölün suyu tatlı mı yoksa tuzlu mu? söyleyin bakalım.</a:t>
            </a:r>
          </a:p>
          <a:p>
            <a:pPr marL="0" indent="0">
              <a:buNone/>
            </a:pPr>
            <a:r>
              <a:rPr lang="tr-TR" dirty="0"/>
              <a:t>-Tuzlu göldür, diye yanıtladık.</a:t>
            </a:r>
          </a:p>
          <a:p>
            <a:pPr marL="0" indent="0">
              <a:buNone/>
            </a:pPr>
            <a:r>
              <a:rPr lang="tr-TR" dirty="0"/>
              <a:t>-O halde tuzlu su </a:t>
            </a:r>
            <a:r>
              <a:rPr lang="tr-TR" dirty="0" smtClean="0"/>
              <a:t>olduğuna </a:t>
            </a:r>
            <a:r>
              <a:rPr lang="tr-TR" dirty="0"/>
              <a:t>göre bu göl </a:t>
            </a:r>
            <a:r>
              <a:rPr lang="tr-TR" dirty="0" smtClean="0"/>
              <a:t>neyin </a:t>
            </a:r>
            <a:r>
              <a:rPr lang="tr-TR" dirty="0"/>
              <a:t>kalıntısıdır?</a:t>
            </a:r>
          </a:p>
          <a:p>
            <a:pPr marL="0" indent="0">
              <a:buNone/>
            </a:pPr>
            <a:r>
              <a:rPr lang="tr-TR" dirty="0"/>
              <a:t>-Denizin.</a:t>
            </a:r>
          </a:p>
          <a:p>
            <a:pPr marL="0" indent="0">
              <a:buNone/>
            </a:pPr>
            <a:r>
              <a:rPr lang="tr-TR" b="1" dirty="0"/>
              <a:t> </a:t>
            </a:r>
          </a:p>
          <a:p>
            <a:pPr marL="0" indent="0">
              <a:buNone/>
            </a:pPr>
            <a:r>
              <a:rPr lang="tr-TR" b="1" dirty="0"/>
              <a:t>-Bu gölün yerinde eskiden büyük bir deniz </a:t>
            </a:r>
            <a:r>
              <a:rPr lang="tr-TR" b="1" dirty="0" smtClean="0"/>
              <a:t>olduğuna </a:t>
            </a:r>
            <a:r>
              <a:rPr lang="tr-TR" b="1" dirty="0"/>
              <a:t>ve bu denizin etrafında Türkler yaşamış </a:t>
            </a:r>
            <a:r>
              <a:rPr lang="tr-TR" b="1" dirty="0" smtClean="0"/>
              <a:t>olduğuna </a:t>
            </a:r>
            <a:r>
              <a:rPr lang="tr-TR" b="1" dirty="0"/>
              <a:t>göre dünyada en eski denizci ulus Türk ulusudur çocuklar. Bunu böyle bilin</a:t>
            </a:r>
            <a:r>
              <a:rPr lang="tr-TR" b="1" dirty="0" smtClean="0"/>
              <a:t>.«</a:t>
            </a:r>
          </a:p>
          <a:p>
            <a:pPr marL="0" indent="0">
              <a:buNone/>
            </a:pPr>
            <a:r>
              <a:rPr lang="tr-TR" dirty="0"/>
              <a:t> </a:t>
            </a:r>
          </a:p>
          <a:p>
            <a:pPr marL="0" indent="0">
              <a:buNone/>
            </a:pPr>
            <a:r>
              <a:rPr lang="tr-TR" dirty="0" err="1"/>
              <a:t>EDiRNE</a:t>
            </a:r>
            <a:r>
              <a:rPr lang="tr-TR" dirty="0"/>
              <a:t> MESLEK </a:t>
            </a:r>
            <a:r>
              <a:rPr lang="tr-TR" dirty="0" err="1"/>
              <a:t>MUALLiM</a:t>
            </a:r>
            <a:r>
              <a:rPr lang="tr-TR" dirty="0"/>
              <a:t> </a:t>
            </a:r>
            <a:r>
              <a:rPr lang="tr-TR" dirty="0" err="1"/>
              <a:t>MEKTEBi'Ni</a:t>
            </a:r>
            <a:r>
              <a:rPr lang="tr-TR" dirty="0"/>
              <a:t> </a:t>
            </a:r>
            <a:r>
              <a:rPr lang="tr-TR" dirty="0" err="1"/>
              <a:t>ZiYARET­</a:t>
            </a:r>
            <a:r>
              <a:rPr lang="tr-TR" dirty="0"/>
              <a:t> (24 ARALIK </a:t>
            </a:r>
            <a:r>
              <a:rPr lang="tr-TR" dirty="0" smtClean="0"/>
              <a:t>1930</a:t>
            </a:r>
            <a:r>
              <a:rPr lang="tr-TR" dirty="0"/>
              <a:t>) </a:t>
            </a:r>
          </a:p>
          <a:p>
            <a:endParaRPr lang="en-US" dirty="0"/>
          </a:p>
        </p:txBody>
      </p:sp>
    </p:spTree>
    <p:extLst>
      <p:ext uri="{BB962C8B-B14F-4D97-AF65-F5344CB8AC3E}">
        <p14:creationId xmlns:p14="http://schemas.microsoft.com/office/powerpoint/2010/main" val="221704424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706090"/>
          </a:xfrm>
        </p:spPr>
        <p:txBody>
          <a:bodyPr>
            <a:normAutofit fontScale="90000"/>
          </a:bodyPr>
          <a:lstStyle/>
          <a:p>
            <a:r>
              <a:rPr lang="tr-TR" b="1" dirty="0" smtClean="0"/>
              <a:t/>
            </a:r>
            <a:br>
              <a:rPr lang="tr-TR" b="1" dirty="0" smtClean="0"/>
            </a:br>
            <a:r>
              <a:rPr lang="tr-TR" sz="2700" b="1" dirty="0" smtClean="0"/>
              <a:t>Türklerin </a:t>
            </a:r>
            <a:r>
              <a:rPr lang="tr-TR" sz="2700" b="1" dirty="0"/>
              <a:t>anayurdu Orta Asya yaylasıdır.</a:t>
            </a:r>
            <a:r>
              <a:rPr lang="tr-TR" dirty="0"/>
              <a:t/>
            </a:r>
            <a:br>
              <a:rPr lang="tr-TR" dirty="0"/>
            </a:br>
            <a:endParaRPr lang="tr-TR" dirty="0"/>
          </a:p>
        </p:txBody>
      </p:sp>
      <p:sp>
        <p:nvSpPr>
          <p:cNvPr id="3" name="İçerik Yer Tutucusu 2"/>
          <p:cNvSpPr>
            <a:spLocks noGrp="1"/>
          </p:cNvSpPr>
          <p:nvPr>
            <p:ph idx="1"/>
          </p:nvPr>
        </p:nvSpPr>
        <p:spPr>
          <a:xfrm>
            <a:off x="457200" y="980728"/>
            <a:ext cx="8229600" cy="5688632"/>
          </a:xfrm>
        </p:spPr>
        <p:txBody>
          <a:bodyPr>
            <a:normAutofit fontScale="62500" lnSpcReduction="20000"/>
          </a:bodyPr>
          <a:lstStyle/>
          <a:p>
            <a:pPr marL="0" indent="0">
              <a:buNone/>
            </a:pPr>
            <a:r>
              <a:rPr lang="tr-TR" dirty="0"/>
              <a:t>İnsanlığın taş devirlerini bir tarafa bırakalım. Maden devirlerinden, muhtelif madenlerden, kemiklerden yapılan eserler her nevi aletler ve süs eşyası idi. Çamurdan tuğla, çanak, çömlek ilk insanların yaptığı eserlerdendir. Hayvanları ehlileştirmek, onlardan muhtelif suretlerle istifade etmek, hayvanları sürüler halinde bulundurmak insanların ilk yaptıkları işlerdendir. Ziraat da böyledir. Bundan başka insanlar bulundukları mıntıkaya göre kerpiçten, tuğladan veya taştan binalar da yaptılar</a:t>
            </a:r>
            <a:r>
              <a:rPr lang="tr-TR" dirty="0" smtClean="0"/>
              <a:t>.</a:t>
            </a:r>
          </a:p>
          <a:p>
            <a:pPr marL="0" indent="0">
              <a:buNone/>
            </a:pPr>
            <a:endParaRPr lang="tr-TR" dirty="0"/>
          </a:p>
          <a:p>
            <a:pPr marL="0" indent="0">
              <a:buNone/>
            </a:pPr>
            <a:r>
              <a:rPr lang="tr-TR" dirty="0"/>
              <a:t>Kanallar açarak bataklıkları kurutmak, muhtelif tarzda sulama usulleri de insanların ilk buldukları şeylerdendir. Güneşi ve yıldızlan gözlemleme sayesinde takvimin esasını koyan, tabiatın en büyük </a:t>
            </a:r>
            <a:r>
              <a:rPr lang="tr-TR" dirty="0" smtClean="0"/>
              <a:t>kuvvet </a:t>
            </a:r>
            <a:r>
              <a:rPr lang="tr-TR" dirty="0"/>
              <a:t>olduğunu keşfeden, binlerce sene evvel yaşayan eski insanlardır. Gemi inşa eden ve denizlerde dolaşmak </a:t>
            </a:r>
            <a:r>
              <a:rPr lang="tr-TR" dirty="0" smtClean="0"/>
              <a:t>kabiliyetini </a:t>
            </a:r>
            <a:r>
              <a:rPr lang="tr-TR" dirty="0"/>
              <a:t>de gösteren, ticaret etmesini öğrenen bu insanlardır. İlk demokrasi esasına dayanan toplum ve devlet müesseseleri vücuda getiren de onlardır. Bütün bu saydıklarımız dünyada ve bütün insanlıkta ilk medeni eserlerdir. </a:t>
            </a:r>
            <a:r>
              <a:rPr lang="tr-TR" b="1" dirty="0"/>
              <a:t>Bu medeni eserleri bütün dünya ve insanlıkta ilk yapmış ve yaymış olan insanlar Türk ırkındandır</a:t>
            </a:r>
            <a:r>
              <a:rPr lang="tr-TR" b="1" dirty="0" smtClean="0"/>
              <a:t>.</a:t>
            </a:r>
          </a:p>
          <a:p>
            <a:pPr marL="0" indent="0">
              <a:buNone/>
            </a:pPr>
            <a:endParaRPr lang="tr-TR" dirty="0"/>
          </a:p>
          <a:p>
            <a:pPr marL="0" indent="0">
              <a:buNone/>
            </a:pPr>
            <a:r>
              <a:rPr lang="tr-TR" b="1" dirty="0"/>
              <a:t>Türklerin anayurdu Orta Asya yaylasıdır</a:t>
            </a:r>
            <a:r>
              <a:rPr lang="tr-TR" b="1" dirty="0" smtClean="0"/>
              <a:t>.</a:t>
            </a:r>
            <a:endParaRPr lang="tr-TR" dirty="0"/>
          </a:p>
          <a:p>
            <a:pPr marL="0" indent="0">
              <a:buNone/>
            </a:pPr>
            <a:r>
              <a:rPr lang="tr-TR" dirty="0" smtClean="0"/>
              <a:t>Atatürk’ün </a:t>
            </a:r>
            <a:r>
              <a:rPr lang="tr-TR" dirty="0"/>
              <a:t>Bütün Eserleri Cilt 24 1930. ss.19</a:t>
            </a:r>
          </a:p>
          <a:p>
            <a:pPr marL="0" indent="0">
              <a:buNone/>
            </a:pPr>
            <a:endParaRPr lang="tr-TR" dirty="0"/>
          </a:p>
        </p:txBody>
      </p:sp>
    </p:spTree>
    <p:extLst>
      <p:ext uri="{BB962C8B-B14F-4D97-AF65-F5344CB8AC3E}">
        <p14:creationId xmlns:p14="http://schemas.microsoft.com/office/powerpoint/2010/main" val="69531045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634082"/>
          </a:xfrm>
        </p:spPr>
        <p:txBody>
          <a:bodyPr>
            <a:normAutofit fontScale="90000"/>
          </a:bodyPr>
          <a:lstStyle/>
          <a:p>
            <a:r>
              <a:rPr lang="tr-TR" dirty="0" smtClean="0"/>
              <a:t>İlk Yerleşmeler, Türkiye ve 1071 Tezi</a:t>
            </a:r>
            <a:endParaRPr lang="tr-TR"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052736"/>
            <a:ext cx="8928992" cy="5688632"/>
          </a:xfrm>
        </p:spPr>
      </p:pic>
    </p:spTree>
    <p:extLst>
      <p:ext uri="{BB962C8B-B14F-4D97-AF65-F5344CB8AC3E}">
        <p14:creationId xmlns:p14="http://schemas.microsoft.com/office/powerpoint/2010/main" val="42533133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Levent Ağaoğlu</a:t>
            </a:r>
            <a:endParaRPr lang="tr-TR" dirty="0"/>
          </a:p>
        </p:txBody>
      </p:sp>
      <p:sp>
        <p:nvSpPr>
          <p:cNvPr id="3" name="İçerik Yer Tutucusu 2"/>
          <p:cNvSpPr>
            <a:spLocks noGrp="1"/>
          </p:cNvSpPr>
          <p:nvPr>
            <p:ph idx="1"/>
          </p:nvPr>
        </p:nvSpPr>
        <p:spPr>
          <a:xfrm>
            <a:off x="457200" y="1600200"/>
            <a:ext cx="8229600" cy="4525963"/>
          </a:xfrm>
        </p:spPr>
        <p:txBody>
          <a:bodyPr>
            <a:normAutofit fontScale="77500" lnSpcReduction="20000"/>
          </a:bodyPr>
          <a:lstStyle/>
          <a:p>
            <a:pPr marL="0" indent="0" fontAlgn="t">
              <a:buNone/>
            </a:pPr>
            <a:r>
              <a:rPr lang="tr-TR" dirty="0"/>
              <a:t>Şair-Düşünür. 1983 yılından başlayarak ihracat profesyoneli olarak çalıştı. 33 ülkeye ihracat için gitti. Levent Ağaoğlu, 1997-2001 yılları arasında Hong Kong’da yaşadı; yaklaşan Büyük Asya </a:t>
            </a:r>
            <a:r>
              <a:rPr lang="tr-TR" dirty="0" err="1"/>
              <a:t>Yüzyılı’nın</a:t>
            </a:r>
            <a:r>
              <a:rPr lang="tr-TR" dirty="0"/>
              <a:t> ayak seslerini duydu hep. </a:t>
            </a:r>
            <a:endParaRPr lang="tr-TR" dirty="0" smtClean="0"/>
          </a:p>
          <a:p>
            <a:pPr marL="0" indent="0" fontAlgn="t">
              <a:buNone/>
            </a:pPr>
            <a:endParaRPr lang="tr-TR" dirty="0"/>
          </a:p>
          <a:p>
            <a:pPr marL="0" indent="0" fontAlgn="t">
              <a:buNone/>
            </a:pPr>
            <a:r>
              <a:rPr lang="tr-TR" dirty="0" smtClean="0"/>
              <a:t>İsmail </a:t>
            </a:r>
            <a:r>
              <a:rPr lang="tr-TR" dirty="0" err="1"/>
              <a:t>Gaspıralı’nın</a:t>
            </a:r>
            <a:r>
              <a:rPr lang="tr-TR" dirty="0"/>
              <a:t> “Dil’de, </a:t>
            </a:r>
            <a:r>
              <a:rPr lang="tr-TR" dirty="0" err="1"/>
              <a:t>Fikir’de</a:t>
            </a:r>
            <a:r>
              <a:rPr lang="tr-TR" dirty="0"/>
              <a:t>; İş’te Birlik” idealinin peşinde koşarak Türk Evi, Düşünce ve İş Ocağı kitap serileri üzerinde çalışıyor; mütefekkir ve müteşebbis gözlem ve birikimlerini </a:t>
            </a:r>
            <a:r>
              <a:rPr lang="tr-TR" dirty="0">
                <a:hlinkClick r:id="rId2"/>
              </a:rPr>
              <a:t>https://www.booksonturkey.com</a:t>
            </a:r>
            <a:r>
              <a:rPr lang="tr-TR" dirty="0" smtClean="0">
                <a:hlinkClick r:id="rId2"/>
              </a:rPr>
              <a:t>/</a:t>
            </a:r>
            <a:r>
              <a:rPr lang="tr-TR" dirty="0" smtClean="0"/>
              <a:t> sitesinde</a:t>
            </a:r>
            <a:r>
              <a:rPr lang="tr-TR" dirty="0"/>
              <a:t/>
            </a:r>
            <a:br>
              <a:rPr lang="tr-TR" dirty="0"/>
            </a:br>
            <a:r>
              <a:rPr lang="tr-TR" dirty="0" smtClean="0"/>
              <a:t>yazıya </a:t>
            </a:r>
            <a:r>
              <a:rPr lang="tr-TR" dirty="0"/>
              <a:t>geçiriyor</a:t>
            </a:r>
            <a:r>
              <a:rPr lang="tr-TR" dirty="0" smtClean="0"/>
              <a:t>.</a:t>
            </a:r>
          </a:p>
          <a:p>
            <a:pPr marL="0" indent="0" fontAlgn="t">
              <a:buNone/>
            </a:pPr>
            <a:r>
              <a:rPr lang="tr-TR" dirty="0"/>
              <a:t/>
            </a:r>
            <a:br>
              <a:rPr lang="tr-TR" dirty="0"/>
            </a:br>
            <a:endParaRPr lang="tr-TR" dirty="0"/>
          </a:p>
        </p:txBody>
      </p:sp>
    </p:spTree>
    <p:extLst>
      <p:ext uri="{BB962C8B-B14F-4D97-AF65-F5344CB8AC3E}">
        <p14:creationId xmlns:p14="http://schemas.microsoft.com/office/powerpoint/2010/main" val="315326766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pPr marL="0" indent="0" algn="ctr">
              <a:buNone/>
            </a:pPr>
            <a:endParaRPr lang="tr-TR" sz="6000" b="1" dirty="0" smtClean="0">
              <a:solidFill>
                <a:srgbClr val="FF0000"/>
              </a:solidFill>
            </a:endParaRPr>
          </a:p>
          <a:p>
            <a:pPr marL="0" indent="0" algn="ctr">
              <a:buNone/>
            </a:pPr>
            <a:r>
              <a:rPr lang="tr-TR" sz="6000" b="1" dirty="0" smtClean="0">
                <a:solidFill>
                  <a:srgbClr val="C00000"/>
                </a:solidFill>
              </a:rPr>
              <a:t>SU FELSEFESİ</a:t>
            </a:r>
            <a:endParaRPr lang="tr-TR" sz="6000" b="1" dirty="0">
              <a:solidFill>
                <a:srgbClr val="C00000"/>
              </a:solidFill>
            </a:endParaRPr>
          </a:p>
        </p:txBody>
      </p:sp>
    </p:spTree>
    <p:extLst>
      <p:ext uri="{BB962C8B-B14F-4D97-AF65-F5344CB8AC3E}">
        <p14:creationId xmlns:p14="http://schemas.microsoft.com/office/powerpoint/2010/main" val="2310779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850106"/>
          </a:xfrm>
        </p:spPr>
        <p:txBody>
          <a:bodyPr/>
          <a:lstStyle/>
          <a:p>
            <a:r>
              <a:rPr lang="tr-TR" dirty="0" smtClean="0"/>
              <a:t>Yer Gök Su</a:t>
            </a:r>
            <a:endParaRPr lang="tr-TR"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196752"/>
            <a:ext cx="8928992" cy="5544616"/>
          </a:xfrm>
        </p:spPr>
      </p:pic>
    </p:spTree>
    <p:extLst>
      <p:ext uri="{BB962C8B-B14F-4D97-AF65-F5344CB8AC3E}">
        <p14:creationId xmlns:p14="http://schemas.microsoft.com/office/powerpoint/2010/main" val="19138509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0"/>
            <a:ext cx="8229600" cy="692696"/>
          </a:xfrm>
        </p:spPr>
        <p:txBody>
          <a:bodyPr>
            <a:normAutofit fontScale="90000"/>
          </a:bodyPr>
          <a:lstStyle/>
          <a:p>
            <a:r>
              <a:rPr lang="en-US" dirty="0" smtClean="0"/>
              <a:t/>
            </a:r>
            <a:br>
              <a:rPr lang="en-US" dirty="0" smtClean="0"/>
            </a:br>
            <a:r>
              <a:rPr lang="en-US" dirty="0" err="1" smtClean="0"/>
              <a:t>Yer</a:t>
            </a:r>
            <a:r>
              <a:rPr lang="en-US" dirty="0" smtClean="0"/>
              <a:t> </a:t>
            </a:r>
            <a:r>
              <a:rPr lang="tr-TR" dirty="0" smtClean="0"/>
              <a:t>Gök </a:t>
            </a:r>
            <a:r>
              <a:rPr lang="tr-TR" dirty="0" err="1" smtClean="0"/>
              <a:t>İduk</a:t>
            </a:r>
            <a:r>
              <a:rPr lang="tr-TR" dirty="0" smtClean="0"/>
              <a:t> Su</a:t>
            </a:r>
            <a:endParaRPr lang="en-US"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496" y="1052736"/>
            <a:ext cx="9108504" cy="5805264"/>
          </a:xfrm>
        </p:spPr>
      </p:pic>
    </p:spTree>
    <p:extLst>
      <p:ext uri="{BB962C8B-B14F-4D97-AF65-F5344CB8AC3E}">
        <p14:creationId xmlns:p14="http://schemas.microsoft.com/office/powerpoint/2010/main" val="99129461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778098"/>
          </a:xfrm>
        </p:spPr>
        <p:txBody>
          <a:bodyPr/>
          <a:lstStyle/>
          <a:p>
            <a:r>
              <a:rPr lang="tr-TR" dirty="0" smtClean="0"/>
              <a:t>Su Samuru</a:t>
            </a:r>
            <a:endParaRPr lang="tr-TR"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052736"/>
            <a:ext cx="8928992" cy="5688632"/>
          </a:xfrm>
        </p:spPr>
      </p:pic>
    </p:spTree>
    <p:extLst>
      <p:ext uri="{BB962C8B-B14F-4D97-AF65-F5344CB8AC3E}">
        <p14:creationId xmlns:p14="http://schemas.microsoft.com/office/powerpoint/2010/main" val="251595541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994122"/>
          </a:xfrm>
        </p:spPr>
        <p:txBody>
          <a:bodyPr>
            <a:normAutofit fontScale="90000"/>
          </a:bodyPr>
          <a:lstStyle/>
          <a:p>
            <a:r>
              <a:rPr lang="tr-TR" b="1" i="1" dirty="0" smtClean="0"/>
              <a:t>    Kişi</a:t>
            </a:r>
            <a:r>
              <a:rPr lang="tr-TR" b="1" i="1" dirty="0"/>
              <a:t>:  “Yaşam, Ölüm, Yaratılan”        </a:t>
            </a:r>
            <a:r>
              <a:rPr lang="tr-TR" i="1" dirty="0"/>
              <a:t/>
            </a:r>
            <a:br>
              <a:rPr lang="tr-TR" i="1" dirty="0"/>
            </a:br>
            <a:r>
              <a:rPr lang="tr-TR" dirty="0" smtClean="0"/>
              <a:t>Su Felsefesi</a:t>
            </a:r>
            <a:endParaRPr lang="en-US" dirty="0"/>
          </a:p>
        </p:txBody>
      </p:sp>
      <p:sp>
        <p:nvSpPr>
          <p:cNvPr id="3" name="İçerik Yer Tutucusu 2"/>
          <p:cNvSpPr>
            <a:spLocks noGrp="1"/>
          </p:cNvSpPr>
          <p:nvPr>
            <p:ph idx="1"/>
          </p:nvPr>
        </p:nvSpPr>
        <p:spPr/>
        <p:txBody>
          <a:bodyPr>
            <a:normAutofit fontScale="70000" lnSpcReduction="20000"/>
          </a:bodyPr>
          <a:lstStyle/>
          <a:p>
            <a:r>
              <a:rPr lang="tr-TR" dirty="0"/>
              <a:t>Kişi, Sibirya’nın güneyindeki sulak yerlerde,  su kenarlarında yaşayan </a:t>
            </a:r>
            <a:r>
              <a:rPr lang="tr-TR" dirty="0" err="1"/>
              <a:t>kiş</a:t>
            </a:r>
            <a:r>
              <a:rPr lang="tr-TR" dirty="0"/>
              <a:t> (su samuru) ile ilintilidir.</a:t>
            </a:r>
          </a:p>
          <a:p>
            <a:r>
              <a:rPr lang="tr-TR" b="1" dirty="0"/>
              <a:t>Farabi</a:t>
            </a:r>
            <a:r>
              <a:rPr lang="tr-TR" dirty="0"/>
              <a:t>’de felsefi olarak ortaya konulan metinler, </a:t>
            </a:r>
            <a:r>
              <a:rPr lang="tr-TR" b="1" dirty="0"/>
              <a:t>Yunus Emre</a:t>
            </a:r>
            <a:r>
              <a:rPr lang="tr-TR" dirty="0"/>
              <a:t>’de dizelerle dile gelmiştir. Sibirya’nın güneyindeki su kenarlarında </a:t>
            </a:r>
            <a:r>
              <a:rPr lang="tr-TR" dirty="0" err="1"/>
              <a:t>kiş</a:t>
            </a:r>
            <a:r>
              <a:rPr lang="tr-TR" dirty="0"/>
              <a:t> (su samuru) ile başlayan insan yolculuğumuz, Küçük Asya’nın Sivrihisar kasabasında </a:t>
            </a:r>
            <a:r>
              <a:rPr lang="tr-TR" b="1" dirty="0"/>
              <a:t>Yunus Emre</a:t>
            </a:r>
            <a:r>
              <a:rPr lang="tr-TR" dirty="0"/>
              <a:t> ile nihai şeklini almıştır. </a:t>
            </a:r>
            <a:r>
              <a:rPr lang="tr-TR" b="1" dirty="0"/>
              <a:t>Yunus Emre</a:t>
            </a:r>
            <a:r>
              <a:rPr lang="tr-TR" dirty="0"/>
              <a:t>’nin 417 şiirinde insanı ve evreni tüm yedi kavram ile tanımlayan Türkçe artık kıvamını bulmuş, en üst dereceden bir ifade gücünü kazanmıştır.</a:t>
            </a:r>
          </a:p>
          <a:p>
            <a:r>
              <a:rPr lang="tr-TR" dirty="0"/>
              <a:t>Humus (toprak) ve </a:t>
            </a:r>
            <a:r>
              <a:rPr lang="tr-TR" dirty="0" err="1"/>
              <a:t>Kiş</a:t>
            </a:r>
            <a:r>
              <a:rPr lang="tr-TR" dirty="0"/>
              <a:t> (su samuru) kökenli farklı etimolojik kökenlerin elverdiği, sabit ve dinamik kişilik farkları da, birörnek (</a:t>
            </a:r>
            <a:r>
              <a:rPr lang="tr-TR" dirty="0" err="1"/>
              <a:t>uniform</a:t>
            </a:r>
            <a:r>
              <a:rPr lang="tr-TR" dirty="0"/>
              <a:t>) ve </a:t>
            </a:r>
            <a:r>
              <a:rPr lang="tr-TR" dirty="0" err="1"/>
              <a:t>binçiçek</a:t>
            </a:r>
            <a:r>
              <a:rPr lang="tr-TR" dirty="0"/>
              <a:t> (hercai) zenginliğinin zıtlıklarıdır. </a:t>
            </a:r>
            <a:r>
              <a:rPr lang="tr-TR" dirty="0" err="1"/>
              <a:t>Birey’in</a:t>
            </a:r>
            <a:r>
              <a:rPr lang="tr-TR" dirty="0"/>
              <a:t> “</a:t>
            </a:r>
            <a:r>
              <a:rPr lang="tr-TR" dirty="0" err="1"/>
              <a:t>bir”liği</a:t>
            </a:r>
            <a:r>
              <a:rPr lang="tr-TR" dirty="0"/>
              <a:t>, benciliği ve </a:t>
            </a:r>
            <a:r>
              <a:rPr lang="tr-TR" dirty="0" err="1"/>
              <a:t>gönülün</a:t>
            </a:r>
            <a:r>
              <a:rPr lang="tr-TR" dirty="0"/>
              <a:t> bencileyin zenginliği farkıdır bu.</a:t>
            </a:r>
          </a:p>
          <a:p>
            <a:endParaRPr lang="en-US" dirty="0"/>
          </a:p>
        </p:txBody>
      </p:sp>
    </p:spTree>
    <p:extLst>
      <p:ext uri="{BB962C8B-B14F-4D97-AF65-F5344CB8AC3E}">
        <p14:creationId xmlns:p14="http://schemas.microsoft.com/office/powerpoint/2010/main" val="168603680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Su</a:t>
            </a:r>
            <a:endParaRPr lang="tr-TR" dirty="0"/>
          </a:p>
        </p:txBody>
      </p:sp>
      <p:sp>
        <p:nvSpPr>
          <p:cNvPr id="3" name="İçerik Yer Tutucusu 2"/>
          <p:cNvSpPr>
            <a:spLocks noGrp="1"/>
          </p:cNvSpPr>
          <p:nvPr>
            <p:ph idx="1"/>
          </p:nvPr>
        </p:nvSpPr>
        <p:spPr>
          <a:xfrm>
            <a:off x="457200" y="1196752"/>
            <a:ext cx="8229600" cy="4929411"/>
          </a:xfrm>
        </p:spPr>
        <p:txBody>
          <a:bodyPr>
            <a:normAutofit fontScale="62500" lnSpcReduction="20000"/>
          </a:bodyPr>
          <a:lstStyle/>
          <a:p>
            <a:pPr marL="0" indent="0">
              <a:buNone/>
            </a:pPr>
            <a:r>
              <a:rPr lang="tr-TR" dirty="0"/>
              <a:t>Kelimelerin etimolojik kökenlerine gittiğimiz zaman insan kavramı Arapçadır ve anlamakla ilintilidir. Türklerde karşılığı kişi kavramının kökeni ise su ile alakalıdır.</a:t>
            </a:r>
          </a:p>
          <a:p>
            <a:pPr marL="0" indent="0">
              <a:buNone/>
            </a:pPr>
            <a:r>
              <a:rPr lang="tr-TR" dirty="0"/>
              <a:t>Dilimizde; yaşam, ölüm, kişi bu üç kavram su ile ilintilidir.</a:t>
            </a:r>
          </a:p>
          <a:p>
            <a:pPr marL="0" indent="0">
              <a:buNone/>
            </a:pPr>
            <a:r>
              <a:rPr lang="tr-TR" dirty="0"/>
              <a:t>Hint-Avrupa kökenli insan tabirinde esas olan anlamak iken, kişi tabirinde yaratılan olmak (insan tanrı tarafından yaratılmıştır) önem kazanmaktadır.</a:t>
            </a:r>
          </a:p>
          <a:p>
            <a:r>
              <a:rPr lang="tr-TR" dirty="0" err="1"/>
              <a:t>Tonyukuk</a:t>
            </a:r>
            <a:r>
              <a:rPr lang="tr-TR" dirty="0"/>
              <a:t>, Bilge Kağan ve </a:t>
            </a:r>
            <a:r>
              <a:rPr lang="tr-TR" dirty="0" err="1"/>
              <a:t>Kültigin</a:t>
            </a:r>
            <a:r>
              <a:rPr lang="tr-TR" dirty="0"/>
              <a:t> yazıtlarında bunlar açık açık ifade edilmiştir kişi ölümlüdür</a:t>
            </a:r>
            <a:r>
              <a:rPr lang="tr-TR" dirty="0" smtClean="0"/>
              <a:t>.</a:t>
            </a:r>
            <a:r>
              <a:rPr lang="tr-TR" b="1" i="1" dirty="0"/>
              <a:t> </a:t>
            </a:r>
            <a:endParaRPr lang="tr-TR" b="1" i="1" dirty="0" smtClean="0"/>
          </a:p>
          <a:p>
            <a:r>
              <a:rPr lang="tr-TR" b="1" i="1" dirty="0" smtClean="0"/>
              <a:t>Arapça </a:t>
            </a:r>
            <a:r>
              <a:rPr lang="tr-TR" b="1" i="1" dirty="0"/>
              <a:t>insan kavramının kökünde Hint Avrupa kökü olan </a:t>
            </a:r>
            <a:r>
              <a:rPr lang="tr-TR" b="1" i="1" dirty="0" err="1"/>
              <a:t>ins</a:t>
            </a:r>
            <a:r>
              <a:rPr lang="tr-TR" b="1" i="1" dirty="0"/>
              <a:t> yer almaktadır, anlayan, duyan, bilen, tanıyan anlamlarını taşımaktadır. İnsan kavramı ise sadece insan yetilerinden sadece anlama, duyma, bilmeyi içermektedir.</a:t>
            </a:r>
            <a:endParaRPr lang="tr-TR" i="1" dirty="0"/>
          </a:p>
          <a:p>
            <a:r>
              <a:rPr lang="tr-TR" b="1" i="1" dirty="0"/>
              <a:t>Kişi kavramı ise yaşam ve ölüm esaslıdır, insanın hayatının başını ve sonunu içermektedir. Yaşam ile ölüm arasındaki süre içerisindeki tüm yetileri içermektedir.  Kişi tabirinin kökeni Türkçedir, başka herhangi bir dilden alınmamıştır. Türklerin kendi yaşantılarından süzdükleri bir özdür.</a:t>
            </a:r>
            <a:endParaRPr lang="tr-TR" i="1" dirty="0"/>
          </a:p>
          <a:p>
            <a:pPr marL="0" indent="0">
              <a:buNone/>
            </a:pPr>
            <a:endParaRPr lang="tr-TR" dirty="0" smtClean="0"/>
          </a:p>
          <a:p>
            <a:pPr marL="0" indent="0">
              <a:buNone/>
            </a:pPr>
            <a:endParaRPr lang="tr-TR" dirty="0"/>
          </a:p>
        </p:txBody>
      </p:sp>
    </p:spTree>
    <p:extLst>
      <p:ext uri="{BB962C8B-B14F-4D97-AF65-F5344CB8AC3E}">
        <p14:creationId xmlns:p14="http://schemas.microsoft.com/office/powerpoint/2010/main" val="171935288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562074"/>
          </a:xfrm>
        </p:spPr>
        <p:txBody>
          <a:bodyPr>
            <a:normAutofit fontScale="90000"/>
          </a:bodyPr>
          <a:lstStyle/>
          <a:p>
            <a:r>
              <a:rPr lang="tr-TR" dirty="0" smtClean="0"/>
              <a:t>Toprak ve Su</a:t>
            </a:r>
            <a:endParaRPr lang="tr-TR" dirty="0"/>
          </a:p>
        </p:txBody>
      </p:sp>
      <p:sp>
        <p:nvSpPr>
          <p:cNvPr id="3" name="İçerik Yer Tutucusu 2"/>
          <p:cNvSpPr>
            <a:spLocks noGrp="1"/>
          </p:cNvSpPr>
          <p:nvPr>
            <p:ph idx="1"/>
          </p:nvPr>
        </p:nvSpPr>
        <p:spPr>
          <a:xfrm>
            <a:off x="457200" y="980728"/>
            <a:ext cx="8229600" cy="5145435"/>
          </a:xfrm>
        </p:spPr>
        <p:txBody>
          <a:bodyPr>
            <a:normAutofit fontScale="62500" lnSpcReduction="20000"/>
          </a:bodyPr>
          <a:lstStyle/>
          <a:p>
            <a:r>
              <a:rPr lang="tr-TR" b="1" i="1" dirty="0"/>
              <a:t>Diğer bütün dillerde insan kavramı homo, humus, </a:t>
            </a:r>
            <a:r>
              <a:rPr lang="tr-TR" b="1" i="1" dirty="0" err="1"/>
              <a:t>human</a:t>
            </a:r>
            <a:r>
              <a:rPr lang="tr-TR" b="1" i="1" dirty="0"/>
              <a:t> olarak toprak/zemin temelli bir kelime olarak karşımıza çıkarken sadece Türk dilinde farklı bir kavram olarak su temelli dinamik kişi kavramı kullanılmaktadır ki bir özgünlük ve farklılık </a:t>
            </a:r>
            <a:r>
              <a:rPr lang="tr-TR" b="1" i="1" dirty="0" smtClean="0"/>
              <a:t>söz konusudur</a:t>
            </a:r>
            <a:r>
              <a:rPr lang="tr-TR" b="1" i="1" dirty="0"/>
              <a:t>.</a:t>
            </a:r>
            <a:endParaRPr lang="tr-TR" i="1" dirty="0"/>
          </a:p>
          <a:p>
            <a:r>
              <a:rPr lang="tr-TR" dirty="0" smtClean="0"/>
              <a:t>Türkçede </a:t>
            </a:r>
            <a:r>
              <a:rPr lang="tr-TR" dirty="0"/>
              <a:t>hayat anlamına gelen yaşamın kökü olan yaş, ıslak ya da nemli manasında kullanılmaktadır.</a:t>
            </a:r>
          </a:p>
          <a:p>
            <a:r>
              <a:rPr lang="tr-TR" dirty="0"/>
              <a:t>Türkçede ölüm teriminin kökü de suyla ilişkilidir. Ölüm, öl kökünden türetilmiştir. Öl, ıslak, yaş anlamına gelir.</a:t>
            </a:r>
          </a:p>
          <a:p>
            <a:r>
              <a:rPr lang="tr-TR" dirty="0"/>
              <a:t>İnsan teriminin kökü ve boyun suyla ilişkili oluşu, ayrıca dünyanın su üzerinde durduğu düşüncesi, suyun Türklerin yaratılışında birinci dereceden görev aldığını göstermektedir.</a:t>
            </a:r>
          </a:p>
          <a:p>
            <a:r>
              <a:rPr lang="tr-TR" dirty="0"/>
              <a:t>Suyun değişkenliği, toprağa nüfuz etmesi, buharlaşıp uçması, akışkan olması, ruhun içinde çeşitli katmanlarda dolaşmasını yansıtması açısından önemlidir. Hayatın su kökenli oluşu, yaşama sürecinde ortaya çıkan her türlü iniş çıkışlar ile zorlukları da açıklamaktadır.</a:t>
            </a:r>
          </a:p>
          <a:p>
            <a:r>
              <a:rPr lang="tr-TR" dirty="0"/>
              <a:t>Göktürk merkezli eski Türkler, insana ilişkin “su kökenli oluş” ve “yaratılmış olmak” üzere iki temel düşünce </a:t>
            </a:r>
            <a:r>
              <a:rPr lang="tr-TR" dirty="0" smtClean="0"/>
              <a:t>geliştirmişlerdir</a:t>
            </a:r>
            <a:r>
              <a:rPr lang="tr-TR" dirty="0"/>
              <a:t>.</a:t>
            </a:r>
          </a:p>
        </p:txBody>
      </p:sp>
    </p:spTree>
    <p:extLst>
      <p:ext uri="{BB962C8B-B14F-4D97-AF65-F5344CB8AC3E}">
        <p14:creationId xmlns:p14="http://schemas.microsoft.com/office/powerpoint/2010/main" val="136875470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562074"/>
          </a:xfrm>
        </p:spPr>
        <p:txBody>
          <a:bodyPr>
            <a:normAutofit fontScale="90000"/>
          </a:bodyPr>
          <a:lstStyle/>
          <a:p>
            <a:r>
              <a:rPr lang="tr-TR" dirty="0" smtClean="0"/>
              <a:t>Yer-Su</a:t>
            </a:r>
            <a:endParaRPr lang="tr-TR" dirty="0"/>
          </a:p>
        </p:txBody>
      </p:sp>
      <p:sp>
        <p:nvSpPr>
          <p:cNvPr id="3" name="İçerik Yer Tutucusu 2"/>
          <p:cNvSpPr>
            <a:spLocks noGrp="1"/>
          </p:cNvSpPr>
          <p:nvPr>
            <p:ph idx="1"/>
          </p:nvPr>
        </p:nvSpPr>
        <p:spPr>
          <a:xfrm>
            <a:off x="457200" y="908720"/>
            <a:ext cx="8229600" cy="5832648"/>
          </a:xfrm>
        </p:spPr>
        <p:txBody>
          <a:bodyPr>
            <a:noAutofit/>
          </a:bodyPr>
          <a:lstStyle/>
          <a:p>
            <a:pPr marL="0" indent="0">
              <a:buNone/>
            </a:pPr>
            <a:r>
              <a:rPr lang="tr-TR" sz="1800" dirty="0"/>
              <a:t>EVRENSELCİ DİKOTOMİ:  İki Ana ilkeye İndirgenmiş Âlem Düzeni  ı. </a:t>
            </a:r>
            <a:r>
              <a:rPr lang="tr-TR" sz="1800" dirty="0" err="1"/>
              <a:t>Yaruk</a:t>
            </a:r>
            <a:r>
              <a:rPr lang="tr-TR" sz="1800" dirty="0"/>
              <a:t> ve </a:t>
            </a:r>
            <a:r>
              <a:rPr lang="tr-TR" sz="1800" dirty="0" err="1"/>
              <a:t>Karang</a:t>
            </a:r>
            <a:r>
              <a:rPr lang="tr-TR" sz="1800" dirty="0"/>
              <a:t> İlkeleri ile Unsurlar  Kâinatın bütün tezahürlerini gök ve </a:t>
            </a:r>
            <a:r>
              <a:rPr lang="tr-TR" sz="1800" dirty="0" err="1"/>
              <a:t>yir-sub</a:t>
            </a:r>
            <a:r>
              <a:rPr lang="tr-TR" sz="1800" dirty="0"/>
              <a:t>/</a:t>
            </a:r>
            <a:r>
              <a:rPr lang="tr-TR" sz="1800" dirty="0" err="1"/>
              <a:t>v'un</a:t>
            </a:r>
            <a:r>
              <a:rPr lang="tr-TR" sz="1800" dirty="0"/>
              <a:t> (yer-su: yeryüzü) temsil ettiği birbirine zıt, fakat birbirini tamamlayan iki  evrensel '</a:t>
            </a:r>
            <a:r>
              <a:rPr lang="tr-TR" sz="1800" dirty="0" err="1"/>
              <a:t>nefes'ten</a:t>
            </a:r>
            <a:r>
              <a:rPr lang="tr-TR" sz="1800" dirty="0"/>
              <a:t> oluşmuş olarak kabul eden sistem, </a:t>
            </a:r>
            <a:r>
              <a:rPr lang="tr-TR" sz="1800" dirty="0" err="1"/>
              <a:t>proto</a:t>
            </a:r>
            <a:r>
              <a:rPr lang="tr-TR" sz="1800" dirty="0"/>
              <a:t>-Türk ve  Türklerin en eski, belki de öz kozmolojisiydi. </a:t>
            </a:r>
            <a:r>
              <a:rPr lang="tr-TR" sz="1800" dirty="0" err="1"/>
              <a:t>Eberhard'ın</a:t>
            </a:r>
            <a:r>
              <a:rPr lang="tr-TR" sz="1800" dirty="0"/>
              <a:t>, çoğunluğunu </a:t>
            </a:r>
            <a:r>
              <a:rPr lang="tr-TR" sz="1800" dirty="0" err="1"/>
              <a:t>proto</a:t>
            </a:r>
            <a:r>
              <a:rPr lang="tr-TR" sz="1800" dirty="0"/>
              <a:t>-Türk saydığı </a:t>
            </a:r>
            <a:r>
              <a:rPr lang="tr-TR" sz="1800" dirty="0" err="1"/>
              <a:t>Çulardan</a:t>
            </a:r>
            <a:r>
              <a:rPr lang="tr-TR" sz="1800" dirty="0"/>
              <a:t>  (MÖ 1059-249 ) önce, bugünkü Kuzey Çin'e hâkim olan </a:t>
            </a:r>
            <a:r>
              <a:rPr lang="tr-TR" sz="1800" dirty="0" err="1"/>
              <a:t>Şang</a:t>
            </a:r>
            <a:r>
              <a:rPr lang="tr-TR" sz="1800" dirty="0"/>
              <a:t> sülalesi döneminde. Ti denilen gök tanrısına, doğa güçlerine ve atalara ibadet ediliyordu. Fakat </a:t>
            </a:r>
            <a:r>
              <a:rPr lang="tr-TR" sz="1800" dirty="0" err="1"/>
              <a:t>Şangların</a:t>
            </a:r>
            <a:r>
              <a:rPr lang="tr-TR" sz="1800" dirty="0"/>
              <a:t> kozmolojisi dağınık inançlardan ibaretti.  Böylece, kâinatın çeşitli  tezahürlerini, mekân ve zaman içinde tüm evreni kapsayan bir düzen  olarak açıklama girişimi, </a:t>
            </a:r>
            <a:r>
              <a:rPr lang="tr-TR" sz="1800" dirty="0" err="1"/>
              <a:t>proto</a:t>
            </a:r>
            <a:r>
              <a:rPr lang="tr-TR" sz="1800" dirty="0"/>
              <a:t>-Türk sanılan </a:t>
            </a:r>
            <a:r>
              <a:rPr lang="tr-TR" sz="1800" dirty="0" err="1"/>
              <a:t>Çulara</a:t>
            </a:r>
            <a:r>
              <a:rPr lang="tr-TR" sz="1800" dirty="0"/>
              <a:t> atfedilmektedir ya  da </a:t>
            </a:r>
            <a:r>
              <a:rPr lang="tr-TR" sz="1800" dirty="0" err="1"/>
              <a:t>Çular</a:t>
            </a:r>
            <a:r>
              <a:rPr lang="tr-TR" sz="1800" dirty="0"/>
              <a:t> bu kozmolojiyi anavatanları olan İç Asya'dan getirmişlerdi.  Evrensel olma iddiasında bulunduğundan, zamanımız araştırmacıları  </a:t>
            </a:r>
            <a:r>
              <a:rPr lang="tr-TR" sz="1800" dirty="0" err="1"/>
              <a:t>Çu</a:t>
            </a:r>
            <a:r>
              <a:rPr lang="tr-TR" sz="1800" dirty="0"/>
              <a:t> kozmolojisine evrenselcilik veya </a:t>
            </a:r>
            <a:r>
              <a:rPr lang="tr-TR" sz="1800" dirty="0" err="1"/>
              <a:t>evrencilik</a:t>
            </a:r>
            <a:r>
              <a:rPr lang="tr-TR" sz="1800" dirty="0"/>
              <a:t> demektedir. </a:t>
            </a:r>
            <a:r>
              <a:rPr lang="tr-TR" sz="1800" dirty="0" err="1"/>
              <a:t>Çu</a:t>
            </a:r>
            <a:r>
              <a:rPr lang="tr-TR" sz="1800" dirty="0"/>
              <a:t>  kozmolojisi, 'gök' ve '</a:t>
            </a:r>
            <a:r>
              <a:rPr lang="tr-TR" sz="1800" dirty="0" err="1"/>
              <a:t>yer'in</a:t>
            </a:r>
            <a:r>
              <a:rPr lang="tr-TR" sz="1800" dirty="0"/>
              <a:t> temsil ettiği iki ilkeye dayandığı için de  </a:t>
            </a:r>
            <a:r>
              <a:rPr lang="tr-TR" sz="1800" dirty="0" err="1"/>
              <a:t>dikotomi</a:t>
            </a:r>
            <a:r>
              <a:rPr lang="tr-TR" sz="1800" dirty="0"/>
              <a:t> (iki ilkeli sistem) adını almaktadır. Evrenselcilik, merkeziyetçi devlet dini tarzındaydı.</a:t>
            </a:r>
          </a:p>
          <a:p>
            <a:pPr marL="0" indent="0">
              <a:buNone/>
            </a:pPr>
            <a:r>
              <a:rPr lang="tr-TR" sz="1800" dirty="0"/>
              <a:t> </a:t>
            </a:r>
          </a:p>
          <a:p>
            <a:pPr marL="0" indent="0">
              <a:buNone/>
            </a:pPr>
            <a:r>
              <a:rPr lang="tr-TR" sz="1800" dirty="0"/>
              <a:t>Emel Esin - </a:t>
            </a:r>
            <a:r>
              <a:rPr lang="tr-TR" sz="1800" dirty="0" err="1"/>
              <a:t>Turk</a:t>
            </a:r>
            <a:r>
              <a:rPr lang="tr-TR" sz="1800" dirty="0"/>
              <a:t> Kozmolojisine Giris.pdf</a:t>
            </a:r>
          </a:p>
          <a:p>
            <a:pPr marL="0" indent="0">
              <a:buNone/>
            </a:pPr>
            <a:r>
              <a:rPr lang="tr-TR" sz="1800" u="sng" dirty="0">
                <a:hlinkClick r:id="rId2"/>
              </a:rPr>
              <a:t>https://</a:t>
            </a:r>
            <a:r>
              <a:rPr lang="tr-TR" sz="1800" u="sng" dirty="0" smtClean="0">
                <a:hlinkClick r:id="rId2"/>
              </a:rPr>
              <a:t>www.academia.edu/38142636/Emel_Esin_Turk_Kozmolojisine_Giris_pdf</a:t>
            </a:r>
            <a:endParaRPr lang="tr-TR" sz="1800" u="sng" dirty="0" smtClean="0"/>
          </a:p>
          <a:p>
            <a:pPr marL="0" indent="0">
              <a:buNone/>
            </a:pPr>
            <a:endParaRPr lang="tr-TR" sz="1800" dirty="0"/>
          </a:p>
          <a:p>
            <a:pPr marL="0" indent="0">
              <a:buNone/>
            </a:pPr>
            <a:r>
              <a:rPr lang="tr-TR" sz="1800" dirty="0"/>
              <a:t> </a:t>
            </a:r>
            <a:r>
              <a:rPr lang="tr-TR" sz="1800" dirty="0"/>
              <a:t>http://178.233.212.46:82/yordam/?</a:t>
            </a:r>
            <a:r>
              <a:rPr lang="tr-TR" sz="1800" dirty="0" smtClean="0"/>
              <a:t>p=1&amp;q=tengiz&amp;alan=qEser_txt</a:t>
            </a:r>
          </a:p>
          <a:p>
            <a:pPr marL="0" indent="0">
              <a:buNone/>
            </a:pPr>
            <a:endParaRPr lang="tr-TR" sz="1800" dirty="0" smtClean="0"/>
          </a:p>
          <a:p>
            <a:pPr marL="0" indent="0">
              <a:buNone/>
            </a:pPr>
            <a:endParaRPr lang="tr-TR" sz="1800" dirty="0" smtClean="0"/>
          </a:p>
          <a:p>
            <a:pPr marL="0" indent="0">
              <a:buNone/>
            </a:pPr>
            <a:endParaRPr lang="tr-TR" sz="1800" dirty="0"/>
          </a:p>
          <a:p>
            <a:pPr marL="0" indent="0">
              <a:buNone/>
            </a:pPr>
            <a:endParaRPr lang="tr-TR" sz="1800" dirty="0"/>
          </a:p>
        </p:txBody>
      </p:sp>
    </p:spTree>
    <p:extLst>
      <p:ext uri="{BB962C8B-B14F-4D97-AF65-F5344CB8AC3E}">
        <p14:creationId xmlns:p14="http://schemas.microsoft.com/office/powerpoint/2010/main" val="398432700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Kutsal Su</a:t>
            </a:r>
            <a:endParaRPr lang="tr-TR" dirty="0"/>
          </a:p>
        </p:txBody>
      </p:sp>
      <p:sp>
        <p:nvSpPr>
          <p:cNvPr id="3" name="İçerik Yer Tutucusu 2"/>
          <p:cNvSpPr>
            <a:spLocks noGrp="1"/>
          </p:cNvSpPr>
          <p:nvPr>
            <p:ph idx="1"/>
          </p:nvPr>
        </p:nvSpPr>
        <p:spPr/>
        <p:txBody>
          <a:bodyPr>
            <a:normAutofit fontScale="70000" lnSpcReduction="20000"/>
          </a:bodyPr>
          <a:lstStyle/>
          <a:p>
            <a:r>
              <a:rPr lang="tr-TR" dirty="0" err="1" smtClean="0"/>
              <a:t>Köl-Tigin</a:t>
            </a:r>
            <a:r>
              <a:rPr lang="tr-TR" dirty="0"/>
              <a:t>, Bilge ve </a:t>
            </a:r>
            <a:r>
              <a:rPr lang="tr-TR" dirty="0" err="1"/>
              <a:t>Tunyukuk</a:t>
            </a:r>
            <a:r>
              <a:rPr lang="tr-TR" dirty="0"/>
              <a:t> kitabelerinden başka, Yer-</a:t>
            </a:r>
            <a:r>
              <a:rPr lang="tr-TR" dirty="0" err="1"/>
              <a:t>Sub'ın</a:t>
            </a:r>
            <a:r>
              <a:rPr lang="tr-TR" dirty="0"/>
              <a:t> eski Türk dili konuşan halklarda </a:t>
            </a:r>
            <a:r>
              <a:rPr lang="tr-TR" dirty="0" smtClean="0"/>
              <a:t>kutsal olduğunu </a:t>
            </a:r>
            <a:r>
              <a:rPr lang="tr-TR" dirty="0"/>
              <a:t>biliyoruz. Türk dilli halklar su ile ilgili kutsal görevlerini icra ederlerken: "Halk iki gruba ayrılıp, birbirlerini suya iterlerdi. </a:t>
            </a:r>
            <a:r>
              <a:rPr lang="tr-TR" dirty="0" err="1"/>
              <a:t>Kagan</a:t>
            </a:r>
            <a:r>
              <a:rPr lang="tr-TR" dirty="0"/>
              <a:t> da suya kendi elbisesi ile girerdi</a:t>
            </a:r>
            <a:r>
              <a:rPr lang="tr-TR" dirty="0" smtClean="0"/>
              <a:t>'.</a:t>
            </a:r>
          </a:p>
          <a:p>
            <a:r>
              <a:rPr lang="tr-TR" dirty="0" smtClean="0"/>
              <a:t>Bizans </a:t>
            </a:r>
            <a:r>
              <a:rPr lang="tr-TR" dirty="0"/>
              <a:t>kaynaklarına göre, 7. yüzyılda eski Türk halklarındaki suya atlama, üzerlerine su dökme adetleri onların </a:t>
            </a:r>
            <a:r>
              <a:rPr lang="tr-TR" dirty="0" smtClean="0"/>
              <a:t>suya </a:t>
            </a:r>
            <a:r>
              <a:rPr lang="tr-TR" dirty="0"/>
              <a:t>tapınmalarından kaynaklanıyordu. Aynı kaynaktan Türklerin suya kurban adadıklarını da </a:t>
            </a:r>
            <a:r>
              <a:rPr lang="tr-TR" dirty="0" smtClean="0"/>
              <a:t>öğreniyoruz. </a:t>
            </a:r>
            <a:r>
              <a:rPr lang="tr-TR" dirty="0"/>
              <a:t>7. yüzyıla ait tarihi bir kaynakta, </a:t>
            </a:r>
            <a:r>
              <a:rPr lang="tr-TR" dirty="0" smtClean="0"/>
              <a:t>Hunların adet </a:t>
            </a:r>
            <a:r>
              <a:rPr lang="tr-TR" dirty="0"/>
              <a:t>ve inançları anlatılırken onların suya </a:t>
            </a:r>
            <a:r>
              <a:rPr lang="tr-TR" dirty="0" smtClean="0"/>
              <a:t>taptığı yazılmıştı. </a:t>
            </a:r>
            <a:r>
              <a:rPr lang="tr-TR" dirty="0"/>
              <a:t>İdil </a:t>
            </a:r>
            <a:r>
              <a:rPr lang="tr-TR" dirty="0" smtClean="0"/>
              <a:t>halklarının </a:t>
            </a:r>
            <a:r>
              <a:rPr lang="tr-TR" dirty="0"/>
              <a:t>suya ibadetleri </a:t>
            </a:r>
            <a:r>
              <a:rPr lang="tr-TR" dirty="0" smtClean="0"/>
              <a:t>hakkındaki </a:t>
            </a:r>
            <a:r>
              <a:rPr lang="tr-TR" dirty="0"/>
              <a:t>belgeye ise, </a:t>
            </a:r>
            <a:r>
              <a:rPr lang="tr-TR" dirty="0" smtClean="0"/>
              <a:t>10.yüzyılın </a:t>
            </a:r>
            <a:r>
              <a:rPr lang="tr-TR" dirty="0"/>
              <a:t>Arap seyyahı ve ilim adamı </a:t>
            </a:r>
            <a:r>
              <a:rPr lang="tr-TR" dirty="0" err="1"/>
              <a:t>Ahmed</a:t>
            </a:r>
            <a:r>
              <a:rPr lang="tr-TR" dirty="0"/>
              <a:t> </a:t>
            </a:r>
            <a:r>
              <a:rPr lang="tr-TR" dirty="0" err="1"/>
              <a:t>İbn</a:t>
            </a:r>
            <a:r>
              <a:rPr lang="tr-TR" dirty="0"/>
              <a:t> </a:t>
            </a:r>
            <a:r>
              <a:rPr lang="tr-TR" dirty="0" err="1" smtClean="0"/>
              <a:t>Fadlan'ın</a:t>
            </a:r>
            <a:r>
              <a:rPr lang="tr-TR" dirty="0" smtClean="0"/>
              <a:t> kitabında rastlanıyor.</a:t>
            </a:r>
          </a:p>
          <a:p>
            <a:endParaRPr lang="tr-TR" dirty="0" smtClean="0"/>
          </a:p>
          <a:p>
            <a:pPr marL="0" indent="0">
              <a:buNone/>
            </a:pPr>
            <a:r>
              <a:rPr lang="tr-TR" dirty="0"/>
              <a:t>ESKİ TÜRK KİTABELERİNDEKİ YER-SUB MESELESİ </a:t>
            </a:r>
            <a:r>
              <a:rPr lang="tr-TR" dirty="0" smtClean="0"/>
              <a:t>M.A.SEYİDOV </a:t>
            </a:r>
            <a:r>
              <a:rPr lang="tr-TR" dirty="0"/>
              <a:t>Çeviren </a:t>
            </a:r>
            <a:r>
              <a:rPr lang="tr-TR" dirty="0" err="1" smtClean="0"/>
              <a:t>S.Gömeç</a:t>
            </a:r>
            <a:r>
              <a:rPr lang="tr-TR" dirty="0" smtClean="0"/>
              <a:t> </a:t>
            </a:r>
            <a:r>
              <a:rPr lang="tr-TR" dirty="0" smtClean="0">
                <a:hlinkClick r:id="rId2"/>
              </a:rPr>
              <a:t>https</a:t>
            </a:r>
            <a:r>
              <a:rPr lang="tr-TR" dirty="0">
                <a:hlinkClick r:id="rId2"/>
              </a:rPr>
              <a:t>://</a:t>
            </a:r>
            <a:r>
              <a:rPr lang="tr-TR" dirty="0" smtClean="0">
                <a:hlinkClick r:id="rId2"/>
              </a:rPr>
              <a:t>dergipark.org.tr/tr/download/article-file/782617</a:t>
            </a:r>
            <a:endParaRPr lang="tr-TR" dirty="0" smtClean="0"/>
          </a:p>
          <a:p>
            <a:endParaRPr lang="tr-TR" dirty="0"/>
          </a:p>
        </p:txBody>
      </p:sp>
    </p:spTree>
    <p:extLst>
      <p:ext uri="{BB962C8B-B14F-4D97-AF65-F5344CB8AC3E}">
        <p14:creationId xmlns:p14="http://schemas.microsoft.com/office/powerpoint/2010/main" val="32727842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562074"/>
          </a:xfrm>
        </p:spPr>
        <p:txBody>
          <a:bodyPr>
            <a:normAutofit fontScale="90000"/>
          </a:bodyPr>
          <a:lstStyle/>
          <a:p>
            <a:r>
              <a:rPr lang="tr-TR" dirty="0" smtClean="0"/>
              <a:t>Su Halkı: Sakalar (İskitler). Sümerler </a:t>
            </a:r>
            <a:endParaRPr lang="tr-TR" dirty="0"/>
          </a:p>
        </p:txBody>
      </p:sp>
      <p:sp>
        <p:nvSpPr>
          <p:cNvPr id="3" name="İçerik Yer Tutucusu 2"/>
          <p:cNvSpPr>
            <a:spLocks noGrp="1"/>
          </p:cNvSpPr>
          <p:nvPr>
            <p:ph idx="1"/>
          </p:nvPr>
        </p:nvSpPr>
        <p:spPr>
          <a:xfrm>
            <a:off x="323528" y="908720"/>
            <a:ext cx="8820472" cy="6264696"/>
          </a:xfrm>
        </p:spPr>
        <p:txBody>
          <a:bodyPr>
            <a:noAutofit/>
          </a:bodyPr>
          <a:lstStyle/>
          <a:p>
            <a:pPr marL="0" indent="0">
              <a:buNone/>
            </a:pPr>
            <a:r>
              <a:rPr lang="tr-TR" sz="1600" dirty="0"/>
              <a:t>“Atlı” kavim  olarak nitelendirilen Sakalar , Oğuz’un en erken oluşan Karluk boyundan ayrı bir uruk olarak yaklaşık MÖ. 7000 veya 6000 yıllarında ortaya çıkarak , Kuzey Asya’dan farklı </a:t>
            </a:r>
            <a:r>
              <a:rPr lang="tr-TR" sz="1600" dirty="0" smtClean="0"/>
              <a:t>zamanlarda, bir </a:t>
            </a:r>
            <a:r>
              <a:rPr lang="tr-TR" sz="1600" dirty="0"/>
              <a:t>taraftan </a:t>
            </a:r>
            <a:r>
              <a:rPr lang="tr-TR" sz="1600" dirty="0" smtClean="0"/>
              <a:t>İran, Anadolu </a:t>
            </a:r>
            <a:r>
              <a:rPr lang="tr-TR" sz="1600" dirty="0"/>
              <a:t>ve Hindistan’ın </a:t>
            </a:r>
            <a:r>
              <a:rPr lang="tr-TR" sz="1600" dirty="0" err="1"/>
              <a:t>İndus</a:t>
            </a:r>
            <a:r>
              <a:rPr lang="tr-TR" sz="1600" dirty="0"/>
              <a:t> nehri kıyılarına , diğer taraftan Kafkaslardan Doğu Avrupa ve Başkanlara kadar yaklaşık 10.000 km2 bir alana yayılmışlardır.  s.24 </a:t>
            </a:r>
          </a:p>
          <a:p>
            <a:pPr marL="0" indent="0">
              <a:buNone/>
            </a:pPr>
            <a:r>
              <a:rPr lang="tr-TR" sz="1600" dirty="0"/>
              <a:t>Eski </a:t>
            </a:r>
            <a:r>
              <a:rPr lang="tr-TR" sz="1600" dirty="0" smtClean="0"/>
              <a:t>Yunan, </a:t>
            </a:r>
            <a:r>
              <a:rPr lang="tr-TR" sz="1600" dirty="0"/>
              <a:t>Latin (Roma), </a:t>
            </a:r>
            <a:r>
              <a:rPr lang="tr-TR" sz="1600" dirty="0" smtClean="0"/>
              <a:t>Bizans, Arap, Pers </a:t>
            </a:r>
            <a:r>
              <a:rPr lang="tr-TR" sz="1600" dirty="0"/>
              <a:t>tarihçilerinin ve yazarlarının </a:t>
            </a:r>
            <a:r>
              <a:rPr lang="tr-TR" sz="1600" dirty="0" smtClean="0"/>
              <a:t>hiçbirisi, Sakaların kültürleri, inançları </a:t>
            </a:r>
            <a:r>
              <a:rPr lang="tr-TR" sz="1600" dirty="0"/>
              <a:t>ve ahlaklarına ait en küçük ayrıntılara vurgu yapmalarına rağmen ,onların Pers (İran ) dilini konuştuklarını savunmamışlardır. s.23</a:t>
            </a:r>
          </a:p>
          <a:p>
            <a:pPr marL="0" indent="0">
              <a:buNone/>
            </a:pPr>
            <a:r>
              <a:rPr lang="tr-TR" sz="1600" dirty="0" smtClean="0"/>
              <a:t>Hatta </a:t>
            </a:r>
            <a:r>
              <a:rPr lang="tr-TR" sz="1600" dirty="0"/>
              <a:t>Saka </a:t>
            </a:r>
            <a:r>
              <a:rPr lang="tr-TR" sz="1600" dirty="0" smtClean="0"/>
              <a:t>adı, eski Fenike, Babil </a:t>
            </a:r>
            <a:r>
              <a:rPr lang="tr-TR" sz="1600" dirty="0"/>
              <a:t>ve Bizans kaynaklarında bütün Türk soylular veya Turaniler için kullanılmış bir cins isimdir.</a:t>
            </a:r>
          </a:p>
          <a:p>
            <a:pPr marL="0" indent="0">
              <a:buNone/>
            </a:pPr>
            <a:r>
              <a:rPr lang="tr-TR" sz="1600" dirty="0"/>
              <a:t>Türk bilginleri arasında Sakaların Türk ve Türk soylu olduklarını ilk söyleyen ,Molla Mehmet </a:t>
            </a:r>
            <a:r>
              <a:rPr lang="tr-TR" sz="1600" dirty="0" err="1"/>
              <a:t>El’abeşidir</a:t>
            </a:r>
            <a:r>
              <a:rPr lang="tr-TR" sz="1600" dirty="0"/>
              <a:t>. s.26</a:t>
            </a:r>
          </a:p>
          <a:p>
            <a:pPr marL="0" indent="0">
              <a:buNone/>
            </a:pPr>
            <a:r>
              <a:rPr lang="tr-TR" sz="1600" b="1" dirty="0"/>
              <a:t>Bazı kaynaklara göre , Sakalar kendilerine “</a:t>
            </a:r>
            <a:r>
              <a:rPr lang="tr-TR" sz="1600" b="1" dirty="0" err="1"/>
              <a:t>Sakei</a:t>
            </a:r>
            <a:r>
              <a:rPr lang="tr-TR" sz="1600" b="1" dirty="0"/>
              <a:t>” (</a:t>
            </a:r>
            <a:r>
              <a:rPr lang="tr-TR" sz="1600" b="1" dirty="0" err="1"/>
              <a:t>Sakey</a:t>
            </a:r>
            <a:r>
              <a:rPr lang="tr-TR" sz="1600" b="1" dirty="0"/>
              <a:t>) veya “</a:t>
            </a:r>
            <a:r>
              <a:rPr lang="tr-TR" sz="1600" b="1" dirty="0" err="1"/>
              <a:t>Sakai</a:t>
            </a:r>
            <a:r>
              <a:rPr lang="tr-TR" sz="1600" b="1" dirty="0"/>
              <a:t>” (</a:t>
            </a:r>
            <a:r>
              <a:rPr lang="tr-TR" sz="1600" b="1" dirty="0" err="1"/>
              <a:t>Sakay</a:t>
            </a:r>
            <a:r>
              <a:rPr lang="tr-TR" sz="1600" b="1" dirty="0"/>
              <a:t>) derlermiş</a:t>
            </a:r>
            <a:r>
              <a:rPr lang="tr-TR" sz="1600" b="1" dirty="0" smtClean="0"/>
              <a:t>. Bu kelime, </a:t>
            </a:r>
            <a:r>
              <a:rPr lang="tr-TR" sz="1600" b="1" dirty="0"/>
              <a:t>“Su” anlamındaki “</a:t>
            </a:r>
            <a:r>
              <a:rPr lang="tr-TR" sz="1600" b="1" dirty="0" err="1"/>
              <a:t>Sa</a:t>
            </a:r>
            <a:r>
              <a:rPr lang="tr-TR" sz="1600" b="1" dirty="0"/>
              <a:t>” (aslında </a:t>
            </a:r>
            <a:r>
              <a:rPr lang="tr-TR" sz="1600" b="1" dirty="0" err="1"/>
              <a:t>Sa</a:t>
            </a:r>
            <a:r>
              <a:rPr lang="tr-TR" sz="1600" b="1" dirty="0"/>
              <a:t>, Su kelimesinin farklı telaffuzudur)</a:t>
            </a:r>
          </a:p>
          <a:p>
            <a:pPr marL="0" indent="0">
              <a:buNone/>
            </a:pPr>
            <a:r>
              <a:rPr lang="tr-TR" sz="1600" b="1" dirty="0"/>
              <a:t>Su (</a:t>
            </a:r>
            <a:r>
              <a:rPr lang="tr-TR" sz="1600" b="1" dirty="0" err="1"/>
              <a:t>Sa</a:t>
            </a:r>
            <a:r>
              <a:rPr lang="tr-TR" sz="1600" b="1" dirty="0"/>
              <a:t> ) Türk soyluların kendilerine verdikleri ilk isimlerden birisidir. Dolayısıyla </a:t>
            </a:r>
            <a:r>
              <a:rPr lang="tr-TR" sz="1600" b="1" dirty="0" err="1"/>
              <a:t>Sakai</a:t>
            </a:r>
            <a:r>
              <a:rPr lang="tr-TR" sz="1600" b="1" dirty="0"/>
              <a:t> veya </a:t>
            </a:r>
            <a:r>
              <a:rPr lang="tr-TR" sz="1600" b="1" dirty="0" err="1"/>
              <a:t>Sakei</a:t>
            </a:r>
            <a:r>
              <a:rPr lang="tr-TR" sz="1600" b="1" dirty="0"/>
              <a:t> , “Su Halkı</a:t>
            </a:r>
            <a:r>
              <a:rPr lang="tr-TR" sz="1600" b="1" dirty="0" smtClean="0"/>
              <a:t>”, </a:t>
            </a:r>
            <a:r>
              <a:rPr lang="tr-TR" sz="1600" b="1" dirty="0"/>
              <a:t>“ Su Beyi “ demektir.</a:t>
            </a:r>
          </a:p>
          <a:p>
            <a:pPr marL="0" indent="0">
              <a:buNone/>
            </a:pPr>
            <a:r>
              <a:rPr lang="tr-TR" sz="1600" b="1" dirty="0" err="1"/>
              <a:t>Sumer</a:t>
            </a:r>
            <a:r>
              <a:rPr lang="tr-TR" sz="1600" b="1" dirty="0"/>
              <a:t> (</a:t>
            </a:r>
            <a:r>
              <a:rPr lang="tr-TR" sz="1600" b="1" dirty="0" err="1"/>
              <a:t>Su+mi+er</a:t>
            </a:r>
            <a:r>
              <a:rPr lang="tr-TR" sz="1600" b="1" dirty="0"/>
              <a:t>) adı da , batılıların çevirdiği gibi “Su Halkı “ demektir</a:t>
            </a:r>
            <a:r>
              <a:rPr lang="tr-TR" sz="1600" b="1" dirty="0" smtClean="0"/>
              <a:t>. </a:t>
            </a:r>
            <a:r>
              <a:rPr lang="tr-TR" sz="1600" dirty="0" smtClean="0"/>
              <a:t>Batılıların </a:t>
            </a:r>
            <a:r>
              <a:rPr lang="tr-TR" sz="1600" dirty="0"/>
              <a:t>“Susa” dedikleri “</a:t>
            </a:r>
            <a:r>
              <a:rPr lang="tr-TR" sz="1600" dirty="0" err="1"/>
              <a:t>Susu”larda</a:t>
            </a:r>
            <a:r>
              <a:rPr lang="tr-TR" sz="1600" dirty="0"/>
              <a:t> vardır ki , bu Asurluların kendi telaffuzlarına göre bozdukları “Zaza”  kelimesinin de aslıdır. s.30</a:t>
            </a:r>
          </a:p>
          <a:p>
            <a:pPr marL="0" indent="0">
              <a:buNone/>
            </a:pPr>
            <a:r>
              <a:rPr lang="tr-TR" sz="1600" dirty="0" err="1"/>
              <a:t>Oğuz’ların</a:t>
            </a:r>
            <a:r>
              <a:rPr lang="tr-TR" sz="1600" dirty="0"/>
              <a:t> Karluk boyundan gelen Sakalar , uzun tarihi süreçlerinde çeşitli alt kavimlere bölünmüştür; </a:t>
            </a:r>
            <a:r>
              <a:rPr lang="tr-TR" sz="1600" dirty="0" err="1"/>
              <a:t>Arsaklar</a:t>
            </a:r>
            <a:r>
              <a:rPr lang="tr-TR" sz="1600" dirty="0"/>
              <a:t> (</a:t>
            </a:r>
            <a:r>
              <a:rPr lang="tr-TR" sz="1600" dirty="0" err="1"/>
              <a:t>Partlılar</a:t>
            </a:r>
            <a:r>
              <a:rPr lang="tr-TR" sz="1600" dirty="0"/>
              <a:t>) , </a:t>
            </a:r>
            <a:r>
              <a:rPr lang="tr-TR" sz="1600" dirty="0" err="1"/>
              <a:t>Katdular</a:t>
            </a:r>
            <a:r>
              <a:rPr lang="tr-TR" sz="1600" dirty="0"/>
              <a:t> (</a:t>
            </a:r>
            <a:r>
              <a:rPr lang="tr-TR" sz="1600" dirty="0" err="1"/>
              <a:t>Kardukhoi</a:t>
            </a:r>
            <a:r>
              <a:rPr lang="tr-TR" sz="1600" dirty="0"/>
              <a:t> ) </a:t>
            </a:r>
            <a:r>
              <a:rPr lang="tr-TR" sz="1600" dirty="0" err="1" smtClean="0"/>
              <a:t>Masagetler</a:t>
            </a:r>
            <a:r>
              <a:rPr lang="tr-TR" sz="1600" dirty="0" smtClean="0"/>
              <a:t>, </a:t>
            </a:r>
            <a:r>
              <a:rPr lang="tr-TR" sz="1600" dirty="0" err="1" smtClean="0"/>
              <a:t>Alan’lar</a:t>
            </a:r>
            <a:r>
              <a:rPr lang="tr-TR" sz="1600" dirty="0" smtClean="0"/>
              <a:t>, </a:t>
            </a:r>
            <a:r>
              <a:rPr lang="tr-TR" sz="1600" dirty="0" err="1" smtClean="0"/>
              <a:t>Alban’lar</a:t>
            </a:r>
            <a:r>
              <a:rPr lang="tr-TR" sz="1600" dirty="0" smtClean="0"/>
              <a:t>, Avarlar, Peçenekler</a:t>
            </a:r>
            <a:r>
              <a:rPr lang="tr-TR" sz="1600" dirty="0"/>
              <a:t>, Tatarlar, bugünkü </a:t>
            </a:r>
            <a:r>
              <a:rPr lang="tr-TR" sz="1600" dirty="0" err="1"/>
              <a:t>Osedayalılar</a:t>
            </a:r>
            <a:r>
              <a:rPr lang="tr-TR" sz="1600" dirty="0"/>
              <a:t> ve </a:t>
            </a:r>
            <a:r>
              <a:rPr lang="tr-TR" sz="1600" dirty="0" err="1" smtClean="0"/>
              <a:t>Moğollard</a:t>
            </a:r>
            <a:r>
              <a:rPr lang="tr-TR" sz="1600" dirty="0" smtClean="0"/>
              <a:t> a </a:t>
            </a:r>
            <a:r>
              <a:rPr lang="tr-TR" sz="1600" dirty="0"/>
              <a:t>Sakalardan sayılırlar. s.31</a:t>
            </a:r>
          </a:p>
          <a:p>
            <a:pPr marL="0" indent="0">
              <a:buNone/>
            </a:pPr>
            <a:r>
              <a:rPr lang="tr-TR" sz="1600" dirty="0" smtClean="0"/>
              <a:t>YUNANİSTAN’DA </a:t>
            </a:r>
            <a:r>
              <a:rPr lang="tr-TR" sz="1600" dirty="0"/>
              <a:t>SAKA TÜRK’Ü ÜÇ FİLOZOF. Yazar: Prof</a:t>
            </a:r>
            <a:r>
              <a:rPr lang="tr-TR" sz="1600" dirty="0" smtClean="0"/>
              <a:t>. Dr</a:t>
            </a:r>
            <a:r>
              <a:rPr lang="tr-TR" sz="1600" dirty="0"/>
              <a:t>. Mehmet Bayraktar. </a:t>
            </a:r>
          </a:p>
        </p:txBody>
      </p:sp>
    </p:spTree>
    <p:extLst>
      <p:ext uri="{BB962C8B-B14F-4D97-AF65-F5344CB8AC3E}">
        <p14:creationId xmlns:p14="http://schemas.microsoft.com/office/powerpoint/2010/main" val="1580578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778098"/>
          </a:xfrm>
        </p:spPr>
        <p:txBody>
          <a:bodyPr/>
          <a:lstStyle/>
          <a:p>
            <a:r>
              <a:rPr lang="tr-TR" dirty="0"/>
              <a:t>Ana Kavramlar</a:t>
            </a:r>
          </a:p>
        </p:txBody>
      </p:sp>
      <p:sp>
        <p:nvSpPr>
          <p:cNvPr id="3" name="İçerik Yer Tutucusu 2"/>
          <p:cNvSpPr>
            <a:spLocks noGrp="1"/>
          </p:cNvSpPr>
          <p:nvPr>
            <p:ph idx="1"/>
          </p:nvPr>
        </p:nvSpPr>
        <p:spPr>
          <a:xfrm>
            <a:off x="457200" y="1124744"/>
            <a:ext cx="8229600" cy="5976664"/>
          </a:xfrm>
        </p:spPr>
        <p:txBody>
          <a:bodyPr>
            <a:normAutofit fontScale="77500" lnSpcReduction="20000"/>
          </a:bodyPr>
          <a:lstStyle/>
          <a:p>
            <a:pPr marL="514350" indent="-514350">
              <a:buFont typeface="+mj-lt"/>
              <a:buAutoNum type="arabicPeriod"/>
            </a:pPr>
            <a:r>
              <a:rPr lang="tr-TR" dirty="0" smtClean="0"/>
              <a:t>Deniz</a:t>
            </a:r>
            <a:r>
              <a:rPr lang="tr-TR" dirty="0"/>
              <a:t>. </a:t>
            </a:r>
            <a:endParaRPr lang="tr-TR" dirty="0" smtClean="0"/>
          </a:p>
          <a:p>
            <a:pPr marL="514350" indent="-514350">
              <a:buFont typeface="+mj-lt"/>
              <a:buAutoNum type="arabicPeriod"/>
            </a:pPr>
            <a:r>
              <a:rPr lang="tr-TR" dirty="0" smtClean="0"/>
              <a:t>Su</a:t>
            </a:r>
            <a:r>
              <a:rPr lang="tr-TR" dirty="0"/>
              <a:t>. </a:t>
            </a:r>
            <a:endParaRPr lang="tr-TR" dirty="0" smtClean="0"/>
          </a:p>
          <a:p>
            <a:pPr marL="514350" indent="-514350">
              <a:buFont typeface="+mj-lt"/>
              <a:buAutoNum type="arabicPeriod"/>
            </a:pPr>
            <a:r>
              <a:rPr lang="tr-TR" dirty="0" smtClean="0"/>
              <a:t>Deniz </a:t>
            </a:r>
            <a:r>
              <a:rPr lang="tr-TR" dirty="0"/>
              <a:t>Araçları. </a:t>
            </a:r>
            <a:endParaRPr lang="tr-TR" dirty="0" smtClean="0"/>
          </a:p>
          <a:p>
            <a:pPr marL="514350" indent="-514350">
              <a:buFont typeface="+mj-lt"/>
              <a:buAutoNum type="arabicPeriod"/>
            </a:pPr>
            <a:r>
              <a:rPr lang="tr-TR" dirty="0" smtClean="0"/>
              <a:t>Nehir</a:t>
            </a:r>
            <a:r>
              <a:rPr lang="tr-TR" dirty="0"/>
              <a:t>.</a:t>
            </a:r>
          </a:p>
          <a:p>
            <a:pPr marL="514350" indent="-514350">
              <a:buFont typeface="+mj-lt"/>
              <a:buAutoNum type="arabicPeriod"/>
            </a:pPr>
            <a:r>
              <a:rPr lang="tr-TR" dirty="0"/>
              <a:t>Atatürk’ün Tarih Tezi. </a:t>
            </a:r>
            <a:endParaRPr lang="tr-TR" dirty="0" smtClean="0"/>
          </a:p>
          <a:p>
            <a:pPr marL="514350" indent="-514350">
              <a:buFont typeface="+mj-lt"/>
              <a:buAutoNum type="arabicPeriod"/>
            </a:pPr>
            <a:r>
              <a:rPr lang="tr-TR" dirty="0" smtClean="0"/>
              <a:t>Türk</a:t>
            </a:r>
            <a:r>
              <a:rPr lang="tr-TR" dirty="0"/>
              <a:t>. </a:t>
            </a:r>
            <a:endParaRPr lang="tr-TR" dirty="0" smtClean="0"/>
          </a:p>
          <a:p>
            <a:pPr marL="514350" indent="-514350">
              <a:buFont typeface="+mj-lt"/>
              <a:buAutoNum type="arabicPeriod"/>
            </a:pPr>
            <a:r>
              <a:rPr lang="tr-TR" dirty="0" smtClean="0"/>
              <a:t>Asya</a:t>
            </a:r>
            <a:endParaRPr lang="tr-TR" dirty="0"/>
          </a:p>
          <a:p>
            <a:pPr marL="514350" indent="-514350">
              <a:buFont typeface="+mj-lt"/>
              <a:buAutoNum type="arabicPeriod"/>
            </a:pPr>
            <a:r>
              <a:rPr lang="tr-TR" dirty="0"/>
              <a:t>Dil. </a:t>
            </a:r>
            <a:endParaRPr lang="tr-TR" dirty="0" smtClean="0"/>
          </a:p>
          <a:p>
            <a:pPr marL="514350" indent="-514350">
              <a:buFont typeface="+mj-lt"/>
              <a:buAutoNum type="arabicPeriod"/>
            </a:pPr>
            <a:r>
              <a:rPr lang="tr-TR" dirty="0" smtClean="0"/>
              <a:t>Deniz</a:t>
            </a:r>
            <a:r>
              <a:rPr lang="tr-TR" dirty="0"/>
              <a:t>. </a:t>
            </a:r>
            <a:endParaRPr lang="tr-TR" dirty="0" smtClean="0"/>
          </a:p>
          <a:p>
            <a:pPr marL="514350" indent="-514350">
              <a:buFont typeface="+mj-lt"/>
              <a:buAutoNum type="arabicPeriod"/>
            </a:pPr>
            <a:r>
              <a:rPr lang="tr-TR" dirty="0" err="1" smtClean="0"/>
              <a:t>Tengiz</a:t>
            </a:r>
            <a:r>
              <a:rPr lang="tr-TR" dirty="0" smtClean="0"/>
              <a:t> </a:t>
            </a:r>
            <a:r>
              <a:rPr lang="tr-TR" dirty="0"/>
              <a:t>ve </a:t>
            </a:r>
            <a:r>
              <a:rPr lang="tr-TR" dirty="0" err="1"/>
              <a:t>Tengri</a:t>
            </a:r>
            <a:r>
              <a:rPr lang="tr-TR" dirty="0"/>
              <a:t> (Mitoloji)</a:t>
            </a:r>
          </a:p>
          <a:p>
            <a:pPr marL="514350" indent="-514350">
              <a:buFont typeface="+mj-lt"/>
              <a:buAutoNum type="arabicPeriod"/>
            </a:pPr>
            <a:r>
              <a:rPr lang="tr-TR" dirty="0"/>
              <a:t>Yabancılaşma. </a:t>
            </a:r>
            <a:endParaRPr lang="tr-TR" dirty="0" smtClean="0"/>
          </a:p>
          <a:p>
            <a:pPr marL="514350" indent="-514350">
              <a:buFont typeface="+mj-lt"/>
              <a:buAutoNum type="arabicPeriod"/>
            </a:pPr>
            <a:r>
              <a:rPr lang="tr-TR" dirty="0" smtClean="0"/>
              <a:t>Kendimiz</a:t>
            </a:r>
            <a:r>
              <a:rPr lang="tr-TR" dirty="0"/>
              <a:t>. </a:t>
            </a:r>
            <a:endParaRPr lang="tr-TR" dirty="0" smtClean="0"/>
          </a:p>
          <a:p>
            <a:pPr marL="514350" indent="-514350">
              <a:buFont typeface="+mj-lt"/>
              <a:buAutoNum type="arabicPeriod"/>
            </a:pPr>
            <a:r>
              <a:rPr lang="tr-TR" dirty="0" smtClean="0"/>
              <a:t>Kavramlarımız</a:t>
            </a:r>
            <a:r>
              <a:rPr lang="tr-TR" dirty="0"/>
              <a:t>. </a:t>
            </a:r>
            <a:endParaRPr lang="tr-TR" dirty="0" smtClean="0"/>
          </a:p>
          <a:p>
            <a:pPr marL="514350" indent="-514350">
              <a:buFont typeface="+mj-lt"/>
              <a:buAutoNum type="arabicPeriod"/>
            </a:pPr>
            <a:r>
              <a:rPr lang="tr-TR" dirty="0" smtClean="0"/>
              <a:t>Asya</a:t>
            </a:r>
            <a:r>
              <a:rPr lang="tr-TR" dirty="0"/>
              <a:t>. </a:t>
            </a:r>
            <a:endParaRPr lang="tr-TR" dirty="0" smtClean="0"/>
          </a:p>
          <a:p>
            <a:pPr marL="514350" indent="-514350">
              <a:buFont typeface="+mj-lt"/>
              <a:buAutoNum type="arabicPeriod"/>
            </a:pPr>
            <a:r>
              <a:rPr lang="tr-TR" dirty="0" smtClean="0"/>
              <a:t>Türkistan</a:t>
            </a:r>
            <a:endParaRPr lang="tr-TR" dirty="0"/>
          </a:p>
        </p:txBody>
      </p:sp>
    </p:spTree>
    <p:extLst>
      <p:ext uri="{BB962C8B-B14F-4D97-AF65-F5344CB8AC3E}">
        <p14:creationId xmlns:p14="http://schemas.microsoft.com/office/powerpoint/2010/main" val="368272935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90066"/>
          </a:xfrm>
        </p:spPr>
        <p:txBody>
          <a:bodyPr>
            <a:normAutofit fontScale="90000"/>
          </a:bodyPr>
          <a:lstStyle/>
          <a:p>
            <a:r>
              <a:rPr lang="tr-TR" dirty="0" smtClean="0"/>
              <a:t>Sorular ve Bağlantılar</a:t>
            </a:r>
            <a:endParaRPr lang="tr-TR" dirty="0"/>
          </a:p>
        </p:txBody>
      </p:sp>
      <p:sp>
        <p:nvSpPr>
          <p:cNvPr id="3" name="İçerik Yer Tutucusu 2"/>
          <p:cNvSpPr>
            <a:spLocks noGrp="1"/>
          </p:cNvSpPr>
          <p:nvPr>
            <p:ph idx="1"/>
          </p:nvPr>
        </p:nvSpPr>
        <p:spPr>
          <a:xfrm>
            <a:off x="251520" y="836712"/>
            <a:ext cx="8892480" cy="6120680"/>
          </a:xfrm>
        </p:spPr>
        <p:txBody>
          <a:bodyPr>
            <a:normAutofit fontScale="92500" lnSpcReduction="10000"/>
          </a:bodyPr>
          <a:lstStyle/>
          <a:p>
            <a:pPr marL="0" indent="0">
              <a:buNone/>
            </a:pPr>
            <a:r>
              <a:rPr lang="tr-TR" sz="2100" dirty="0"/>
              <a:t>Sanıyorum iki bağlantı var.</a:t>
            </a:r>
          </a:p>
          <a:p>
            <a:pPr marL="0" indent="0">
              <a:buNone/>
            </a:pPr>
            <a:r>
              <a:rPr lang="tr-TR" sz="2100" dirty="0" smtClean="0"/>
              <a:t>1.Öntürk </a:t>
            </a:r>
            <a:r>
              <a:rPr lang="tr-TR" sz="2100" dirty="0"/>
              <a:t>bağlantılı </a:t>
            </a:r>
            <a:r>
              <a:rPr lang="tr-TR" sz="2100" dirty="0" err="1"/>
              <a:t>Fenike'liler</a:t>
            </a:r>
            <a:r>
              <a:rPr lang="tr-TR" sz="2100" dirty="0" smtClean="0"/>
              <a:t>, (</a:t>
            </a:r>
            <a:r>
              <a:rPr lang="tr-TR" sz="2100" dirty="0"/>
              <a:t>Güneye inen Türkler)</a:t>
            </a:r>
          </a:p>
          <a:p>
            <a:pPr marL="0" indent="0">
              <a:buNone/>
            </a:pPr>
            <a:r>
              <a:rPr lang="tr-TR" sz="2100" dirty="0"/>
              <a:t>2.Kuzey'e </a:t>
            </a:r>
            <a:r>
              <a:rPr lang="tr-TR" sz="2100" dirty="0" err="1"/>
              <a:t>Odin</a:t>
            </a:r>
            <a:r>
              <a:rPr lang="tr-TR" sz="2100" dirty="0"/>
              <a:t> ile geçen</a:t>
            </a:r>
          </a:p>
          <a:p>
            <a:pPr marL="0" indent="0">
              <a:buNone/>
            </a:pPr>
            <a:r>
              <a:rPr lang="tr-TR" sz="2100" dirty="0" smtClean="0"/>
              <a:t>İskandinav </a:t>
            </a:r>
            <a:r>
              <a:rPr lang="tr-TR" sz="2100" dirty="0"/>
              <a:t>(İskit kökenli) </a:t>
            </a:r>
            <a:r>
              <a:rPr lang="tr-TR" sz="2100" dirty="0" smtClean="0"/>
              <a:t>halklar. İskoç, İzlanda, İrlanda, vb.lerinin </a:t>
            </a:r>
            <a:r>
              <a:rPr lang="tr-TR" sz="2100" dirty="0"/>
              <a:t>denizci Ataları ki meşhur Altın postu aramaya Kafkasya'ya kadar geldiler...</a:t>
            </a:r>
          </a:p>
          <a:p>
            <a:pPr marL="0" indent="0">
              <a:buNone/>
            </a:pPr>
            <a:r>
              <a:rPr lang="tr-TR" sz="2100" dirty="0" smtClean="0"/>
              <a:t>Tabii </a:t>
            </a:r>
            <a:r>
              <a:rPr lang="tr-TR" sz="2100" dirty="0"/>
              <a:t>Atatürk'ümüzün Türk Tarih tezi devam etse idi araştırmalar farklı gelişirdi.. </a:t>
            </a:r>
          </a:p>
          <a:p>
            <a:pPr marL="0" indent="0">
              <a:buNone/>
            </a:pPr>
            <a:r>
              <a:rPr lang="tr-TR" sz="2100" dirty="0"/>
              <a:t>Not : Finike </a:t>
            </a:r>
            <a:r>
              <a:rPr lang="tr-TR" sz="2100" dirty="0" smtClean="0"/>
              <a:t>yazıları da</a:t>
            </a:r>
            <a:r>
              <a:rPr lang="tr-TR" sz="2100" dirty="0"/>
              <a:t>, Kıbrıs </a:t>
            </a:r>
            <a:r>
              <a:rPr lang="tr-TR" sz="2100" dirty="0" smtClean="0"/>
              <a:t>yazıları da </a:t>
            </a:r>
            <a:r>
              <a:rPr lang="tr-TR" sz="2100" dirty="0"/>
              <a:t>Runik yazı olup sanıyorum Mehmet Turgay Kürüm 2500 yıllık Kıbrıs yazılarını okumuştu</a:t>
            </a:r>
            <a:r>
              <a:rPr lang="tr-TR" sz="2100" dirty="0" smtClean="0"/>
              <a:t>..</a:t>
            </a:r>
          </a:p>
          <a:p>
            <a:pPr marL="0" indent="0">
              <a:buNone/>
            </a:pPr>
            <a:r>
              <a:rPr lang="tr-TR" sz="2100" dirty="0" smtClean="0"/>
              <a:t>Sakaların </a:t>
            </a:r>
            <a:r>
              <a:rPr lang="tr-TR" sz="2100" dirty="0"/>
              <a:t>İskit tarafının denizcilik ve nehir taşımacılığında iyi olduklarını düşünüyorum..</a:t>
            </a:r>
          </a:p>
          <a:p>
            <a:pPr marL="0" indent="0">
              <a:buNone/>
            </a:pPr>
            <a:r>
              <a:rPr lang="tr-TR" sz="2100" dirty="0"/>
              <a:t>San Japonya. Son İskandinavya. Oğlu Türkçe. </a:t>
            </a:r>
            <a:r>
              <a:rPr lang="tr-TR" sz="2100" dirty="0" err="1"/>
              <a:t>Odin</a:t>
            </a:r>
            <a:r>
              <a:rPr lang="tr-TR" sz="2100" dirty="0"/>
              <a:t>. Osaka Saka. Normanlar</a:t>
            </a:r>
          </a:p>
          <a:p>
            <a:pPr marL="0" indent="0">
              <a:buNone/>
            </a:pPr>
            <a:r>
              <a:rPr lang="tr-TR" sz="2100" b="1" dirty="0" smtClean="0"/>
              <a:t>Mehmet </a:t>
            </a:r>
            <a:r>
              <a:rPr lang="tr-TR" sz="2100" b="1" dirty="0" err="1"/>
              <a:t>Danyal</a:t>
            </a:r>
            <a:r>
              <a:rPr lang="tr-TR" sz="2100" b="1" dirty="0"/>
              <a:t> </a:t>
            </a:r>
            <a:r>
              <a:rPr lang="tr-TR" sz="2100" b="1" dirty="0" err="1" smtClean="0"/>
              <a:t>Hergünsel</a:t>
            </a:r>
            <a:r>
              <a:rPr lang="tr-TR" sz="2100" b="1" dirty="0" smtClean="0"/>
              <a:t> </a:t>
            </a:r>
          </a:p>
          <a:p>
            <a:pPr marL="0" indent="0">
              <a:buNone/>
            </a:pPr>
            <a:endParaRPr lang="tr-TR" sz="2100" b="1" dirty="0" smtClean="0"/>
          </a:p>
          <a:p>
            <a:pPr marL="0" indent="0">
              <a:buNone/>
            </a:pPr>
            <a:r>
              <a:rPr lang="tr-TR" sz="2100" b="1" dirty="0"/>
              <a:t>Kelimelerin Kökenleri:</a:t>
            </a:r>
            <a:endParaRPr lang="tr-TR" sz="2100" dirty="0"/>
          </a:p>
          <a:p>
            <a:pPr marL="0" indent="0">
              <a:buNone/>
            </a:pPr>
            <a:r>
              <a:rPr lang="tr-TR" sz="2100" b="1" dirty="0"/>
              <a:t>San (Japonca):</a:t>
            </a:r>
            <a:r>
              <a:rPr lang="tr-TR" sz="2100" dirty="0"/>
              <a:t> Bu ek, Japoncada saygı ifade etmek için kullanılan bir ektir. "Bey" veya "hanım" gibi anlamlara gelir. Kökeni Japon dilinin kendisine dayanır ve diğer dillerle doğrudan bir bağlantısı yoktur.</a:t>
            </a:r>
          </a:p>
          <a:p>
            <a:pPr marL="0" indent="0">
              <a:buNone/>
            </a:pPr>
            <a:r>
              <a:rPr lang="tr-TR" sz="2100" b="1" dirty="0"/>
              <a:t>Son (İskandinavya):</a:t>
            </a:r>
            <a:r>
              <a:rPr lang="tr-TR" sz="2100" dirty="0"/>
              <a:t> İskandinav dillerinde "son" kelimesi genellikle "oğul" anlamına gelir. Bu kelime, </a:t>
            </a:r>
            <a:r>
              <a:rPr lang="tr-TR" sz="2100" dirty="0" err="1"/>
              <a:t>Proto</a:t>
            </a:r>
            <a:r>
              <a:rPr lang="tr-TR" sz="2100" dirty="0"/>
              <a:t>-Germence kökenlidir ve İngilizce "son" kelimesiyle de akrabadır.</a:t>
            </a:r>
          </a:p>
          <a:p>
            <a:pPr marL="0" indent="0">
              <a:buNone/>
            </a:pPr>
            <a:r>
              <a:rPr lang="tr-TR" sz="2100" b="1" dirty="0"/>
              <a:t>Oğlu (Türkçe):</a:t>
            </a:r>
            <a:r>
              <a:rPr lang="tr-TR" sz="2100" dirty="0"/>
              <a:t> Türkçe "oğlu" kelimesi, Türkçenin kendisine özgü bir kelimedir ve Altay dil ailesine aittir. "Oğul" anlamına gelir ve Türkçenin temel kelimelerinden biridir.</a:t>
            </a:r>
          </a:p>
          <a:p>
            <a:pPr marL="0" indent="0">
              <a:buNone/>
            </a:pPr>
            <a:endParaRPr lang="tr-TR" b="1" dirty="0"/>
          </a:p>
        </p:txBody>
      </p:sp>
    </p:spTree>
    <p:extLst>
      <p:ext uri="{BB962C8B-B14F-4D97-AF65-F5344CB8AC3E}">
        <p14:creationId xmlns:p14="http://schemas.microsoft.com/office/powerpoint/2010/main" val="374173065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88640"/>
            <a:ext cx="8229600" cy="864096"/>
          </a:xfrm>
        </p:spPr>
        <p:txBody>
          <a:bodyPr>
            <a:normAutofit fontScale="90000"/>
          </a:bodyPr>
          <a:lstStyle/>
          <a:p>
            <a:r>
              <a:rPr lang="tr-TR" sz="3100" dirty="0"/>
              <a:t>SAKALARDAN SÜMERLERE SUYUN İZİNİ SÜRMEK</a:t>
            </a:r>
            <a:br>
              <a:rPr lang="tr-TR" sz="3100" dirty="0"/>
            </a:br>
            <a:r>
              <a:rPr lang="tr-TR" sz="1200" dirty="0"/>
              <a:t/>
            </a:r>
            <a:br>
              <a:rPr lang="tr-TR" sz="1200" dirty="0"/>
            </a:br>
            <a:r>
              <a:rPr lang="tr-TR" sz="1200" dirty="0">
                <a:hlinkClick r:id="rId2"/>
              </a:rPr>
              <a:t>https://</a:t>
            </a:r>
            <a:r>
              <a:rPr lang="tr-TR" sz="1200" dirty="0" smtClean="0">
                <a:hlinkClick r:id="rId2"/>
              </a:rPr>
              <a:t>www.arkeotekno.com/pg_584_sakalardan-sumerlere-suyun-izini-surmek</a:t>
            </a:r>
            <a:r>
              <a:rPr lang="tr-TR" sz="1200" dirty="0" smtClean="0"/>
              <a:t/>
            </a:r>
            <a:br>
              <a:rPr lang="tr-TR" sz="1200" dirty="0" smtClean="0"/>
            </a:br>
            <a:endParaRPr lang="tr-TR" sz="1200" dirty="0"/>
          </a:p>
        </p:txBody>
      </p:sp>
      <p:pic>
        <p:nvPicPr>
          <p:cNvPr id="4" name="İçerik Yer Tutucus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3528" y="1124744"/>
            <a:ext cx="8640960" cy="5544616"/>
          </a:xfrm>
        </p:spPr>
      </p:pic>
    </p:spTree>
    <p:extLst>
      <p:ext uri="{BB962C8B-B14F-4D97-AF65-F5344CB8AC3E}">
        <p14:creationId xmlns:p14="http://schemas.microsoft.com/office/powerpoint/2010/main" val="21900527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346050"/>
          </a:xfrm>
        </p:spPr>
        <p:txBody>
          <a:bodyPr>
            <a:normAutofit fontScale="90000"/>
          </a:bodyPr>
          <a:lstStyle/>
          <a:p>
            <a:pPr marL="0" indent="0"/>
            <a:r>
              <a:rPr lang="tr-TR" dirty="0"/>
              <a:t/>
            </a:r>
            <a:br>
              <a:rPr lang="tr-TR" dirty="0"/>
            </a:br>
            <a:r>
              <a:rPr lang="tr-TR" dirty="0"/>
              <a:t>Çin Felsefesi ve Su</a:t>
            </a:r>
            <a:br>
              <a:rPr lang="tr-TR" dirty="0"/>
            </a:br>
            <a:endParaRPr lang="tr-TR" dirty="0"/>
          </a:p>
        </p:txBody>
      </p:sp>
      <p:sp>
        <p:nvSpPr>
          <p:cNvPr id="3" name="İçerik Yer Tutucusu 2"/>
          <p:cNvSpPr>
            <a:spLocks noGrp="1"/>
          </p:cNvSpPr>
          <p:nvPr>
            <p:ph idx="1"/>
          </p:nvPr>
        </p:nvSpPr>
        <p:spPr>
          <a:xfrm>
            <a:off x="457200" y="692696"/>
            <a:ext cx="8229600" cy="6165304"/>
          </a:xfrm>
        </p:spPr>
        <p:txBody>
          <a:bodyPr>
            <a:noAutofit/>
          </a:bodyPr>
          <a:lstStyle/>
          <a:p>
            <a:pPr marL="0" indent="0">
              <a:buNone/>
            </a:pPr>
            <a:r>
              <a:rPr lang="tr-TR" sz="1800" dirty="0" smtClean="0"/>
              <a:t>Sonsuz</a:t>
            </a:r>
            <a:r>
              <a:rPr lang="tr-TR" sz="1800" dirty="0"/>
              <a:t>; Sürekli; Sonsuza dek Bir nesil geliyor ve başkası gidiyor, ama su sürekli bir döngü içinde durmadan akıyor.</a:t>
            </a:r>
          </a:p>
          <a:p>
            <a:pPr marL="0" indent="0">
              <a:buNone/>
            </a:pPr>
            <a:r>
              <a:rPr lang="tr-TR" sz="1800" dirty="0"/>
              <a:t>Suyun bu sürekli akışından “sonsuz” </a:t>
            </a:r>
            <a:r>
              <a:rPr lang="tr-TR" sz="1800" dirty="0" err="1"/>
              <a:t>luğu</a:t>
            </a:r>
            <a:r>
              <a:rPr lang="tr-TR" sz="1800" dirty="0"/>
              <a:t> simgeleyen ideogram (karakter) üretildi; köpükler ve dalgalar da eklenerek suyun bir varyasyonu oluşturuldu; su, kaligrafi (hat) sanatında kullanılan sekiz temel karakteri bünyesinde taşıyarak “sonsuz” un simgesi olarak hatırlanacaktı.</a:t>
            </a:r>
          </a:p>
          <a:p>
            <a:pPr marL="0" indent="0">
              <a:buNone/>
            </a:pPr>
            <a:r>
              <a:rPr lang="tr-TR" sz="1800" dirty="0"/>
              <a:t>​Çinlilerin kutsal sayısı 8 </a:t>
            </a:r>
            <a:r>
              <a:rPr lang="tr-TR" sz="1800" dirty="0" err="1" smtClean="0"/>
              <a:t>dir</a:t>
            </a:r>
            <a:r>
              <a:rPr lang="tr-TR" sz="1800" dirty="0" smtClean="0"/>
              <a:t>. </a:t>
            </a:r>
            <a:r>
              <a:rPr lang="tr-TR" sz="1800" dirty="0" err="1" smtClean="0"/>
              <a:t>Cathay</a:t>
            </a:r>
            <a:r>
              <a:rPr lang="tr-TR" sz="1800" dirty="0" smtClean="0"/>
              <a:t> </a:t>
            </a:r>
            <a:r>
              <a:rPr lang="tr-TR" sz="1800" dirty="0"/>
              <a:t>Pacific Hava Yolları​, Hong Kong-İstanbul uçuşlarını 8.8.1998 tarihinde başlatmıştır</a:t>
            </a:r>
            <a:r>
              <a:rPr lang="tr-TR" sz="1800" dirty="0" smtClean="0"/>
              <a:t>.</a:t>
            </a:r>
          </a:p>
          <a:p>
            <a:pPr marL="0" indent="0">
              <a:buNone/>
            </a:pPr>
            <a:r>
              <a:rPr lang="tr-TR" sz="1800" dirty="0" smtClean="0"/>
              <a:t>Sonsuzluk </a:t>
            </a:r>
            <a:r>
              <a:rPr lang="tr-TR" sz="1800" dirty="0"/>
              <a:t>döngüsü, su karakteri ile simgelenirken, bu döngü, </a:t>
            </a:r>
            <a:r>
              <a:rPr lang="tr-TR" sz="1800" dirty="0" err="1"/>
              <a:t>çin</a:t>
            </a:r>
            <a:r>
              <a:rPr lang="tr-TR" sz="1800" dirty="0"/>
              <a:t> alfabesinin temel 8 karakteri ile oluşturulmuştur. Alfabedeki diğer bütün binlerce karakterler (kelimeler) bu 8 karakter kullanılarak türetilmektedir.</a:t>
            </a:r>
          </a:p>
          <a:p>
            <a:pPr marL="0" indent="0">
              <a:buNone/>
            </a:pPr>
            <a:endParaRPr lang="tr-TR" sz="1800" dirty="0"/>
          </a:p>
          <a:p>
            <a:pPr marL="0" indent="0">
              <a:buNone/>
            </a:pPr>
            <a:r>
              <a:rPr lang="tr-TR" sz="1800" dirty="0" err="1"/>
              <a:t>Shui</a:t>
            </a:r>
            <a:r>
              <a:rPr lang="tr-TR" sz="1800" dirty="0"/>
              <a:t> ve su kelimelerinin benzerliği, su kelimesinin Çinlilerin sözlüğüne bizden veya bizim sözlüğümüze Çinlilerden geçtiğini gösteriyor</a:t>
            </a:r>
            <a:r>
              <a:rPr lang="tr-TR" sz="1800" dirty="0" smtClean="0"/>
              <a:t>.</a:t>
            </a:r>
          </a:p>
          <a:p>
            <a:pPr marL="0" indent="0">
              <a:buNone/>
            </a:pPr>
            <a:endParaRPr lang="tr-TR" sz="1800" dirty="0" smtClean="0"/>
          </a:p>
          <a:p>
            <a:pPr marL="0" indent="0">
              <a:buNone/>
            </a:pPr>
            <a:endParaRPr lang="tr-TR" sz="1800" dirty="0"/>
          </a:p>
          <a:p>
            <a:pPr marL="0" indent="0">
              <a:buNone/>
            </a:pPr>
            <a:r>
              <a:rPr lang="tr-TR" sz="1800" dirty="0" err="1"/>
              <a:t>By</a:t>
            </a:r>
            <a:r>
              <a:rPr lang="tr-TR" sz="1800" dirty="0"/>
              <a:t> Bilge </a:t>
            </a:r>
            <a:r>
              <a:rPr lang="tr-TR" sz="1800" dirty="0" err="1"/>
              <a:t>Tonyukuk</a:t>
            </a:r>
            <a:r>
              <a:rPr lang="tr-TR" sz="1800" dirty="0"/>
              <a:t> Enstitüsü zaman: Ağustos 13, 2014 </a:t>
            </a:r>
          </a:p>
        </p:txBody>
      </p:sp>
    </p:spTree>
    <p:extLst>
      <p:ext uri="{BB962C8B-B14F-4D97-AF65-F5344CB8AC3E}">
        <p14:creationId xmlns:p14="http://schemas.microsoft.com/office/powerpoint/2010/main" val="275223911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Çin: Su Karakteri</a:t>
            </a:r>
            <a:endParaRPr lang="tr-TR"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8883" y="1340768"/>
            <a:ext cx="6040426" cy="5256584"/>
          </a:xfrm>
        </p:spPr>
      </p:pic>
    </p:spTree>
    <p:extLst>
      <p:ext uri="{BB962C8B-B14F-4D97-AF65-F5344CB8AC3E}">
        <p14:creationId xmlns:p14="http://schemas.microsoft.com/office/powerpoint/2010/main" val="173467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90066"/>
          </a:xfrm>
        </p:spPr>
        <p:txBody>
          <a:bodyPr>
            <a:normAutofit fontScale="90000"/>
          </a:bodyPr>
          <a:lstStyle/>
          <a:p>
            <a:r>
              <a:rPr lang="tr-TR" b="1" dirty="0"/>
              <a:t>Su Kültürü</a:t>
            </a:r>
            <a:r>
              <a:rPr lang="tr-TR" dirty="0"/>
              <a:t/>
            </a:r>
            <a:br>
              <a:rPr lang="tr-TR" dirty="0"/>
            </a:br>
            <a:endParaRPr lang="tr-TR" dirty="0"/>
          </a:p>
        </p:txBody>
      </p:sp>
      <p:sp>
        <p:nvSpPr>
          <p:cNvPr id="3" name="İçerik Yer Tutucusu 2"/>
          <p:cNvSpPr>
            <a:spLocks noGrp="1"/>
          </p:cNvSpPr>
          <p:nvPr>
            <p:ph idx="1"/>
          </p:nvPr>
        </p:nvSpPr>
        <p:spPr>
          <a:xfrm>
            <a:off x="457200" y="908720"/>
            <a:ext cx="8229600" cy="5217443"/>
          </a:xfrm>
        </p:spPr>
        <p:txBody>
          <a:bodyPr>
            <a:normAutofit fontScale="70000" lnSpcReduction="20000"/>
          </a:bodyPr>
          <a:lstStyle/>
          <a:p>
            <a:r>
              <a:rPr lang="tr-TR" dirty="0" smtClean="0"/>
              <a:t>Asya </a:t>
            </a:r>
            <a:r>
              <a:rPr lang="tr-TR" dirty="0"/>
              <a:t>Bilgeliği</a:t>
            </a:r>
          </a:p>
          <a:p>
            <a:r>
              <a:rPr lang="tr-TR" dirty="0" err="1"/>
              <a:t>İduk</a:t>
            </a:r>
            <a:r>
              <a:rPr lang="tr-TR" dirty="0"/>
              <a:t> Su (Kutsallık). </a:t>
            </a:r>
          </a:p>
          <a:p>
            <a:r>
              <a:rPr lang="tr-TR" dirty="0"/>
              <a:t>Yer Gök Su</a:t>
            </a:r>
          </a:p>
          <a:p>
            <a:r>
              <a:rPr lang="tr-TR" dirty="0"/>
              <a:t>Kişi: Yaşam ve Ölüm</a:t>
            </a:r>
          </a:p>
          <a:p>
            <a:r>
              <a:rPr lang="tr-TR" dirty="0"/>
              <a:t>Su Samuru</a:t>
            </a:r>
          </a:p>
          <a:p>
            <a:r>
              <a:rPr lang="tr-TR" dirty="0"/>
              <a:t>Su Araçları (Gemi, Kayık </a:t>
            </a:r>
            <a:r>
              <a:rPr lang="tr-TR" dirty="0" err="1"/>
              <a:t>vb</a:t>
            </a:r>
            <a:r>
              <a:rPr lang="tr-TR" dirty="0"/>
              <a:t>)</a:t>
            </a:r>
          </a:p>
          <a:p>
            <a:r>
              <a:rPr lang="tr-TR" dirty="0"/>
              <a:t>Bozkır Kuşağı ve Su</a:t>
            </a:r>
          </a:p>
          <a:p>
            <a:r>
              <a:rPr lang="tr-TR" dirty="0" err="1"/>
              <a:t>Karizler</a:t>
            </a:r>
            <a:r>
              <a:rPr lang="tr-TR" dirty="0"/>
              <a:t> (Yeraltı Su Kanalları)</a:t>
            </a:r>
          </a:p>
          <a:p>
            <a:r>
              <a:rPr lang="tr-TR" dirty="0"/>
              <a:t>Renkli Denizler</a:t>
            </a:r>
          </a:p>
          <a:p>
            <a:r>
              <a:rPr lang="tr-TR" dirty="0"/>
              <a:t>Taoculuk (Doğacılık)</a:t>
            </a:r>
          </a:p>
          <a:p>
            <a:r>
              <a:rPr lang="tr-TR" dirty="0"/>
              <a:t>Nehirler (Nil-</a:t>
            </a:r>
            <a:r>
              <a:rPr lang="tr-TR" dirty="0" err="1"/>
              <a:t>Amuderya</a:t>
            </a:r>
            <a:r>
              <a:rPr lang="tr-TR" dirty="0"/>
              <a:t>, </a:t>
            </a:r>
            <a:r>
              <a:rPr lang="tr-TR" dirty="0" err="1"/>
              <a:t>Maveraünnehir</a:t>
            </a:r>
            <a:r>
              <a:rPr lang="tr-TR" dirty="0"/>
              <a:t>)</a:t>
            </a:r>
          </a:p>
          <a:p>
            <a:r>
              <a:rPr lang="tr-TR" dirty="0" err="1"/>
              <a:t>Tengiz</a:t>
            </a:r>
            <a:r>
              <a:rPr lang="tr-TR" dirty="0"/>
              <a:t> ve Talay</a:t>
            </a:r>
          </a:p>
          <a:p>
            <a:r>
              <a:rPr lang="tr-TR" dirty="0"/>
              <a:t>Sulak Güney Sibirya</a:t>
            </a:r>
          </a:p>
          <a:p>
            <a:r>
              <a:rPr lang="tr-TR" dirty="0"/>
              <a:t>Tuna boyları, İdil boyları, Fırat Dicle</a:t>
            </a:r>
          </a:p>
          <a:p>
            <a:endParaRPr lang="tr-TR" dirty="0"/>
          </a:p>
        </p:txBody>
      </p:sp>
    </p:spTree>
    <p:extLst>
      <p:ext uri="{BB962C8B-B14F-4D97-AF65-F5344CB8AC3E}">
        <p14:creationId xmlns:p14="http://schemas.microsoft.com/office/powerpoint/2010/main" val="148653633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Autofit/>
          </a:bodyPr>
          <a:lstStyle/>
          <a:p>
            <a:r>
              <a:rPr lang="tr-TR" sz="1400" dirty="0"/>
              <a:t/>
            </a:r>
            <a:br>
              <a:rPr lang="tr-TR" sz="1400" dirty="0"/>
            </a:br>
            <a:r>
              <a:rPr lang="tr-TR" sz="1400" dirty="0"/>
              <a:t/>
            </a:r>
            <a:br>
              <a:rPr lang="tr-TR" sz="1400" dirty="0"/>
            </a:br>
            <a:r>
              <a:rPr lang="tr-TR" sz="1400" dirty="0" smtClean="0"/>
              <a:t/>
            </a:r>
            <a:br>
              <a:rPr lang="tr-TR" sz="1400" dirty="0" smtClean="0"/>
            </a:br>
            <a:r>
              <a:rPr lang="tr-TR" sz="1400" dirty="0"/>
              <a:t/>
            </a:r>
            <a:br>
              <a:rPr lang="tr-TR" sz="1400" dirty="0"/>
            </a:br>
            <a:r>
              <a:rPr lang="tr-TR" sz="1400" dirty="0" smtClean="0"/>
              <a:t/>
            </a:r>
            <a:br>
              <a:rPr lang="tr-TR" sz="1400" dirty="0" smtClean="0"/>
            </a:br>
            <a:r>
              <a:rPr lang="tr-TR" sz="1400" dirty="0"/>
              <a:t/>
            </a:r>
            <a:br>
              <a:rPr lang="tr-TR" sz="1400" dirty="0"/>
            </a:br>
            <a:r>
              <a:rPr lang="tr-TR" sz="1400" dirty="0" smtClean="0"/>
              <a:t/>
            </a:r>
            <a:br>
              <a:rPr lang="tr-TR" sz="1400" dirty="0" smtClean="0"/>
            </a:br>
            <a:r>
              <a:rPr lang="tr-TR" sz="1400" dirty="0"/>
              <a:t/>
            </a:r>
            <a:br>
              <a:rPr lang="tr-TR" sz="1400" dirty="0"/>
            </a:br>
            <a:r>
              <a:rPr lang="tr-TR" sz="1400" dirty="0" smtClean="0"/>
              <a:t/>
            </a:r>
            <a:br>
              <a:rPr lang="tr-TR" sz="1400" dirty="0" smtClean="0"/>
            </a:br>
            <a:r>
              <a:rPr lang="tr-TR" sz="1400" dirty="0"/>
              <a:t/>
            </a:r>
            <a:br>
              <a:rPr lang="tr-TR" sz="1400" dirty="0"/>
            </a:br>
            <a:r>
              <a:rPr lang="tr-TR" sz="1400" dirty="0" smtClean="0"/>
              <a:t/>
            </a:r>
            <a:br>
              <a:rPr lang="tr-TR" sz="1400" dirty="0" smtClean="0"/>
            </a:br>
            <a:r>
              <a:rPr lang="tr-TR" sz="1400" dirty="0"/>
              <a:t/>
            </a:r>
            <a:br>
              <a:rPr lang="tr-TR" sz="1400" dirty="0"/>
            </a:br>
            <a:r>
              <a:rPr lang="tr-TR" sz="1400" dirty="0" smtClean="0"/>
              <a:t/>
            </a:r>
            <a:br>
              <a:rPr lang="tr-TR" sz="1400" dirty="0" smtClean="0"/>
            </a:br>
            <a:r>
              <a:rPr lang="tr-TR" sz="1400" dirty="0"/>
              <a:t/>
            </a:r>
            <a:br>
              <a:rPr lang="tr-TR" sz="1400" dirty="0"/>
            </a:br>
            <a:r>
              <a:rPr lang="tr-TR" sz="1400" dirty="0" smtClean="0"/>
              <a:t/>
            </a:r>
            <a:br>
              <a:rPr lang="tr-TR" sz="1400" dirty="0" smtClean="0"/>
            </a:br>
            <a:r>
              <a:rPr lang="tr-TR" sz="1400" dirty="0"/>
              <a:t/>
            </a:r>
            <a:br>
              <a:rPr lang="tr-TR" sz="1400" dirty="0"/>
            </a:br>
            <a:r>
              <a:rPr lang="tr-TR" sz="1400" dirty="0" smtClean="0"/>
              <a:t/>
            </a:r>
            <a:br>
              <a:rPr lang="tr-TR" sz="1400" dirty="0" smtClean="0"/>
            </a:br>
            <a:r>
              <a:rPr lang="tr-TR" sz="1400" dirty="0"/>
              <a:t/>
            </a:r>
            <a:br>
              <a:rPr lang="tr-TR" sz="1400" dirty="0"/>
            </a:br>
            <a:r>
              <a:rPr lang="tr-TR" sz="1400" dirty="0" smtClean="0"/>
              <a:t/>
            </a:r>
            <a:br>
              <a:rPr lang="tr-TR" sz="1400" dirty="0" smtClean="0"/>
            </a:br>
            <a:r>
              <a:rPr lang="tr-TR" sz="1400" dirty="0"/>
              <a:t/>
            </a:r>
            <a:br>
              <a:rPr lang="tr-TR" sz="1400" dirty="0"/>
            </a:br>
            <a:r>
              <a:rPr lang="tr-TR" sz="1400" dirty="0" smtClean="0"/>
              <a:t/>
            </a:r>
            <a:br>
              <a:rPr lang="tr-TR" sz="1400" dirty="0" smtClean="0"/>
            </a:br>
            <a:r>
              <a:rPr lang="tr-TR" sz="1400" dirty="0"/>
              <a:t/>
            </a:r>
            <a:br>
              <a:rPr lang="tr-TR" sz="1400" dirty="0"/>
            </a:br>
            <a:r>
              <a:rPr lang="tr-TR" sz="1400" dirty="0" smtClean="0"/>
              <a:t/>
            </a:r>
            <a:br>
              <a:rPr lang="tr-TR" sz="1400" dirty="0" smtClean="0"/>
            </a:br>
            <a:r>
              <a:rPr lang="tr-TR" sz="1400" dirty="0"/>
              <a:t/>
            </a:r>
            <a:br>
              <a:rPr lang="tr-TR" sz="1400" dirty="0"/>
            </a:br>
            <a:r>
              <a:rPr lang="tr-TR" sz="1400" dirty="0" smtClean="0"/>
              <a:t/>
            </a:r>
            <a:br>
              <a:rPr lang="tr-TR" sz="1400" dirty="0" smtClean="0"/>
            </a:br>
            <a:r>
              <a:rPr lang="tr-TR" sz="1400" dirty="0"/>
              <a:t/>
            </a:r>
            <a:br>
              <a:rPr lang="tr-TR" sz="1400" dirty="0"/>
            </a:br>
            <a:r>
              <a:rPr lang="tr-TR" sz="1400" dirty="0" smtClean="0"/>
              <a:t/>
            </a:r>
            <a:br>
              <a:rPr lang="tr-TR" sz="1400" dirty="0" smtClean="0"/>
            </a:br>
            <a:r>
              <a:rPr lang="tr-TR" sz="1400" dirty="0" err="1" smtClean="0"/>
              <a:t>İda’nın</a:t>
            </a:r>
            <a:r>
              <a:rPr lang="tr-TR" sz="1400" dirty="0" smtClean="0"/>
              <a:t> </a:t>
            </a:r>
            <a:r>
              <a:rPr lang="tr-TR" sz="1400" dirty="0"/>
              <a:t>pınarları</a:t>
            </a:r>
            <a:br>
              <a:rPr lang="tr-TR" sz="1400" dirty="0"/>
            </a:br>
            <a:r>
              <a:rPr lang="tr-TR" sz="1400" dirty="0"/>
              <a:t>Efsaneleri, tanrıları</a:t>
            </a:r>
            <a:br>
              <a:rPr lang="tr-TR" sz="1400" dirty="0"/>
            </a:br>
            <a:r>
              <a:rPr lang="tr-TR" sz="1400" dirty="0"/>
              <a:t>Aristo, Eflâtun, </a:t>
            </a:r>
            <a:r>
              <a:rPr lang="tr-TR" sz="1400" dirty="0" err="1"/>
              <a:t>Azîz</a:t>
            </a:r>
            <a:r>
              <a:rPr lang="tr-TR" sz="1400" dirty="0"/>
              <a:t> </a:t>
            </a:r>
            <a:r>
              <a:rPr lang="tr-TR" sz="1400" dirty="0" err="1"/>
              <a:t>Pavlos</a:t>
            </a:r>
            <a:r>
              <a:rPr lang="tr-TR" sz="1400" dirty="0"/>
              <a:t/>
            </a:r>
            <a:br>
              <a:rPr lang="tr-TR" sz="1400" dirty="0"/>
            </a:br>
            <a:r>
              <a:rPr lang="tr-TR" sz="1400" dirty="0" err="1"/>
              <a:t>Sappho</a:t>
            </a:r>
            <a:r>
              <a:rPr lang="tr-TR" sz="1400" dirty="0"/>
              <a:t>, Sokrates, Homeros</a:t>
            </a:r>
            <a:br>
              <a:rPr lang="tr-TR" sz="1400" dirty="0"/>
            </a:br>
            <a:r>
              <a:rPr lang="tr-TR" sz="1400" dirty="0"/>
              <a:t>Bilgeler diyarısın; Assos</a:t>
            </a:r>
            <a:br>
              <a:rPr lang="tr-TR" sz="1400" dirty="0"/>
            </a:br>
            <a:r>
              <a:rPr lang="tr-TR" sz="1400" dirty="0"/>
              <a:t/>
            </a:r>
            <a:br>
              <a:rPr lang="tr-TR" sz="1400" dirty="0"/>
            </a:br>
            <a:r>
              <a:rPr lang="tr-TR" sz="1400" dirty="0"/>
              <a:t>Ölmez ağaç</a:t>
            </a:r>
            <a:br>
              <a:rPr lang="tr-TR" sz="1400" dirty="0"/>
            </a:br>
            <a:r>
              <a:rPr lang="tr-TR" sz="1400" dirty="0"/>
              <a:t>Ölümsüz insanlar</a:t>
            </a:r>
            <a:br>
              <a:rPr lang="tr-TR" sz="1400" dirty="0"/>
            </a:br>
            <a:r>
              <a:rPr lang="tr-TR" sz="1400" dirty="0" err="1"/>
              <a:t>İda’ların</a:t>
            </a:r>
            <a:r>
              <a:rPr lang="tr-TR" sz="1400" dirty="0"/>
              <a:t> sonsuz ölümsüz ruhu</a:t>
            </a:r>
            <a:br>
              <a:rPr lang="tr-TR" sz="1400" dirty="0"/>
            </a:br>
            <a:r>
              <a:rPr lang="tr-TR" sz="1400" dirty="0"/>
              <a:t/>
            </a:r>
            <a:br>
              <a:rPr lang="tr-TR" sz="1400" dirty="0"/>
            </a:br>
            <a:r>
              <a:rPr lang="tr-TR" sz="1400" dirty="0"/>
              <a:t/>
            </a:r>
            <a:br>
              <a:rPr lang="tr-TR" sz="1400" dirty="0"/>
            </a:br>
            <a:r>
              <a:rPr lang="tr-TR" sz="1400" dirty="0"/>
              <a:t>Sarı Zeybek,</a:t>
            </a:r>
            <a:br>
              <a:rPr lang="tr-TR" sz="1400" dirty="0"/>
            </a:br>
            <a:r>
              <a:rPr lang="tr-TR" sz="1400" dirty="0"/>
              <a:t>Sarı Kız,</a:t>
            </a:r>
            <a:br>
              <a:rPr lang="tr-TR" sz="1400" dirty="0"/>
            </a:br>
            <a:r>
              <a:rPr lang="tr-TR" sz="1400" dirty="0"/>
              <a:t>Sarı Saltuk,</a:t>
            </a:r>
            <a:br>
              <a:rPr lang="tr-TR" sz="1400" dirty="0"/>
            </a:br>
            <a:r>
              <a:rPr lang="tr-TR" sz="1400" dirty="0"/>
              <a:t>Sonsuzluk</a:t>
            </a:r>
            <a:br>
              <a:rPr lang="tr-TR" sz="1400" dirty="0"/>
            </a:br>
            <a:r>
              <a:rPr lang="tr-TR" sz="1400" dirty="0"/>
              <a:t/>
            </a:r>
            <a:br>
              <a:rPr lang="tr-TR" sz="1400" dirty="0"/>
            </a:br>
            <a:r>
              <a:rPr lang="tr-TR" sz="1400" dirty="0"/>
              <a:t>Kutsal hasat</a:t>
            </a:r>
            <a:br>
              <a:rPr lang="tr-TR" sz="1400" dirty="0"/>
            </a:br>
            <a:r>
              <a:rPr lang="tr-TR" sz="1400" dirty="0"/>
              <a:t>Kutsal toprakların</a:t>
            </a:r>
            <a:br>
              <a:rPr lang="tr-TR" sz="1400" dirty="0"/>
            </a:br>
            <a:r>
              <a:rPr lang="tr-TR" sz="1400" dirty="0"/>
              <a:t>Kutsal zeytin ağacı</a:t>
            </a:r>
            <a:br>
              <a:rPr lang="tr-TR" sz="1400" dirty="0"/>
            </a:br>
            <a:r>
              <a:rPr lang="tr-TR" sz="1400" dirty="0"/>
              <a:t>Kutsal sarı</a:t>
            </a:r>
            <a:br>
              <a:rPr lang="tr-TR" sz="1400" dirty="0"/>
            </a:br>
            <a:r>
              <a:rPr lang="tr-TR" sz="1400" dirty="0"/>
              <a:t>Kutsal sarı sıvı</a:t>
            </a:r>
            <a:br>
              <a:rPr lang="tr-TR" sz="1400" dirty="0"/>
            </a:br>
            <a:r>
              <a:rPr lang="tr-TR" sz="1400" dirty="0"/>
              <a:t>Kutsal su</a:t>
            </a:r>
            <a:br>
              <a:rPr lang="tr-TR" sz="1400" dirty="0"/>
            </a:br>
            <a:r>
              <a:rPr lang="tr-TR" sz="1400" dirty="0"/>
              <a:t>Ayazmalar dolusu</a:t>
            </a:r>
            <a:br>
              <a:rPr lang="tr-TR" sz="1400" dirty="0"/>
            </a:br>
            <a:r>
              <a:rPr lang="tr-TR" sz="1400" dirty="0"/>
              <a:t/>
            </a:r>
            <a:br>
              <a:rPr lang="tr-TR" sz="1400" dirty="0"/>
            </a:br>
            <a:r>
              <a:rPr lang="tr-TR" sz="1400" dirty="0"/>
              <a:t>Ey </a:t>
            </a:r>
            <a:r>
              <a:rPr lang="tr-TR" sz="1400" dirty="0" err="1"/>
              <a:t>İdalar’ın</a:t>
            </a:r>
            <a:r>
              <a:rPr lang="tr-TR" sz="1400" dirty="0"/>
              <a:t>, </a:t>
            </a:r>
            <a:r>
              <a:rPr lang="tr-TR" sz="1400" dirty="0" err="1"/>
              <a:t>Arşipel’in</a:t>
            </a:r>
            <a:r>
              <a:rPr lang="tr-TR" sz="1400" dirty="0"/>
              <a:t> yolcusu;</a:t>
            </a:r>
            <a:br>
              <a:rPr lang="tr-TR" sz="1400" dirty="0"/>
            </a:br>
            <a:r>
              <a:rPr lang="tr-TR" sz="1400" dirty="0" err="1"/>
              <a:t>Kazdağlarında</a:t>
            </a:r>
            <a:r>
              <a:rPr lang="tr-TR" sz="1400" dirty="0"/>
              <a:t> tohum olduk</a:t>
            </a:r>
            <a:br>
              <a:rPr lang="tr-TR" sz="1400" dirty="0"/>
            </a:br>
            <a:r>
              <a:rPr lang="tr-TR" sz="1400" dirty="0"/>
              <a:t>Çanakkale’nin kutsal topraklarına</a:t>
            </a:r>
            <a:br>
              <a:rPr lang="tr-TR" sz="1400" dirty="0"/>
            </a:br>
            <a:r>
              <a:rPr lang="tr-TR" sz="1400" dirty="0"/>
              <a:t>Düştük; göverdik</a:t>
            </a:r>
            <a:br>
              <a:rPr lang="tr-TR" sz="1400" dirty="0"/>
            </a:br>
            <a:r>
              <a:rPr lang="tr-TR" sz="1400" dirty="0"/>
              <a:t/>
            </a:r>
            <a:br>
              <a:rPr lang="tr-TR" sz="1400" dirty="0"/>
            </a:br>
            <a:r>
              <a:rPr lang="tr-TR" sz="1400" dirty="0"/>
              <a:t>Tarz-ı şiir böyle gerek,</a:t>
            </a:r>
            <a:br>
              <a:rPr lang="tr-TR" sz="1400" dirty="0"/>
            </a:br>
            <a:r>
              <a:rPr lang="tr-TR" sz="1400" dirty="0"/>
              <a:t>Hem </a:t>
            </a:r>
            <a:r>
              <a:rPr lang="tr-TR" sz="1400" dirty="0" err="1"/>
              <a:t>Destane</a:t>
            </a:r>
            <a:r>
              <a:rPr lang="tr-TR" sz="1400" dirty="0"/>
              <a:t>, Hem </a:t>
            </a:r>
            <a:r>
              <a:rPr lang="tr-TR" sz="1400" dirty="0" err="1"/>
              <a:t>Levend’âne</a:t>
            </a:r>
            <a:r>
              <a:rPr lang="tr-TR" sz="1400" dirty="0"/>
              <a:t/>
            </a:r>
            <a:br>
              <a:rPr lang="tr-TR" sz="1400" dirty="0"/>
            </a:br>
            <a:r>
              <a:rPr lang="tr-TR" sz="1400" dirty="0"/>
              <a:t/>
            </a:r>
            <a:br>
              <a:rPr lang="tr-TR" sz="1400" dirty="0"/>
            </a:br>
            <a:r>
              <a:rPr lang="tr-TR" sz="1400" dirty="0"/>
              <a:t>19 Şubat 2012</a:t>
            </a:r>
          </a:p>
        </p:txBody>
      </p:sp>
      <p:sp>
        <p:nvSpPr>
          <p:cNvPr id="3" name="İçerik Yer Tutucusu 2"/>
          <p:cNvSpPr>
            <a:spLocks noGrp="1"/>
          </p:cNvSpPr>
          <p:nvPr>
            <p:ph idx="1"/>
          </p:nvPr>
        </p:nvSpPr>
        <p:spPr>
          <a:xfrm>
            <a:off x="0" y="0"/>
            <a:ext cx="8928992" cy="7362056"/>
          </a:xfrm>
        </p:spPr>
        <p:txBody>
          <a:bodyPr>
            <a:normAutofit/>
          </a:bodyPr>
          <a:lstStyle/>
          <a:p>
            <a:pPr marL="0" indent="0">
              <a:buNone/>
            </a:pPr>
            <a:r>
              <a:rPr lang="tr-TR" sz="1600" b="1" dirty="0" smtClean="0">
                <a:latin typeface="Lucida Sans Typewriter" panose="020B0509030504030204" pitchFamily="49" charset="0"/>
              </a:rPr>
              <a:t>19 Şubat 2012</a:t>
            </a:r>
            <a:endParaRPr lang="tr-TR" sz="1600" b="1" dirty="0">
              <a:latin typeface="Lucida Sans Typewriter" panose="020B0509030504030204" pitchFamily="49" charset="0"/>
            </a:endParaRPr>
          </a:p>
        </p:txBody>
      </p:sp>
    </p:spTree>
    <p:extLst>
      <p:ext uri="{BB962C8B-B14F-4D97-AF65-F5344CB8AC3E}">
        <p14:creationId xmlns:p14="http://schemas.microsoft.com/office/powerpoint/2010/main" val="60622058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en-US" dirty="0" err="1" smtClean="0"/>
              <a:t>Deniz</a:t>
            </a:r>
            <a:r>
              <a:rPr lang="en-US" dirty="0" smtClean="0"/>
              <a:t> </a:t>
            </a:r>
            <a:r>
              <a:rPr lang="en-US" dirty="0" err="1" smtClean="0"/>
              <a:t>araçları</a:t>
            </a:r>
            <a:r>
              <a:rPr lang="en-US" dirty="0" smtClean="0"/>
              <a:t/>
            </a:r>
            <a:br>
              <a:rPr lang="en-US" dirty="0" smtClean="0"/>
            </a:br>
            <a:r>
              <a:rPr lang="tr-TR" dirty="0" smtClean="0"/>
              <a:t>Divanı Lügat it Türk</a:t>
            </a:r>
            <a:endParaRPr lang="en-US" dirty="0"/>
          </a:p>
        </p:txBody>
      </p:sp>
      <p:sp>
        <p:nvSpPr>
          <p:cNvPr id="3" name="İçerik Yer Tutucusu 2"/>
          <p:cNvSpPr>
            <a:spLocks noGrp="1"/>
          </p:cNvSpPr>
          <p:nvPr>
            <p:ph idx="1"/>
          </p:nvPr>
        </p:nvSpPr>
        <p:spPr/>
        <p:txBody>
          <a:bodyPr/>
          <a:lstStyle/>
          <a:p>
            <a:r>
              <a:rPr lang="en-US" dirty="0" err="1"/>
              <a:t>Kaygık</a:t>
            </a:r>
            <a:r>
              <a:rPr lang="en-US" dirty="0"/>
              <a:t>: </a:t>
            </a:r>
            <a:r>
              <a:rPr lang="en-US" dirty="0" err="1"/>
              <a:t>Kayık</a:t>
            </a:r>
            <a:endParaRPr lang="en-US" dirty="0"/>
          </a:p>
          <a:p>
            <a:r>
              <a:rPr lang="en-US" dirty="0" err="1"/>
              <a:t>Kayguk</a:t>
            </a:r>
            <a:r>
              <a:rPr lang="en-US" dirty="0"/>
              <a:t>: </a:t>
            </a:r>
            <a:r>
              <a:rPr lang="en-US" dirty="0" err="1"/>
              <a:t>Kayık</a:t>
            </a:r>
            <a:endParaRPr lang="en-US" dirty="0"/>
          </a:p>
          <a:p>
            <a:r>
              <a:rPr lang="en-US" dirty="0"/>
              <a:t>Kemi: </a:t>
            </a:r>
            <a:r>
              <a:rPr lang="en-US" dirty="0" err="1"/>
              <a:t>Gemi</a:t>
            </a:r>
            <a:endParaRPr lang="en-US" dirty="0"/>
          </a:p>
          <a:p>
            <a:r>
              <a:rPr lang="en-US" dirty="0" err="1"/>
              <a:t>Kimi</a:t>
            </a:r>
            <a:r>
              <a:rPr lang="en-US" dirty="0"/>
              <a:t>: </a:t>
            </a:r>
            <a:r>
              <a:rPr lang="en-US" dirty="0" err="1"/>
              <a:t>Gemi</a:t>
            </a:r>
            <a:r>
              <a:rPr lang="en-US" dirty="0"/>
              <a:t>  (</a:t>
            </a:r>
            <a:r>
              <a:rPr lang="en-US" dirty="0" err="1"/>
              <a:t>Oğuzların</a:t>
            </a:r>
            <a:r>
              <a:rPr lang="en-US" dirty="0"/>
              <a:t> </a:t>
            </a:r>
            <a:r>
              <a:rPr lang="en-US" dirty="0" err="1"/>
              <a:t>dışındaki</a:t>
            </a:r>
            <a:r>
              <a:rPr lang="en-US" dirty="0"/>
              <a:t> </a:t>
            </a:r>
            <a:r>
              <a:rPr lang="en-US" dirty="0" err="1"/>
              <a:t>Türkler</a:t>
            </a:r>
            <a:r>
              <a:rPr lang="en-US" dirty="0"/>
              <a:t> </a:t>
            </a:r>
            <a:r>
              <a:rPr lang="en-US" dirty="0" err="1"/>
              <a:t>tarafından</a:t>
            </a:r>
            <a:r>
              <a:rPr lang="en-US" dirty="0"/>
              <a:t> </a:t>
            </a:r>
            <a:r>
              <a:rPr lang="en-US" dirty="0" err="1"/>
              <a:t>kullanılıyor</a:t>
            </a:r>
            <a:r>
              <a:rPr lang="en-US" dirty="0"/>
              <a:t>)</a:t>
            </a:r>
          </a:p>
          <a:p>
            <a:r>
              <a:rPr lang="en-US" dirty="0"/>
              <a:t>Tar: </a:t>
            </a:r>
            <a:r>
              <a:rPr lang="en-US" dirty="0" err="1"/>
              <a:t>Kelek</a:t>
            </a:r>
            <a:r>
              <a:rPr lang="en-US" dirty="0"/>
              <a:t>, </a:t>
            </a:r>
            <a:r>
              <a:rPr lang="en-US" dirty="0" err="1"/>
              <a:t>sal</a:t>
            </a:r>
            <a:r>
              <a:rPr lang="en-US" dirty="0"/>
              <a:t> (</a:t>
            </a:r>
            <a:r>
              <a:rPr lang="en-US" dirty="0" err="1"/>
              <a:t>ırmaklarda</a:t>
            </a:r>
            <a:r>
              <a:rPr lang="en-US" dirty="0"/>
              <a:t>)</a:t>
            </a:r>
          </a:p>
          <a:p>
            <a:r>
              <a:rPr lang="en-US" dirty="0" err="1"/>
              <a:t>Uçan</a:t>
            </a:r>
            <a:r>
              <a:rPr lang="en-US" dirty="0"/>
              <a:t>: </a:t>
            </a:r>
            <a:r>
              <a:rPr lang="en-US" dirty="0" err="1"/>
              <a:t>İki</a:t>
            </a:r>
            <a:r>
              <a:rPr lang="en-US" dirty="0"/>
              <a:t> </a:t>
            </a:r>
            <a:r>
              <a:rPr lang="en-US" dirty="0" err="1"/>
              <a:t>yelkenli</a:t>
            </a:r>
            <a:r>
              <a:rPr lang="en-US" dirty="0"/>
              <a:t> </a:t>
            </a:r>
            <a:r>
              <a:rPr lang="en-US" dirty="0" err="1"/>
              <a:t>gemi</a:t>
            </a:r>
            <a:endParaRPr lang="en-US" dirty="0"/>
          </a:p>
        </p:txBody>
      </p:sp>
    </p:spTree>
    <p:extLst>
      <p:ext uri="{BB962C8B-B14F-4D97-AF65-F5344CB8AC3E}">
        <p14:creationId xmlns:p14="http://schemas.microsoft.com/office/powerpoint/2010/main" val="54423769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pPr marL="0" indent="0" algn="ctr">
              <a:buNone/>
            </a:pPr>
            <a:r>
              <a:rPr lang="tr-TR" sz="6000" b="1" dirty="0" smtClean="0">
                <a:solidFill>
                  <a:srgbClr val="C00000"/>
                </a:solidFill>
              </a:rPr>
              <a:t>Coğrafya</a:t>
            </a:r>
          </a:p>
          <a:p>
            <a:pPr marL="0" indent="0" algn="ctr">
              <a:buNone/>
            </a:pPr>
            <a:r>
              <a:rPr lang="tr-TR" sz="6000" b="1" dirty="0" smtClean="0">
                <a:solidFill>
                  <a:srgbClr val="C00000"/>
                </a:solidFill>
              </a:rPr>
              <a:t>Kader ve Jeopolitik İkilemi</a:t>
            </a:r>
            <a:endParaRPr lang="tr-TR" sz="6000" b="1" dirty="0">
              <a:solidFill>
                <a:srgbClr val="C00000"/>
              </a:solidFill>
            </a:endParaRPr>
          </a:p>
        </p:txBody>
      </p:sp>
    </p:spTree>
    <p:extLst>
      <p:ext uri="{BB962C8B-B14F-4D97-AF65-F5344CB8AC3E}">
        <p14:creationId xmlns:p14="http://schemas.microsoft.com/office/powerpoint/2010/main" val="31716054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850106"/>
          </a:xfrm>
        </p:spPr>
        <p:txBody>
          <a:bodyPr/>
          <a:lstStyle/>
          <a:p>
            <a:r>
              <a:rPr lang="tr-TR" dirty="0" err="1" smtClean="0"/>
              <a:t>Mağripli</a:t>
            </a:r>
            <a:r>
              <a:rPr lang="tr-TR" dirty="0" smtClean="0"/>
              <a:t> </a:t>
            </a:r>
            <a:r>
              <a:rPr lang="tr-TR" dirty="0" err="1" smtClean="0"/>
              <a:t>İbni</a:t>
            </a:r>
            <a:r>
              <a:rPr lang="tr-TR" dirty="0" smtClean="0"/>
              <a:t> Haldun</a:t>
            </a:r>
            <a:endParaRPr lang="en-US" dirty="0"/>
          </a:p>
        </p:txBody>
      </p:sp>
      <p:pic>
        <p:nvPicPr>
          <p:cNvPr id="4"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95736" y="1052736"/>
            <a:ext cx="4824536" cy="5616624"/>
          </a:xfrm>
        </p:spPr>
      </p:pic>
      <p:sp>
        <p:nvSpPr>
          <p:cNvPr id="3" name="AutoShape 2" descr="C:\Users\USER\Downloads\var-misin-ki-yok-olmaktan-korkuyorsun-farabi-kapak (1).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9161853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778098"/>
          </a:xfrm>
        </p:spPr>
        <p:txBody>
          <a:bodyPr/>
          <a:lstStyle/>
          <a:p>
            <a:r>
              <a:rPr lang="tr-TR" dirty="0" smtClean="0"/>
              <a:t>Türkistanlı Farabi</a:t>
            </a:r>
            <a:endParaRPr lang="tr-TR"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1760" y="1124744"/>
            <a:ext cx="4248472" cy="5472608"/>
          </a:xfrm>
        </p:spPr>
      </p:pic>
    </p:spTree>
    <p:extLst>
      <p:ext uri="{BB962C8B-B14F-4D97-AF65-F5344CB8AC3E}">
        <p14:creationId xmlns:p14="http://schemas.microsoft.com/office/powerpoint/2010/main" val="2834421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706090"/>
          </a:xfrm>
        </p:spPr>
        <p:txBody>
          <a:bodyPr>
            <a:normAutofit fontScale="90000"/>
          </a:bodyPr>
          <a:lstStyle/>
          <a:p>
            <a:r>
              <a:rPr lang="tr-TR" dirty="0" smtClean="0"/>
              <a:t>Bilimler</a:t>
            </a:r>
            <a:endParaRPr lang="tr-TR" dirty="0"/>
          </a:p>
        </p:txBody>
      </p:sp>
      <p:sp>
        <p:nvSpPr>
          <p:cNvPr id="3" name="İçerik Yer Tutucusu 2"/>
          <p:cNvSpPr>
            <a:spLocks noGrp="1"/>
          </p:cNvSpPr>
          <p:nvPr>
            <p:ph idx="1"/>
          </p:nvPr>
        </p:nvSpPr>
        <p:spPr>
          <a:xfrm>
            <a:off x="457200" y="980728"/>
            <a:ext cx="8229600" cy="5688632"/>
          </a:xfrm>
        </p:spPr>
        <p:txBody>
          <a:bodyPr>
            <a:normAutofit fontScale="85000" lnSpcReduction="20000"/>
          </a:bodyPr>
          <a:lstStyle/>
          <a:p>
            <a:pPr lvl="0"/>
            <a:r>
              <a:rPr lang="tr-TR" b="1" dirty="0">
                <a:latin typeface="Lucida Sans Typewriter" panose="020B0509030504030204" pitchFamily="49" charset="0"/>
              </a:rPr>
              <a:t>Antropoloji</a:t>
            </a:r>
          </a:p>
          <a:p>
            <a:pPr lvl="0"/>
            <a:r>
              <a:rPr lang="tr-TR" b="1" dirty="0">
                <a:latin typeface="Lucida Sans Typewriter" panose="020B0509030504030204" pitchFamily="49" charset="0"/>
              </a:rPr>
              <a:t>Arkeoloji</a:t>
            </a:r>
          </a:p>
          <a:p>
            <a:pPr lvl="0"/>
            <a:r>
              <a:rPr lang="tr-TR" b="1" dirty="0">
                <a:latin typeface="Lucida Sans Typewriter" panose="020B0509030504030204" pitchFamily="49" charset="0"/>
              </a:rPr>
              <a:t>Coğrafya</a:t>
            </a:r>
          </a:p>
          <a:p>
            <a:pPr lvl="0"/>
            <a:r>
              <a:rPr lang="tr-TR" b="1" dirty="0">
                <a:latin typeface="Lucida Sans Typewriter" panose="020B0509030504030204" pitchFamily="49" charset="0"/>
              </a:rPr>
              <a:t>Dilbilim</a:t>
            </a:r>
          </a:p>
          <a:p>
            <a:pPr lvl="0"/>
            <a:r>
              <a:rPr lang="tr-TR" b="1" dirty="0" smtClean="0">
                <a:latin typeface="Lucida Sans Typewriter" panose="020B0509030504030204" pitchFamily="49" charset="0"/>
              </a:rPr>
              <a:t>Felsefe</a:t>
            </a:r>
          </a:p>
          <a:p>
            <a:pPr lvl="0"/>
            <a:r>
              <a:rPr lang="tr-TR" b="1" dirty="0" smtClean="0">
                <a:latin typeface="Lucida Sans Typewriter" panose="020B0509030504030204" pitchFamily="49" charset="0"/>
              </a:rPr>
              <a:t>Hindoloji</a:t>
            </a:r>
            <a:endParaRPr lang="tr-TR" b="1" dirty="0">
              <a:latin typeface="Lucida Sans Typewriter" panose="020B0509030504030204" pitchFamily="49" charset="0"/>
            </a:endParaRPr>
          </a:p>
          <a:p>
            <a:pPr lvl="0"/>
            <a:r>
              <a:rPr lang="tr-TR" b="1" dirty="0">
                <a:latin typeface="Lucida Sans Typewriter" panose="020B0509030504030204" pitchFamily="49" charset="0"/>
              </a:rPr>
              <a:t>Jeoloji</a:t>
            </a:r>
          </a:p>
          <a:p>
            <a:pPr lvl="0"/>
            <a:r>
              <a:rPr lang="tr-TR" b="1" dirty="0">
                <a:latin typeface="Lucida Sans Typewriter" panose="020B0509030504030204" pitchFamily="49" charset="0"/>
              </a:rPr>
              <a:t>Mitoloji</a:t>
            </a:r>
          </a:p>
          <a:p>
            <a:pPr lvl="0"/>
            <a:r>
              <a:rPr lang="tr-TR" b="1" dirty="0">
                <a:latin typeface="Lucida Sans Typewriter" panose="020B0509030504030204" pitchFamily="49" charset="0"/>
              </a:rPr>
              <a:t>Onomastik (Yer Adları Bilimi</a:t>
            </a:r>
            <a:r>
              <a:rPr lang="tr-TR" b="1" dirty="0" smtClean="0">
                <a:latin typeface="Lucida Sans Typewriter" panose="020B0509030504030204" pitchFamily="49" charset="0"/>
              </a:rPr>
              <a:t>)</a:t>
            </a:r>
          </a:p>
          <a:p>
            <a:pPr lvl="0"/>
            <a:r>
              <a:rPr lang="tr-TR" b="1" dirty="0" smtClean="0">
                <a:latin typeface="Lucida Sans Typewriter" panose="020B0509030504030204" pitchFamily="49" charset="0"/>
              </a:rPr>
              <a:t>Sinoloji</a:t>
            </a:r>
          </a:p>
          <a:p>
            <a:pPr lvl="0"/>
            <a:r>
              <a:rPr lang="tr-TR" b="1" dirty="0" smtClean="0">
                <a:latin typeface="Lucida Sans Typewriter" panose="020B0509030504030204" pitchFamily="49" charset="0"/>
              </a:rPr>
              <a:t>Sümeroloji</a:t>
            </a:r>
            <a:endParaRPr lang="tr-TR" b="1" dirty="0">
              <a:latin typeface="Lucida Sans Typewriter" panose="020B0509030504030204" pitchFamily="49" charset="0"/>
            </a:endParaRPr>
          </a:p>
          <a:p>
            <a:pPr lvl="0"/>
            <a:r>
              <a:rPr lang="tr-TR" b="1" dirty="0">
                <a:latin typeface="Lucida Sans Typewriter" panose="020B0509030504030204" pitchFamily="49" charset="0"/>
              </a:rPr>
              <a:t>Tarih</a:t>
            </a:r>
          </a:p>
          <a:p>
            <a:pPr lvl="0"/>
            <a:r>
              <a:rPr lang="tr-TR" b="1" dirty="0">
                <a:latin typeface="Lucida Sans Typewriter" panose="020B0509030504030204" pitchFamily="49" charset="0"/>
              </a:rPr>
              <a:t>Teoloji</a:t>
            </a:r>
          </a:p>
          <a:p>
            <a:endParaRPr lang="tr-TR" dirty="0"/>
          </a:p>
        </p:txBody>
      </p:sp>
    </p:spTree>
    <p:extLst>
      <p:ext uri="{BB962C8B-B14F-4D97-AF65-F5344CB8AC3E}">
        <p14:creationId xmlns:p14="http://schemas.microsoft.com/office/powerpoint/2010/main" val="9941429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23528" y="116632"/>
            <a:ext cx="8229600" cy="504056"/>
          </a:xfrm>
        </p:spPr>
        <p:txBody>
          <a:bodyPr>
            <a:noAutofit/>
          </a:bodyPr>
          <a:lstStyle/>
          <a:p>
            <a:r>
              <a:rPr lang="tr-TR" sz="2400" b="1" dirty="0" smtClean="0"/>
              <a:t/>
            </a:r>
            <a:br>
              <a:rPr lang="tr-TR" sz="2400" b="1" dirty="0" smtClean="0"/>
            </a:br>
            <a:r>
              <a:rPr lang="tr-TR" sz="2400" b="1" dirty="0" smtClean="0"/>
              <a:t>Coğrafya kader mi yoksa jeopolitik midir?</a:t>
            </a:r>
            <a:br>
              <a:rPr lang="tr-TR" sz="2400" b="1" dirty="0" smtClean="0"/>
            </a:br>
            <a:endParaRPr lang="en-US" sz="2400" b="1" dirty="0"/>
          </a:p>
        </p:txBody>
      </p:sp>
      <p:sp>
        <p:nvSpPr>
          <p:cNvPr id="3" name="İçerik Yer Tutucusu 2"/>
          <p:cNvSpPr>
            <a:spLocks noGrp="1"/>
          </p:cNvSpPr>
          <p:nvPr>
            <p:ph idx="1"/>
          </p:nvPr>
        </p:nvSpPr>
        <p:spPr>
          <a:xfrm>
            <a:off x="251520" y="620688"/>
            <a:ext cx="8712968" cy="6408712"/>
          </a:xfrm>
        </p:spPr>
        <p:txBody>
          <a:bodyPr>
            <a:noAutofit/>
          </a:bodyPr>
          <a:lstStyle/>
          <a:p>
            <a:pPr marL="0" indent="0">
              <a:buNone/>
            </a:pPr>
            <a:r>
              <a:rPr lang="tr-TR" sz="1100" b="1" dirty="0"/>
              <a:t>"Coğrafya Kaderdir" Sözü ve Ortadoğu-Türkiye </a:t>
            </a:r>
            <a:r>
              <a:rPr lang="tr-TR" sz="1100" b="1" dirty="0" smtClean="0"/>
              <a:t>İlişkileri</a:t>
            </a:r>
          </a:p>
          <a:p>
            <a:pPr marL="0" indent="0">
              <a:buNone/>
            </a:pPr>
            <a:endParaRPr lang="tr-TR" sz="1100" b="1" dirty="0"/>
          </a:p>
          <a:p>
            <a:pPr marL="0" indent="0">
              <a:buNone/>
            </a:pPr>
            <a:r>
              <a:rPr lang="tr-TR" sz="1100" b="1" dirty="0"/>
              <a:t>"Coğrafya kaderdir"</a:t>
            </a:r>
            <a:r>
              <a:rPr lang="tr-TR" sz="1100" dirty="0"/>
              <a:t> sözü, genellikle bir toplumun veya devletin coğrafi konumunun, ikliminin, doğal kaynaklarının ve çevresindeki diğer coğrafyaların etkisi altında şekillendiği ve bu durumun o toplumun kaderini belirlediği anlamına gelir. Bu ifade, özellikle tarihi süreçte coğrafi faktörlerin siyasi, ekonomik ve kültürel gelişmeleri nasıl etkilediğini açıklamak için kullanılır</a:t>
            </a:r>
            <a:r>
              <a:rPr lang="tr-TR" sz="1100" dirty="0" smtClean="0"/>
              <a:t>.</a:t>
            </a:r>
          </a:p>
          <a:p>
            <a:pPr marL="0" indent="0">
              <a:buNone/>
            </a:pPr>
            <a:r>
              <a:rPr lang="tr-TR" sz="1100" b="1" dirty="0" smtClean="0"/>
              <a:t>Ortadoğu </a:t>
            </a:r>
            <a:r>
              <a:rPr lang="tr-TR" sz="1100" b="1" dirty="0"/>
              <a:t>ve Türkiye arasındaki ilişkilerde bu sözün kullanılması, kısmen doğru ancak tam olarak yeterli bir açıklama değildir</a:t>
            </a:r>
            <a:r>
              <a:rPr lang="tr-TR" sz="1100" b="1" dirty="0" smtClean="0"/>
              <a:t>.</a:t>
            </a:r>
          </a:p>
          <a:p>
            <a:pPr marL="0" indent="0">
              <a:buNone/>
            </a:pPr>
            <a:r>
              <a:rPr lang="tr-TR" sz="1100" b="1" dirty="0" smtClean="0"/>
              <a:t>Neden </a:t>
            </a:r>
            <a:r>
              <a:rPr lang="tr-TR" sz="1100" b="1" dirty="0"/>
              <a:t>kısmen doğru?</a:t>
            </a:r>
            <a:endParaRPr lang="tr-TR" sz="1100" dirty="0"/>
          </a:p>
          <a:p>
            <a:pPr marL="457200" lvl="1" indent="0">
              <a:buNone/>
            </a:pPr>
            <a:r>
              <a:rPr lang="tr-TR" sz="1100" b="1" dirty="0"/>
              <a:t>Ortak Coğrafya:</a:t>
            </a:r>
            <a:r>
              <a:rPr lang="tr-TR" sz="1100" dirty="0"/>
              <a:t> Ortadoğu ve Türkiye, tarih boyunca aynı coğrafyada yer almış, birbirleriyle etkileşimde bulunmuş ve ortak bir kültürel mirasa sahip olmuşlardır. Bu ortak coğrafya, siyasi ittifaklar, ekonomik ilişkiler ve kültürel etkileşimler gibi birçok alanda ortak noktalar oluşturmuştur.</a:t>
            </a:r>
          </a:p>
          <a:p>
            <a:pPr marL="457200" lvl="1" indent="0">
              <a:buNone/>
            </a:pPr>
            <a:r>
              <a:rPr lang="tr-TR" sz="1100" b="1" dirty="0"/>
              <a:t>Tarihsel Bağlar:</a:t>
            </a:r>
            <a:r>
              <a:rPr lang="tr-TR" sz="1100" dirty="0"/>
              <a:t> Bölgedeki devletlerin sınırları ve siyasi yapıları tarih boyunca değişmiş olsa da, coğrafi yakınlık ve kültürel benzerlikler her zaman bir bağ oluşturmuştur.</a:t>
            </a:r>
          </a:p>
          <a:p>
            <a:pPr marL="0" indent="0">
              <a:buNone/>
            </a:pPr>
            <a:r>
              <a:rPr lang="tr-TR" sz="1100" b="1" dirty="0" smtClean="0"/>
              <a:t>Neden </a:t>
            </a:r>
            <a:r>
              <a:rPr lang="tr-TR" sz="1100" b="1" dirty="0"/>
              <a:t>yeterli değil?</a:t>
            </a:r>
            <a:endParaRPr lang="tr-TR" sz="1100" dirty="0"/>
          </a:p>
          <a:p>
            <a:pPr marL="457200" lvl="1" indent="0">
              <a:buNone/>
            </a:pPr>
            <a:r>
              <a:rPr lang="tr-TR" sz="1100" b="1" dirty="0"/>
              <a:t>Tek Değişken Değil:</a:t>
            </a:r>
            <a:r>
              <a:rPr lang="tr-TR" sz="1100" dirty="0"/>
              <a:t> Coğrafi faktörler, ilişkileri şekillendiren tek etken değildir. Siyasi ideolojiler, ekonomik çıkarlar, dini inançlar, kültürel farklılıklar ve uluslararası güç dengeleri gibi birçok başka faktör de bu ilişkileri etkiler.</a:t>
            </a:r>
          </a:p>
          <a:p>
            <a:pPr marL="457200" lvl="1" indent="0">
              <a:buNone/>
            </a:pPr>
            <a:r>
              <a:rPr lang="tr-TR" sz="1100" b="1" dirty="0"/>
              <a:t>Değişen Dünyada Sabit Değil:</a:t>
            </a:r>
            <a:r>
              <a:rPr lang="tr-TR" sz="1100" dirty="0"/>
              <a:t> Coğrafya sabit olsa da, insan faktörü ve teknolojik gelişmeler sayesinde coğrafyanın etkisi azaltılabilir veya farklı şekillerde kullanılabilir.</a:t>
            </a:r>
          </a:p>
          <a:p>
            <a:pPr marL="0" indent="0">
              <a:buNone/>
            </a:pPr>
            <a:r>
              <a:rPr lang="tr-TR" sz="1100" b="1" dirty="0" smtClean="0"/>
              <a:t>Sonuç </a:t>
            </a:r>
            <a:r>
              <a:rPr lang="tr-TR" sz="1100" b="1" dirty="0"/>
              <a:t>olarak,</a:t>
            </a:r>
            <a:r>
              <a:rPr lang="tr-TR" sz="1100" dirty="0"/>
              <a:t> "Coğrafya kaderdir" sözü, Ortadoğu ve Türkiye arasındaki ilişkileri anlamak için bir başlangıç noktası olabilir ancak tek başına yeterli değildir. Bu ilişkileri tam olarak anlamak için coğrafi faktörlerin yanı sıra diğer tüm etkenleri de göz önünde bulundurmak gerekir.</a:t>
            </a:r>
          </a:p>
          <a:p>
            <a:pPr marL="0" indent="0">
              <a:buNone/>
            </a:pPr>
            <a:r>
              <a:rPr lang="tr-TR" sz="1100" b="1" dirty="0" smtClean="0"/>
              <a:t>Ortadoğu </a:t>
            </a:r>
            <a:r>
              <a:rPr lang="tr-TR" sz="1100" b="1" dirty="0"/>
              <a:t>ve Türkiye arasındaki ilişkilerin karmaşıklığı ve çok boyutluluğu, bu ilişkilerin coğrafyadan çok daha fazla şeyle ilgili olduğunu göstermektedir.</a:t>
            </a:r>
            <a:r>
              <a:rPr lang="tr-TR" sz="1100" dirty="0"/>
              <a:t> Siyasi istikrar, ekonomik büyüme, güvenlik endişeleri, demokratikleşme süreçleri ve bölgesel güç mücadeleleri gibi birçok faktör, bu ilişkileri şekillendiren önemli unsurlardır.</a:t>
            </a:r>
          </a:p>
          <a:p>
            <a:pPr marL="0" indent="0">
              <a:buNone/>
            </a:pPr>
            <a:r>
              <a:rPr lang="tr-TR" sz="1100" b="1" dirty="0" smtClean="0"/>
              <a:t>Bu </a:t>
            </a:r>
            <a:r>
              <a:rPr lang="tr-TR" sz="1100" b="1" dirty="0"/>
              <a:t>nedenle, Ortadoğu ve Türkiye arasındaki yakınlaşmayı sadece coğrafi faktörlerle açıklamak, ilişkilerin dinamik yapısını tam olarak kavramamızı engeller.</a:t>
            </a:r>
            <a:endParaRPr lang="tr-TR" sz="1100" dirty="0"/>
          </a:p>
          <a:p>
            <a:pPr marL="0" indent="0">
              <a:buNone/>
            </a:pPr>
            <a:r>
              <a:rPr lang="tr-TR" sz="1100" b="1" dirty="0"/>
              <a:t>Özetle,</a:t>
            </a:r>
            <a:r>
              <a:rPr lang="tr-TR" sz="1100" dirty="0"/>
              <a:t> "Coğrafya kaderdir" sözü, Ortadoğu ve Türkiye arasındaki ilişkileri açıklamaya çalışırken kullanılabilecek bir araçtır ancak bu ilişkilerin tüm yönlerini açıklamak için yeterli değildir. Bu ilişkilerin karmaşıklığı ve çok boyutluluğu, bu ilişkilerin coğrafyadan çok daha fazla şeyle ilgili olduğunu göstermektedir</a:t>
            </a:r>
            <a:r>
              <a:rPr lang="tr-TR" sz="1100" dirty="0" smtClean="0"/>
              <a:t>.</a:t>
            </a:r>
          </a:p>
          <a:p>
            <a:pPr marL="0" indent="0">
              <a:buNone/>
            </a:pPr>
            <a:r>
              <a:rPr lang="en-US" sz="1100" dirty="0" err="1" smtClean="0"/>
              <a:t>coğrafya</a:t>
            </a:r>
            <a:r>
              <a:rPr lang="en-US" sz="1100" dirty="0" smtClean="0"/>
              <a:t> </a:t>
            </a:r>
            <a:r>
              <a:rPr lang="en-US" sz="1100" dirty="0" err="1"/>
              <a:t>kadermii</a:t>
            </a:r>
            <a:r>
              <a:rPr lang="en-US" sz="1100" dirty="0"/>
              <a:t> - </a:t>
            </a:r>
            <a:r>
              <a:rPr lang="en-US" sz="1100" dirty="0" err="1"/>
              <a:t>Google'da</a:t>
            </a:r>
            <a:r>
              <a:rPr lang="en-US" sz="1100" dirty="0"/>
              <a:t> </a:t>
            </a:r>
            <a:r>
              <a:rPr lang="en-US" sz="1100" dirty="0" err="1"/>
              <a:t>Ara</a:t>
            </a:r>
            <a:endParaRPr lang="en-US" sz="1100" dirty="0"/>
          </a:p>
          <a:p>
            <a:pPr marL="0" indent="0">
              <a:buNone/>
            </a:pPr>
            <a:r>
              <a:rPr lang="en-US" sz="1100" dirty="0">
                <a:hlinkClick r:id="rId3"/>
              </a:rPr>
              <a:t>https://</a:t>
            </a:r>
            <a:r>
              <a:rPr lang="en-US" sz="1100" dirty="0" smtClean="0">
                <a:hlinkClick r:id="rId3"/>
              </a:rPr>
              <a:t>www.google.com/search?q=coğrafya+kadermii&amp;ie=UTF-8&amp;oe=UTF-8&amp;hl=tr-tr&amp;client=safari</a:t>
            </a:r>
            <a:endParaRPr lang="tr-TR" sz="1100" dirty="0" smtClean="0"/>
          </a:p>
          <a:p>
            <a:pPr marL="0" indent="0">
              <a:buNone/>
            </a:pPr>
            <a:r>
              <a:rPr lang="en-US" sz="1100" dirty="0" smtClean="0"/>
              <a:t>"</a:t>
            </a:r>
            <a:r>
              <a:rPr lang="en-US" sz="1100" dirty="0" err="1"/>
              <a:t>Coğrafya</a:t>
            </a:r>
            <a:r>
              <a:rPr lang="en-US" sz="1100" dirty="0"/>
              <a:t> </a:t>
            </a:r>
            <a:r>
              <a:rPr lang="en-US" sz="1100" dirty="0" err="1"/>
              <a:t>kaderdir</a:t>
            </a:r>
            <a:r>
              <a:rPr lang="en-US" sz="1100" dirty="0"/>
              <a:t>" </a:t>
            </a:r>
            <a:r>
              <a:rPr lang="en-US" sz="1100" dirty="0" err="1"/>
              <a:t>sözü</a:t>
            </a:r>
            <a:r>
              <a:rPr lang="en-US" sz="1100" dirty="0"/>
              <a:t> </a:t>
            </a:r>
            <a:r>
              <a:rPr lang="en-US" sz="1100" dirty="0" err="1"/>
              <a:t>kime</a:t>
            </a:r>
            <a:r>
              <a:rPr lang="en-US" sz="1100" dirty="0"/>
              <a:t> </a:t>
            </a:r>
            <a:r>
              <a:rPr lang="en-US" sz="1100" dirty="0" err="1"/>
              <a:t>aittir</a:t>
            </a:r>
            <a:r>
              <a:rPr lang="en-US" sz="1100" dirty="0"/>
              <a:t>? - </a:t>
            </a:r>
            <a:r>
              <a:rPr lang="en-US" sz="1100" dirty="0" err="1"/>
              <a:t>insanokur</a:t>
            </a:r>
            <a:endParaRPr lang="en-US" sz="1100" dirty="0"/>
          </a:p>
          <a:p>
            <a:pPr marL="0" indent="0">
              <a:buNone/>
            </a:pPr>
            <a:r>
              <a:rPr lang="en-US" sz="1100" dirty="0">
                <a:hlinkClick r:id="rId4"/>
              </a:rPr>
              <a:t>https://www.insanokur.org/cografya-kaderdir-sozu-kime-aittir</a:t>
            </a:r>
            <a:r>
              <a:rPr lang="en-US" sz="1100" dirty="0" smtClean="0">
                <a:hlinkClick r:id="rId4"/>
              </a:rPr>
              <a:t>/</a:t>
            </a:r>
            <a:endParaRPr lang="tr-TR" sz="1100" dirty="0" smtClean="0"/>
          </a:p>
          <a:p>
            <a:pPr marL="0" indent="0">
              <a:buNone/>
            </a:pPr>
            <a:r>
              <a:rPr lang="nl-NL" sz="1100" dirty="0" smtClean="0"/>
              <a:t>Coğrafya </a:t>
            </a:r>
            <a:r>
              <a:rPr lang="nl-NL" sz="1100" dirty="0"/>
              <a:t>Kader midir?</a:t>
            </a:r>
          </a:p>
          <a:p>
            <a:pPr marL="0" indent="0">
              <a:buNone/>
            </a:pPr>
            <a:r>
              <a:rPr lang="nl-NL" sz="1100" dirty="0">
                <a:hlinkClick r:id="rId5"/>
              </a:rPr>
              <a:t>https://</a:t>
            </a:r>
            <a:r>
              <a:rPr lang="nl-NL" sz="1100" dirty="0" smtClean="0">
                <a:hlinkClick r:id="rId5"/>
              </a:rPr>
              <a:t>www.mahfiegilmez.com/2019/06/cografya-kader-midir.html</a:t>
            </a:r>
            <a:endParaRPr lang="tr-TR" sz="1100" dirty="0" smtClean="0"/>
          </a:p>
          <a:p>
            <a:pPr marL="0" indent="0">
              <a:buNone/>
            </a:pPr>
            <a:endParaRPr lang="en-US" sz="1100" dirty="0"/>
          </a:p>
        </p:txBody>
      </p:sp>
      <p:sp>
        <p:nvSpPr>
          <p:cNvPr id="4" name="AutoShape 2" descr="https://www.booksonturkey.com/wp-content/uploads/2024/01/fertile-crescent-and-steppe-belt-3.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283763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pPr marL="0" indent="0" algn="ctr">
              <a:buNone/>
            </a:pPr>
            <a:r>
              <a:rPr lang="tr-TR" sz="6000" b="1" dirty="0" smtClean="0">
                <a:solidFill>
                  <a:srgbClr val="C00000"/>
                </a:solidFill>
              </a:rPr>
              <a:t>DENİZLER </a:t>
            </a:r>
          </a:p>
          <a:p>
            <a:pPr marL="0" indent="0" algn="ctr">
              <a:buNone/>
            </a:pPr>
            <a:r>
              <a:rPr lang="tr-TR" sz="6000" b="1" dirty="0" smtClean="0">
                <a:solidFill>
                  <a:srgbClr val="C00000"/>
                </a:solidFill>
              </a:rPr>
              <a:t>VE </a:t>
            </a:r>
          </a:p>
          <a:p>
            <a:pPr marL="0" indent="0" algn="ctr">
              <a:buNone/>
            </a:pPr>
            <a:r>
              <a:rPr lang="tr-TR" sz="6000" b="1" dirty="0" smtClean="0">
                <a:solidFill>
                  <a:srgbClr val="C00000"/>
                </a:solidFill>
              </a:rPr>
              <a:t>OKYANUSLAR</a:t>
            </a:r>
            <a:endParaRPr lang="tr-TR" sz="6000" b="1" dirty="0">
              <a:solidFill>
                <a:srgbClr val="C00000"/>
              </a:solidFill>
            </a:endParaRPr>
          </a:p>
        </p:txBody>
      </p:sp>
    </p:spTree>
    <p:extLst>
      <p:ext uri="{BB962C8B-B14F-4D97-AF65-F5344CB8AC3E}">
        <p14:creationId xmlns:p14="http://schemas.microsoft.com/office/powerpoint/2010/main" val="26867617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smtClean="0"/>
              <a:t/>
            </a:r>
            <a:br>
              <a:rPr lang="tr-TR" dirty="0" smtClean="0"/>
            </a:br>
            <a:r>
              <a:rPr lang="en-US" dirty="0" smtClean="0"/>
              <a:t>İlk </a:t>
            </a:r>
            <a:r>
              <a:rPr lang="en-US" dirty="0" err="1" smtClean="0"/>
              <a:t>Deniz</a:t>
            </a:r>
            <a:r>
              <a:rPr lang="en-US" dirty="0" smtClean="0"/>
              <a:t> </a:t>
            </a:r>
            <a:r>
              <a:rPr lang="en-US" dirty="0" err="1" smtClean="0"/>
              <a:t>ve</a:t>
            </a:r>
            <a:r>
              <a:rPr lang="en-US" dirty="0" smtClean="0"/>
              <a:t> </a:t>
            </a:r>
            <a:r>
              <a:rPr lang="en-US" dirty="0" err="1" smtClean="0"/>
              <a:t>Okyanus</a:t>
            </a:r>
            <a:r>
              <a:rPr lang="en-US" dirty="0" smtClean="0"/>
              <a:t/>
            </a:r>
            <a:br>
              <a:rPr lang="en-US" dirty="0" smtClean="0"/>
            </a:br>
            <a:endParaRPr lang="en-US" dirty="0"/>
          </a:p>
        </p:txBody>
      </p:sp>
      <p:sp>
        <p:nvSpPr>
          <p:cNvPr id="3" name="İçerik Yer Tutucusu 2"/>
          <p:cNvSpPr>
            <a:spLocks noGrp="1"/>
          </p:cNvSpPr>
          <p:nvPr>
            <p:ph idx="1"/>
          </p:nvPr>
        </p:nvSpPr>
        <p:spPr>
          <a:xfrm>
            <a:off x="457200" y="1196752"/>
            <a:ext cx="8229600" cy="5472608"/>
          </a:xfrm>
        </p:spPr>
        <p:txBody>
          <a:bodyPr>
            <a:normAutofit fontScale="70000" lnSpcReduction="20000"/>
          </a:bodyPr>
          <a:lstStyle/>
          <a:p>
            <a:pPr marL="0" indent="0">
              <a:buNone/>
            </a:pPr>
            <a:r>
              <a:rPr lang="en-US" dirty="0" err="1" smtClean="0"/>
              <a:t>Bahaeddin</a:t>
            </a:r>
            <a:r>
              <a:rPr lang="en-US" dirty="0" smtClean="0"/>
              <a:t> </a:t>
            </a:r>
            <a:r>
              <a:rPr lang="en-US" dirty="0" err="1" smtClean="0"/>
              <a:t>Ögel'in</a:t>
            </a:r>
            <a:r>
              <a:rPr lang="en-US" dirty="0" smtClean="0"/>
              <a:t> </a:t>
            </a:r>
            <a:r>
              <a:rPr lang="en-US" dirty="0" err="1" smtClean="0"/>
              <a:t>verdiği</a:t>
            </a:r>
            <a:r>
              <a:rPr lang="en-US" dirty="0" smtClean="0"/>
              <a:t> </a:t>
            </a:r>
            <a:r>
              <a:rPr lang="en-US" dirty="0" err="1" smtClean="0"/>
              <a:t>bilgiye</a:t>
            </a:r>
            <a:r>
              <a:rPr lang="en-US" dirty="0" smtClean="0"/>
              <a:t> </a:t>
            </a:r>
            <a:r>
              <a:rPr lang="en-US" dirty="0" err="1" smtClean="0"/>
              <a:t>göre</a:t>
            </a:r>
            <a:r>
              <a:rPr lang="en-US" dirty="0" smtClean="0"/>
              <a:t> </a:t>
            </a:r>
            <a:r>
              <a:rPr lang="en-US" dirty="0" err="1" smtClean="0"/>
              <a:t>eski</a:t>
            </a:r>
            <a:r>
              <a:rPr lang="en-US" dirty="0" smtClean="0"/>
              <a:t> </a:t>
            </a:r>
            <a:r>
              <a:rPr lang="en-US" dirty="0" err="1" smtClean="0"/>
              <a:t>Türkler</a:t>
            </a:r>
            <a:r>
              <a:rPr lang="en-US" dirty="0" smtClean="0"/>
              <a:t>, </a:t>
            </a:r>
            <a:r>
              <a:rPr lang="en-US" dirty="0" err="1" smtClean="0"/>
              <a:t>anayurtlarında</a:t>
            </a:r>
            <a:r>
              <a:rPr lang="en-US" dirty="0" smtClean="0"/>
              <a:t> </a:t>
            </a:r>
            <a:r>
              <a:rPr lang="en-US" dirty="0" err="1" smtClean="0"/>
              <a:t>deniz</a:t>
            </a:r>
            <a:r>
              <a:rPr lang="en-US" dirty="0" smtClean="0"/>
              <a:t> </a:t>
            </a:r>
            <a:r>
              <a:rPr lang="en-US" dirty="0" err="1" smtClean="0"/>
              <a:t>olmadığı</a:t>
            </a:r>
            <a:r>
              <a:rPr lang="en-US" dirty="0" smtClean="0"/>
              <a:t> </a:t>
            </a:r>
            <a:r>
              <a:rPr lang="en-US" dirty="0" err="1" smtClean="0"/>
              <a:t>için</a:t>
            </a:r>
            <a:r>
              <a:rPr lang="en-US" dirty="0" smtClean="0"/>
              <a:t> </a:t>
            </a:r>
            <a:r>
              <a:rPr lang="en-US" dirty="0" err="1" smtClean="0"/>
              <a:t>nehirlere</a:t>
            </a:r>
            <a:r>
              <a:rPr lang="en-US" dirty="0" smtClean="0"/>
              <a:t> “</a:t>
            </a:r>
            <a:r>
              <a:rPr lang="en-US" dirty="0" err="1" smtClean="0"/>
              <a:t>deniz</a:t>
            </a:r>
            <a:r>
              <a:rPr lang="en-US" dirty="0" smtClean="0"/>
              <a:t>” (</a:t>
            </a:r>
            <a:r>
              <a:rPr lang="en-US" dirty="0" err="1" smtClean="0"/>
              <a:t>tengiz</a:t>
            </a:r>
            <a:r>
              <a:rPr lang="en-US" dirty="0" smtClean="0"/>
              <a:t>) </a:t>
            </a:r>
            <a:r>
              <a:rPr lang="en-US" dirty="0" err="1" smtClean="0"/>
              <a:t>demişlerdi</a:t>
            </a:r>
            <a:r>
              <a:rPr lang="en-US" dirty="0" smtClean="0"/>
              <a:t>. </a:t>
            </a:r>
            <a:endParaRPr lang="tr-TR" dirty="0" smtClean="0"/>
          </a:p>
          <a:p>
            <a:pPr marL="0" indent="0">
              <a:buNone/>
            </a:pPr>
            <a:endParaRPr lang="tr-TR" dirty="0"/>
          </a:p>
          <a:p>
            <a:pPr marL="0" indent="0">
              <a:buNone/>
            </a:pPr>
            <a:r>
              <a:rPr lang="en-US" b="1" dirty="0"/>
              <a:t>İlk </a:t>
            </a:r>
            <a:r>
              <a:rPr lang="en-US" b="1" dirty="0" err="1"/>
              <a:t>deniz</a:t>
            </a:r>
            <a:r>
              <a:rPr lang="en-US" b="1" dirty="0"/>
              <a:t> </a:t>
            </a:r>
            <a:r>
              <a:rPr lang="en-US" b="1" dirty="0" err="1"/>
              <a:t>ve</a:t>
            </a:r>
            <a:r>
              <a:rPr lang="en-US" b="1" dirty="0"/>
              <a:t> “ </a:t>
            </a:r>
            <a:r>
              <a:rPr lang="en-US" b="1" dirty="0" err="1"/>
              <a:t>okyanus</a:t>
            </a:r>
            <a:r>
              <a:rPr lang="en-US" b="1" dirty="0"/>
              <a:t>” </a:t>
            </a:r>
            <a:r>
              <a:rPr lang="en-US" dirty="0"/>
              <a:t>, </a:t>
            </a:r>
            <a:r>
              <a:rPr lang="tr-TR" dirty="0" smtClean="0"/>
              <a:t>s</a:t>
            </a:r>
            <a:r>
              <a:rPr lang="en-US" dirty="0" smtClean="0"/>
              <a:t>. 467</a:t>
            </a:r>
            <a:endParaRPr lang="tr-TR" dirty="0" smtClean="0"/>
          </a:p>
          <a:p>
            <a:pPr marL="0" indent="0">
              <a:buNone/>
            </a:pPr>
            <a:endParaRPr lang="en-US" dirty="0"/>
          </a:p>
          <a:p>
            <a:r>
              <a:rPr lang="en-US" dirty="0" err="1"/>
              <a:t>Türklerde</a:t>
            </a:r>
            <a:r>
              <a:rPr lang="en-US" dirty="0"/>
              <a:t> </a:t>
            </a:r>
            <a:r>
              <a:rPr lang="en-US" dirty="0" err="1"/>
              <a:t>Tengiz</a:t>
            </a:r>
            <a:r>
              <a:rPr lang="en-US" dirty="0"/>
              <a:t> </a:t>
            </a:r>
            <a:r>
              <a:rPr lang="en-US" dirty="0" err="1"/>
              <a:t>sözü</a:t>
            </a:r>
            <a:r>
              <a:rPr lang="en-US" dirty="0"/>
              <a:t> </a:t>
            </a:r>
            <a:r>
              <a:rPr lang="en-US" dirty="0" err="1"/>
              <a:t>ve</a:t>
            </a:r>
            <a:r>
              <a:rPr lang="en-US" dirty="0"/>
              <a:t> </a:t>
            </a:r>
            <a:r>
              <a:rPr lang="en-US" dirty="0" err="1"/>
              <a:t>ifade</a:t>
            </a:r>
            <a:r>
              <a:rPr lang="en-US" dirty="0"/>
              <a:t> </a:t>
            </a:r>
            <a:r>
              <a:rPr lang="en-US" dirty="0" err="1"/>
              <a:t>ettiği</a:t>
            </a:r>
            <a:r>
              <a:rPr lang="en-US" dirty="0"/>
              <a:t> </a:t>
            </a:r>
            <a:r>
              <a:rPr lang="en-US" dirty="0" err="1"/>
              <a:t>anlamlar</a:t>
            </a:r>
            <a:r>
              <a:rPr lang="en-US" dirty="0"/>
              <a:t> s.468</a:t>
            </a:r>
          </a:p>
          <a:p>
            <a:r>
              <a:rPr lang="en-US" dirty="0" err="1"/>
              <a:t>Türklerin</a:t>
            </a:r>
            <a:r>
              <a:rPr lang="en-US" dirty="0"/>
              <a:t> </a:t>
            </a:r>
            <a:r>
              <a:rPr lang="en-US" dirty="0" err="1"/>
              <a:t>büyük</a:t>
            </a:r>
            <a:r>
              <a:rPr lang="en-US" dirty="0"/>
              <a:t> </a:t>
            </a:r>
            <a:r>
              <a:rPr lang="en-US" dirty="0" err="1"/>
              <a:t>deniz</a:t>
            </a:r>
            <a:r>
              <a:rPr lang="en-US" dirty="0"/>
              <a:t> </a:t>
            </a:r>
            <a:r>
              <a:rPr lang="en-US" dirty="0" err="1"/>
              <a:t>ve</a:t>
            </a:r>
            <a:r>
              <a:rPr lang="en-US" dirty="0"/>
              <a:t> “ </a:t>
            </a:r>
            <a:r>
              <a:rPr lang="en-US" dirty="0" err="1"/>
              <a:t>Okyanus</a:t>
            </a:r>
            <a:r>
              <a:rPr lang="en-US" dirty="0"/>
              <a:t>” </a:t>
            </a:r>
            <a:r>
              <a:rPr lang="en-US" dirty="0" err="1"/>
              <a:t>mefhumlarının</a:t>
            </a:r>
            <a:r>
              <a:rPr lang="en-US" dirty="0"/>
              <a:t> </a:t>
            </a:r>
            <a:r>
              <a:rPr lang="en-US" dirty="0" err="1"/>
              <a:t>doğuşu</a:t>
            </a:r>
            <a:r>
              <a:rPr lang="en-US" dirty="0"/>
              <a:t> s.468</a:t>
            </a:r>
          </a:p>
          <a:p>
            <a:r>
              <a:rPr lang="en-US" dirty="0" err="1"/>
              <a:t>Türk</a:t>
            </a:r>
            <a:r>
              <a:rPr lang="en-US" dirty="0"/>
              <a:t> </a:t>
            </a:r>
            <a:r>
              <a:rPr lang="en-US" dirty="0" err="1"/>
              <a:t>Bektaşi</a:t>
            </a:r>
            <a:r>
              <a:rPr lang="en-US" dirty="0"/>
              <a:t> </a:t>
            </a:r>
            <a:r>
              <a:rPr lang="en-US" dirty="0" err="1"/>
              <a:t>Edebiyatında</a:t>
            </a:r>
            <a:r>
              <a:rPr lang="en-US" dirty="0"/>
              <a:t> </a:t>
            </a:r>
            <a:r>
              <a:rPr lang="en-US" dirty="0" err="1"/>
              <a:t>Okyanus</a:t>
            </a:r>
            <a:r>
              <a:rPr lang="en-US" dirty="0"/>
              <a:t> (</a:t>
            </a:r>
            <a:r>
              <a:rPr lang="en-US" dirty="0" err="1"/>
              <a:t>Umman</a:t>
            </a:r>
            <a:r>
              <a:rPr lang="en-US" dirty="0"/>
              <a:t>) s.470</a:t>
            </a:r>
          </a:p>
          <a:p>
            <a:r>
              <a:rPr lang="en-US" dirty="0" err="1"/>
              <a:t>Ortaasya</a:t>
            </a:r>
            <a:r>
              <a:rPr lang="en-US" dirty="0"/>
              <a:t> </a:t>
            </a:r>
            <a:r>
              <a:rPr lang="en-US" dirty="0" err="1"/>
              <a:t>mitolojisinde</a:t>
            </a:r>
            <a:r>
              <a:rPr lang="en-US" dirty="0"/>
              <a:t> </a:t>
            </a:r>
            <a:r>
              <a:rPr lang="en-US" dirty="0" err="1"/>
              <a:t>kutsal</a:t>
            </a:r>
            <a:r>
              <a:rPr lang="en-US" dirty="0"/>
              <a:t> </a:t>
            </a:r>
            <a:r>
              <a:rPr lang="en-US" dirty="0" err="1"/>
              <a:t>denizler</a:t>
            </a:r>
            <a:r>
              <a:rPr lang="en-US" dirty="0"/>
              <a:t> </a:t>
            </a:r>
            <a:r>
              <a:rPr lang="en-US" dirty="0" err="1"/>
              <a:t>ve</a:t>
            </a:r>
            <a:r>
              <a:rPr lang="en-US" dirty="0"/>
              <a:t> </a:t>
            </a:r>
            <a:r>
              <a:rPr lang="en-US" dirty="0" err="1"/>
              <a:t>okyanuslar</a:t>
            </a:r>
            <a:r>
              <a:rPr lang="en-US" dirty="0"/>
              <a:t> s.471</a:t>
            </a:r>
          </a:p>
          <a:p>
            <a:r>
              <a:rPr lang="en-US" dirty="0"/>
              <a:t>“ O k y a n u s ” </a:t>
            </a:r>
            <a:r>
              <a:rPr lang="en-US" dirty="0" err="1"/>
              <a:t>anlamına</a:t>
            </a:r>
            <a:r>
              <a:rPr lang="en-US" dirty="0"/>
              <a:t> </a:t>
            </a:r>
            <a:r>
              <a:rPr lang="en-US" dirty="0" err="1"/>
              <a:t>gelen</a:t>
            </a:r>
            <a:r>
              <a:rPr lang="en-US" dirty="0"/>
              <a:t> </a:t>
            </a:r>
            <a:r>
              <a:rPr lang="en-US" dirty="0" err="1"/>
              <a:t>Türk</a:t>
            </a:r>
            <a:r>
              <a:rPr lang="en-US" dirty="0"/>
              <a:t> </a:t>
            </a:r>
            <a:r>
              <a:rPr lang="en-US" dirty="0" err="1"/>
              <a:t>unvanları</a:t>
            </a:r>
            <a:r>
              <a:rPr lang="en-US" dirty="0"/>
              <a:t> s.473</a:t>
            </a:r>
          </a:p>
          <a:p>
            <a:r>
              <a:rPr lang="en-US" dirty="0"/>
              <a:t>Hint </a:t>
            </a:r>
            <a:r>
              <a:rPr lang="en-US" dirty="0" err="1" smtClean="0"/>
              <a:t>ve</a:t>
            </a:r>
            <a:r>
              <a:rPr lang="en-US" dirty="0" smtClean="0"/>
              <a:t> </a:t>
            </a:r>
            <a:r>
              <a:rPr lang="en-US" dirty="0" err="1" smtClean="0"/>
              <a:t>Yunan</a:t>
            </a:r>
            <a:r>
              <a:rPr lang="en-US" dirty="0" smtClean="0"/>
              <a:t> </a:t>
            </a:r>
            <a:r>
              <a:rPr lang="en-US" dirty="0" err="1"/>
              <a:t>mitolojisine</a:t>
            </a:r>
            <a:r>
              <a:rPr lang="en-US" dirty="0"/>
              <a:t> </a:t>
            </a:r>
            <a:r>
              <a:rPr lang="en-US" dirty="0" err="1"/>
              <a:t>göre</a:t>
            </a:r>
            <a:r>
              <a:rPr lang="en-US" dirty="0"/>
              <a:t> ilk </a:t>
            </a:r>
            <a:r>
              <a:rPr lang="en-US" dirty="0" err="1"/>
              <a:t>büyük</a:t>
            </a:r>
            <a:r>
              <a:rPr lang="en-US" dirty="0"/>
              <a:t> </a:t>
            </a:r>
            <a:r>
              <a:rPr lang="en-US" dirty="0" err="1"/>
              <a:t>deniz</a:t>
            </a:r>
            <a:r>
              <a:rPr lang="en-US" dirty="0"/>
              <a:t> (</a:t>
            </a:r>
            <a:r>
              <a:rPr lang="en-US" dirty="0" err="1"/>
              <a:t>Ocheanus</a:t>
            </a:r>
            <a:r>
              <a:rPr lang="en-US" dirty="0"/>
              <a:t>) </a:t>
            </a:r>
            <a:r>
              <a:rPr lang="en-US" dirty="0" smtClean="0"/>
              <a:t>s.474</a:t>
            </a:r>
            <a:endParaRPr lang="tr-TR" dirty="0" smtClean="0"/>
          </a:p>
          <a:p>
            <a:endParaRPr lang="tr-TR" dirty="0"/>
          </a:p>
          <a:p>
            <a:pPr marL="0" indent="0">
              <a:buNone/>
            </a:pPr>
            <a:r>
              <a:rPr lang="tr-TR" dirty="0" smtClean="0"/>
              <a:t>Kaynak: Bahaeddin Ögel, Türk Mitolojisi 1, ss.467-474</a:t>
            </a:r>
            <a:endParaRPr lang="en-US" dirty="0"/>
          </a:p>
        </p:txBody>
      </p:sp>
    </p:spTree>
    <p:extLst>
      <p:ext uri="{BB962C8B-B14F-4D97-AF65-F5344CB8AC3E}">
        <p14:creationId xmlns:p14="http://schemas.microsoft.com/office/powerpoint/2010/main" val="221221699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Türk Mitolojisinde Deniz ve Okyanus</a:t>
            </a:r>
          </a:p>
        </p:txBody>
      </p:sp>
      <p:sp>
        <p:nvSpPr>
          <p:cNvPr id="3" name="İçerik Yer Tutucusu 2"/>
          <p:cNvSpPr>
            <a:spLocks noGrp="1"/>
          </p:cNvSpPr>
          <p:nvPr>
            <p:ph idx="1"/>
          </p:nvPr>
        </p:nvSpPr>
        <p:spPr/>
        <p:txBody>
          <a:bodyPr>
            <a:normAutofit lnSpcReduction="10000"/>
          </a:bodyPr>
          <a:lstStyle/>
          <a:p>
            <a:pPr marL="0" indent="0">
              <a:buNone/>
            </a:pPr>
            <a:r>
              <a:rPr lang="tr-TR" dirty="0" smtClean="0"/>
              <a:t>11</a:t>
            </a:r>
            <a:r>
              <a:rPr lang="tr-TR" dirty="0"/>
              <a:t>. Yüzyılda Söylenmiş Deniz Hakkındaki Sözler ve Düşünceler, s. 395. Kutadgu Bilig'de Deniz ve Denizle İlgili İnanışlar, s. 396. Dede Korkut'ta Deniz ve Denizle İlgili Anlayışlar, s. 399. Türk Destanlarında Büyük Denizler, s. 401. Diğer Motifler, s. 402. Türklerde Ulu Deniz ve Okyanus Anlayışı, s. </a:t>
            </a:r>
            <a:r>
              <a:rPr lang="tr-TR" dirty="0" smtClean="0"/>
              <a:t>404</a:t>
            </a:r>
          </a:p>
          <a:p>
            <a:pPr marL="0" indent="0">
              <a:buNone/>
            </a:pPr>
            <a:endParaRPr lang="tr-TR" dirty="0" smtClean="0"/>
          </a:p>
          <a:p>
            <a:pPr marL="0" indent="0">
              <a:buNone/>
            </a:pPr>
            <a:r>
              <a:rPr lang="tr-TR" sz="2600" dirty="0" smtClean="0"/>
              <a:t>Kaynak: Bahaeddin Ögel Türk Mitolojisi Cilt 2. 32</a:t>
            </a:r>
            <a:r>
              <a:rPr lang="tr-TR" sz="2600" dirty="0"/>
              <a:t>. </a:t>
            </a:r>
            <a:r>
              <a:rPr lang="tr-TR" sz="2600" dirty="0" smtClean="0"/>
              <a:t>Bölüm. Türk Mitolojisinde Deniz ve Okyanus, </a:t>
            </a:r>
            <a:r>
              <a:rPr lang="tr-TR" sz="2600" dirty="0"/>
              <a:t>s. </a:t>
            </a:r>
            <a:r>
              <a:rPr lang="tr-TR" sz="2600" dirty="0" smtClean="0"/>
              <a:t>395-406</a:t>
            </a:r>
            <a:endParaRPr lang="tr-TR" sz="2600" dirty="0"/>
          </a:p>
        </p:txBody>
      </p:sp>
    </p:spTree>
    <p:extLst>
      <p:ext uri="{BB962C8B-B14F-4D97-AF65-F5344CB8AC3E}">
        <p14:creationId xmlns:p14="http://schemas.microsoft.com/office/powerpoint/2010/main" val="133599110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706090"/>
          </a:xfrm>
        </p:spPr>
        <p:txBody>
          <a:bodyPr>
            <a:normAutofit fontScale="90000"/>
          </a:bodyPr>
          <a:lstStyle/>
          <a:p>
            <a:r>
              <a:rPr lang="tr-TR" dirty="0" smtClean="0"/>
              <a:t/>
            </a:r>
            <a:br>
              <a:rPr lang="tr-TR" dirty="0" smtClean="0"/>
            </a:br>
            <a:r>
              <a:rPr lang="en-US" dirty="0" err="1" smtClean="0"/>
              <a:t>Beş</a:t>
            </a:r>
            <a:r>
              <a:rPr lang="en-US" dirty="0" smtClean="0"/>
              <a:t> </a:t>
            </a:r>
            <a:r>
              <a:rPr lang="tr-TR" dirty="0" smtClean="0"/>
              <a:t>R</a:t>
            </a:r>
            <a:r>
              <a:rPr lang="en-US" dirty="0" err="1" smtClean="0"/>
              <a:t>enk</a:t>
            </a:r>
            <a:r>
              <a:rPr lang="en-US" dirty="0" smtClean="0"/>
              <a:t> </a:t>
            </a:r>
            <a:r>
              <a:rPr lang="tr-TR" dirty="0" smtClean="0"/>
              <a:t>P</a:t>
            </a:r>
            <a:r>
              <a:rPr lang="en-US" dirty="0" err="1" smtClean="0"/>
              <a:t>usulası</a:t>
            </a:r>
            <a:r>
              <a:rPr lang="en-US" dirty="0" smtClean="0"/>
              <a:t/>
            </a:r>
            <a:br>
              <a:rPr lang="en-US" dirty="0" smtClean="0"/>
            </a:br>
            <a:endParaRPr lang="en-US"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836712"/>
            <a:ext cx="8496944" cy="5832647"/>
          </a:xfrm>
        </p:spPr>
      </p:pic>
    </p:spTree>
    <p:extLst>
      <p:ext uri="{BB962C8B-B14F-4D97-AF65-F5344CB8AC3E}">
        <p14:creationId xmlns:p14="http://schemas.microsoft.com/office/powerpoint/2010/main" val="309045575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11560" y="274638"/>
            <a:ext cx="8075240" cy="562074"/>
          </a:xfrm>
        </p:spPr>
        <p:txBody>
          <a:bodyPr>
            <a:normAutofit fontScale="90000"/>
          </a:bodyPr>
          <a:lstStyle/>
          <a:p>
            <a:r>
              <a:rPr lang="tr-TR" dirty="0" smtClean="0"/>
              <a:t>Beş Deniz Haritası</a:t>
            </a:r>
            <a:endParaRPr lang="tr-TR"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196752"/>
            <a:ext cx="8928992" cy="5760639"/>
          </a:xfrm>
        </p:spPr>
      </p:pic>
    </p:spTree>
    <p:extLst>
      <p:ext uri="{BB962C8B-B14F-4D97-AF65-F5344CB8AC3E}">
        <p14:creationId xmlns:p14="http://schemas.microsoft.com/office/powerpoint/2010/main" val="291477684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Karadeniz </a:t>
            </a:r>
            <a:endParaRPr lang="en-US"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1556793"/>
            <a:ext cx="8136904" cy="5184576"/>
          </a:xfrm>
          <a:prstGeom prst="rect">
            <a:avLst/>
          </a:prstGeom>
        </p:spPr>
      </p:pic>
    </p:spTree>
    <p:extLst>
      <p:ext uri="{BB962C8B-B14F-4D97-AF65-F5344CB8AC3E}">
        <p14:creationId xmlns:p14="http://schemas.microsoft.com/office/powerpoint/2010/main" val="414712030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Hazar Denizi Limanları</a:t>
            </a:r>
            <a:endParaRPr lang="en-US"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12776"/>
            <a:ext cx="9108504" cy="5445223"/>
          </a:xfrm>
          <a:prstGeom prst="rect">
            <a:avLst/>
          </a:prstGeom>
        </p:spPr>
      </p:pic>
    </p:spTree>
    <p:extLst>
      <p:ext uri="{BB962C8B-B14F-4D97-AF65-F5344CB8AC3E}">
        <p14:creationId xmlns:p14="http://schemas.microsoft.com/office/powerpoint/2010/main" val="62011589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a:t>Türk Devletleri ve Denizler Üçgeni</a:t>
            </a:r>
            <a:br>
              <a:rPr lang="tr-TR" dirty="0"/>
            </a:br>
            <a:endParaRPr lang="en-US"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7300" y="2039144"/>
            <a:ext cx="6629400" cy="3648075"/>
          </a:xfrm>
        </p:spPr>
      </p:pic>
    </p:spTree>
    <p:extLst>
      <p:ext uri="{BB962C8B-B14F-4D97-AF65-F5344CB8AC3E}">
        <p14:creationId xmlns:p14="http://schemas.microsoft.com/office/powerpoint/2010/main" val="150440110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b="1" i="1" dirty="0"/>
              <a:t>Hakimiyet Sağlanan Denizler</a:t>
            </a:r>
            <a:r>
              <a:rPr lang="tr-TR" dirty="0"/>
              <a:t/>
            </a:r>
            <a:br>
              <a:rPr lang="tr-TR" dirty="0"/>
            </a:br>
            <a:endParaRPr lang="tr-TR" dirty="0"/>
          </a:p>
        </p:txBody>
      </p:sp>
      <p:sp>
        <p:nvSpPr>
          <p:cNvPr id="3" name="İçerik Yer Tutucusu 2"/>
          <p:cNvSpPr>
            <a:spLocks noGrp="1"/>
          </p:cNvSpPr>
          <p:nvPr>
            <p:ph idx="1"/>
          </p:nvPr>
        </p:nvSpPr>
        <p:spPr/>
        <p:txBody>
          <a:bodyPr>
            <a:normAutofit fontScale="70000" lnSpcReduction="20000"/>
          </a:bodyPr>
          <a:lstStyle/>
          <a:p>
            <a:pPr marL="0" indent="0">
              <a:buNone/>
            </a:pPr>
            <a:r>
              <a:rPr lang="tr-TR" b="1" dirty="0" smtClean="0"/>
              <a:t>Deniz</a:t>
            </a:r>
            <a:r>
              <a:rPr lang="tr-TR" b="1" dirty="0"/>
              <a:t>                  Devlet Sayısı </a:t>
            </a:r>
            <a:endParaRPr lang="tr-TR" dirty="0"/>
          </a:p>
          <a:p>
            <a:pPr lvl="0"/>
            <a:r>
              <a:rPr lang="tr-TR" dirty="0"/>
              <a:t>Hazar………………. 12</a:t>
            </a:r>
          </a:p>
          <a:p>
            <a:pPr lvl="0"/>
            <a:r>
              <a:rPr lang="tr-TR" dirty="0"/>
              <a:t>Karadeniz………….. 7</a:t>
            </a:r>
          </a:p>
          <a:p>
            <a:pPr lvl="0"/>
            <a:r>
              <a:rPr lang="tr-TR" dirty="0"/>
              <a:t>Umman Denizi……. 7</a:t>
            </a:r>
          </a:p>
          <a:p>
            <a:pPr lvl="0"/>
            <a:r>
              <a:rPr lang="tr-TR" dirty="0"/>
              <a:t>Basra………………. 6</a:t>
            </a:r>
          </a:p>
          <a:p>
            <a:pPr lvl="0"/>
            <a:r>
              <a:rPr lang="tr-TR" dirty="0"/>
              <a:t>Akdeniz……………  3</a:t>
            </a:r>
          </a:p>
          <a:p>
            <a:pPr lvl="0"/>
            <a:r>
              <a:rPr lang="tr-TR" dirty="0"/>
              <a:t>Kızıldeniz……………3</a:t>
            </a:r>
          </a:p>
          <a:p>
            <a:pPr lvl="0"/>
            <a:r>
              <a:rPr lang="tr-TR" dirty="0"/>
              <a:t>Pasifik Okyanusu..   2</a:t>
            </a:r>
          </a:p>
          <a:p>
            <a:pPr lvl="0"/>
            <a:r>
              <a:rPr lang="tr-TR" dirty="0"/>
              <a:t>Sarı Deniz…………..2</a:t>
            </a:r>
          </a:p>
          <a:p>
            <a:pPr lvl="0"/>
            <a:r>
              <a:rPr lang="tr-TR" dirty="0"/>
              <a:t>Adriyatik…………..  1</a:t>
            </a:r>
          </a:p>
          <a:p>
            <a:pPr lvl="0"/>
            <a:r>
              <a:rPr lang="tr-TR" dirty="0"/>
              <a:t>Atlas Okyanusu…….1</a:t>
            </a:r>
          </a:p>
          <a:p>
            <a:pPr lvl="0"/>
            <a:r>
              <a:rPr lang="tr-TR" dirty="0"/>
              <a:t>Hint Okyanusu……..1</a:t>
            </a:r>
          </a:p>
          <a:p>
            <a:r>
              <a:rPr lang="tr-TR" dirty="0"/>
              <a:t>Toplam 11 denizde hakimiyet sağlanmıştır.</a:t>
            </a:r>
          </a:p>
          <a:p>
            <a:endParaRPr lang="tr-TR" dirty="0"/>
          </a:p>
        </p:txBody>
      </p:sp>
    </p:spTree>
    <p:extLst>
      <p:ext uri="{BB962C8B-B14F-4D97-AF65-F5344CB8AC3E}">
        <p14:creationId xmlns:p14="http://schemas.microsoft.com/office/powerpoint/2010/main" val="7572598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pPr marL="0" indent="0" algn="ctr">
              <a:buNone/>
            </a:pPr>
            <a:endParaRPr lang="tr-TR" sz="6000" b="1" dirty="0" smtClean="0">
              <a:solidFill>
                <a:srgbClr val="C00000"/>
              </a:solidFill>
            </a:endParaRPr>
          </a:p>
          <a:p>
            <a:pPr marL="0" indent="0" algn="ctr">
              <a:buNone/>
            </a:pPr>
            <a:r>
              <a:rPr lang="tr-TR" sz="6000" b="1" dirty="0" smtClean="0">
                <a:solidFill>
                  <a:srgbClr val="C00000"/>
                </a:solidFill>
              </a:rPr>
              <a:t>A T Ü T</a:t>
            </a:r>
            <a:endParaRPr lang="tr-TR" sz="6000" b="1" dirty="0">
              <a:solidFill>
                <a:srgbClr val="C00000"/>
              </a:solidFill>
            </a:endParaRPr>
          </a:p>
        </p:txBody>
      </p:sp>
    </p:spTree>
    <p:extLst>
      <p:ext uri="{BB962C8B-B14F-4D97-AF65-F5344CB8AC3E}">
        <p14:creationId xmlns:p14="http://schemas.microsoft.com/office/powerpoint/2010/main" val="226668739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Hakimiyet Sıralaması</a:t>
            </a:r>
            <a:endParaRPr lang="tr-TR" dirty="0"/>
          </a:p>
        </p:txBody>
      </p:sp>
      <p:sp>
        <p:nvSpPr>
          <p:cNvPr id="3" name="İçerik Yer Tutucusu 2"/>
          <p:cNvSpPr>
            <a:spLocks noGrp="1"/>
          </p:cNvSpPr>
          <p:nvPr>
            <p:ph idx="1"/>
          </p:nvPr>
        </p:nvSpPr>
        <p:spPr/>
        <p:txBody>
          <a:bodyPr/>
          <a:lstStyle/>
          <a:p>
            <a:pPr marL="0" indent="0">
              <a:buNone/>
            </a:pPr>
            <a:r>
              <a:rPr lang="tr-TR" dirty="0"/>
              <a:t>En çok hakimiyetler sırasıyla;</a:t>
            </a:r>
          </a:p>
          <a:p>
            <a:pPr lvl="0"/>
            <a:r>
              <a:rPr lang="tr-TR" dirty="0"/>
              <a:t>Hazar; 12 devlet</a:t>
            </a:r>
          </a:p>
          <a:p>
            <a:pPr lvl="0"/>
            <a:r>
              <a:rPr lang="tr-TR" dirty="0"/>
              <a:t>Karadeniz; 7 devlet</a:t>
            </a:r>
          </a:p>
          <a:p>
            <a:pPr lvl="0"/>
            <a:r>
              <a:rPr lang="tr-TR" dirty="0"/>
              <a:t>Umman Denizi; 7 devlet</a:t>
            </a:r>
          </a:p>
          <a:p>
            <a:pPr lvl="0"/>
            <a:r>
              <a:rPr lang="tr-TR" dirty="0"/>
              <a:t>Basra; 6 devlet</a:t>
            </a:r>
          </a:p>
          <a:p>
            <a:pPr marL="0" indent="0">
              <a:buNone/>
            </a:pPr>
            <a:r>
              <a:rPr lang="tr-TR" dirty="0"/>
              <a:t>denizlerinde tesis edilmiştir.</a:t>
            </a:r>
          </a:p>
          <a:p>
            <a:endParaRPr lang="tr-TR" dirty="0"/>
          </a:p>
        </p:txBody>
      </p:sp>
    </p:spTree>
    <p:extLst>
      <p:ext uri="{BB962C8B-B14F-4D97-AF65-F5344CB8AC3E}">
        <p14:creationId xmlns:p14="http://schemas.microsoft.com/office/powerpoint/2010/main" val="253428742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850106"/>
          </a:xfrm>
        </p:spPr>
        <p:txBody>
          <a:bodyPr/>
          <a:lstStyle/>
          <a:p>
            <a:r>
              <a:rPr lang="tr-TR" dirty="0" smtClean="0"/>
              <a:t>Denizler</a:t>
            </a:r>
            <a:endParaRPr lang="tr-TR" dirty="0"/>
          </a:p>
        </p:txBody>
      </p:sp>
      <p:sp>
        <p:nvSpPr>
          <p:cNvPr id="3" name="İçerik Yer Tutucusu 2"/>
          <p:cNvSpPr>
            <a:spLocks noGrp="1"/>
          </p:cNvSpPr>
          <p:nvPr>
            <p:ph idx="1"/>
          </p:nvPr>
        </p:nvSpPr>
        <p:spPr>
          <a:xfrm>
            <a:off x="457200" y="1124744"/>
            <a:ext cx="8229600" cy="5472608"/>
          </a:xfrm>
        </p:spPr>
        <p:txBody>
          <a:bodyPr>
            <a:normAutofit/>
          </a:bodyPr>
          <a:lstStyle/>
          <a:p>
            <a:pPr marL="0" indent="0">
              <a:buNone/>
            </a:pPr>
            <a:r>
              <a:rPr lang="tr-TR" dirty="0"/>
              <a:t>Sarı Deniz’i </a:t>
            </a:r>
            <a:r>
              <a:rPr lang="tr-TR" dirty="0" err="1"/>
              <a:t>kıyılayan</a:t>
            </a:r>
            <a:r>
              <a:rPr lang="tr-TR" dirty="0"/>
              <a:t> </a:t>
            </a:r>
            <a:r>
              <a:rPr lang="tr-TR" dirty="0" err="1"/>
              <a:t>Çu</a:t>
            </a:r>
            <a:r>
              <a:rPr lang="tr-TR" dirty="0"/>
              <a:t> </a:t>
            </a:r>
            <a:r>
              <a:rPr lang="tr-TR" dirty="0" err="1"/>
              <a:t>Devletindan</a:t>
            </a:r>
            <a:r>
              <a:rPr lang="tr-TR" dirty="0"/>
              <a:t> başlayarak, Hazar’a oradan da </a:t>
            </a:r>
            <a:r>
              <a:rPr lang="tr-TR" b="1" dirty="0"/>
              <a:t>Baltık </a:t>
            </a:r>
            <a:r>
              <a:rPr lang="tr-TR" dirty="0"/>
              <a:t>kıyılarındaki Avrupa Hun İmparatorluğu’na ve </a:t>
            </a:r>
            <a:r>
              <a:rPr lang="tr-TR" b="1" dirty="0"/>
              <a:t>Hint Okyanusu</a:t>
            </a:r>
            <a:r>
              <a:rPr lang="tr-TR" dirty="0"/>
              <a:t>’na uzanan </a:t>
            </a:r>
            <a:r>
              <a:rPr lang="tr-TR" dirty="0" err="1"/>
              <a:t>Akhun’lara</a:t>
            </a:r>
            <a:r>
              <a:rPr lang="tr-TR" dirty="0"/>
              <a:t> kadar kurulan devletlerle 10’u aşkın deniz kenarlarında (</a:t>
            </a:r>
            <a:r>
              <a:rPr lang="tr-TR" b="1" dirty="0"/>
              <a:t>Sarı Deniz- Baltık – Hint Okyanusu üçgeni</a:t>
            </a:r>
            <a:r>
              <a:rPr lang="tr-TR" dirty="0"/>
              <a:t>) hakimiyet sağlayan Türkler, Selçuk ve Osmanlı İmparatorluğu ile Beş Deniz Bölgesi’ni (</a:t>
            </a:r>
            <a:r>
              <a:rPr lang="tr-TR" b="1" dirty="0"/>
              <a:t>Hazar, Karadeniz, Akdeniz, Kızıldeniz, Basra</a:t>
            </a:r>
            <a:r>
              <a:rPr lang="tr-TR" dirty="0"/>
              <a:t>) kontrolleri altına almışlardır.</a:t>
            </a:r>
          </a:p>
          <a:p>
            <a:endParaRPr lang="tr-TR" dirty="0"/>
          </a:p>
        </p:txBody>
      </p:sp>
    </p:spTree>
    <p:extLst>
      <p:ext uri="{BB962C8B-B14F-4D97-AF65-F5344CB8AC3E}">
        <p14:creationId xmlns:p14="http://schemas.microsoft.com/office/powerpoint/2010/main" val="115738395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274042"/>
          </a:xfrm>
        </p:spPr>
        <p:txBody>
          <a:bodyPr>
            <a:normAutofit fontScale="90000"/>
          </a:bodyPr>
          <a:lstStyle/>
          <a:p>
            <a:r>
              <a:rPr lang="tr-TR" dirty="0" err="1" smtClean="0"/>
              <a:t>Ohotsk</a:t>
            </a:r>
            <a:r>
              <a:rPr lang="tr-TR" dirty="0" smtClean="0"/>
              <a:t> Denizinden Akdeniz’e</a:t>
            </a:r>
            <a:endParaRPr lang="tr-TR" dirty="0"/>
          </a:p>
        </p:txBody>
      </p:sp>
      <p:sp>
        <p:nvSpPr>
          <p:cNvPr id="3" name="İçerik Yer Tutucusu 2"/>
          <p:cNvSpPr>
            <a:spLocks noGrp="1"/>
          </p:cNvSpPr>
          <p:nvPr>
            <p:ph idx="1"/>
          </p:nvPr>
        </p:nvSpPr>
        <p:spPr>
          <a:xfrm>
            <a:off x="457200" y="692696"/>
            <a:ext cx="8229600" cy="5688632"/>
          </a:xfrm>
        </p:spPr>
        <p:txBody>
          <a:bodyPr>
            <a:normAutofit/>
          </a:bodyPr>
          <a:lstStyle/>
          <a:p>
            <a:pPr marL="0" indent="0">
              <a:buNone/>
            </a:pPr>
            <a:r>
              <a:rPr lang="tr-TR" sz="2000" b="1" dirty="0"/>
              <a:t>Oğuz Kağan destanı</a:t>
            </a:r>
            <a:r>
              <a:rPr lang="tr-TR" sz="2000" dirty="0"/>
              <a:t> göl, deniz, ırmak boylarını sahne edinir ve “daha deniz, daha ırmak” hedefini hep canlı tutar. Toprakların, karaların değil de deniz ve ırmakların hedef olarak gösterilmesi kayda değerdir ve uzak diyarların, ufuk ötelerinin işaret edildiğini göstermektedir. </a:t>
            </a:r>
            <a:endParaRPr lang="tr-TR" sz="2000" dirty="0" smtClean="0"/>
          </a:p>
          <a:p>
            <a:pPr marL="0" indent="0">
              <a:buNone/>
            </a:pPr>
            <a:r>
              <a:rPr lang="tr-TR" sz="2000" b="1" dirty="0" smtClean="0"/>
              <a:t>Bilge </a:t>
            </a:r>
            <a:r>
              <a:rPr lang="tr-TR" sz="2000" b="1" dirty="0" err="1"/>
              <a:t>Tonyukuk</a:t>
            </a:r>
            <a:r>
              <a:rPr lang="tr-TR" sz="2000" dirty="0"/>
              <a:t> ise yazıtında </a:t>
            </a:r>
            <a:r>
              <a:rPr lang="tr-TR" sz="2000" dirty="0" err="1"/>
              <a:t>talaya</a:t>
            </a:r>
            <a:r>
              <a:rPr lang="tr-TR" sz="2000" dirty="0"/>
              <a:t>, okyanusa değinerek su ile </a:t>
            </a:r>
            <a:r>
              <a:rPr lang="tr-TR" sz="2000" dirty="0" err="1"/>
              <a:t>ilişikliğimizi</a:t>
            </a:r>
            <a:r>
              <a:rPr lang="tr-TR" sz="2000" dirty="0"/>
              <a:t> daha da derinleştirir. Üç kıtanın deniz kıyılarına da ulaşan Türkler, denizleri de kültürlerinde </a:t>
            </a:r>
            <a:r>
              <a:rPr lang="tr-TR" sz="2000" dirty="0" smtClean="0"/>
              <a:t>derin </a:t>
            </a:r>
            <a:r>
              <a:rPr lang="tr-TR" sz="2000" dirty="0"/>
              <a:t>anlamları bulunan ak, kara, kızıl, gök renkleri ile isimlendirirler. </a:t>
            </a:r>
            <a:endParaRPr lang="tr-TR" sz="2000" dirty="0" smtClean="0"/>
          </a:p>
          <a:p>
            <a:pPr marL="0" indent="0">
              <a:buNone/>
            </a:pPr>
            <a:r>
              <a:rPr lang="tr-TR" sz="2000" dirty="0" smtClean="0"/>
              <a:t>MÖ </a:t>
            </a:r>
            <a:r>
              <a:rPr lang="tr-TR" sz="2000" dirty="0"/>
              <a:t>1200’lerden itibaren </a:t>
            </a:r>
            <a:r>
              <a:rPr lang="tr-TR" sz="2000" b="1" dirty="0"/>
              <a:t>Büyük Okyanus’un (Pasifik) </a:t>
            </a:r>
            <a:r>
              <a:rPr lang="tr-TR" sz="2000" b="1" dirty="0" err="1"/>
              <a:t>Ohotsk</a:t>
            </a:r>
            <a:r>
              <a:rPr lang="tr-TR" sz="2000" b="1" dirty="0"/>
              <a:t> Denizi </a:t>
            </a:r>
            <a:r>
              <a:rPr lang="tr-TR" sz="2000" dirty="0"/>
              <a:t>kıyılarında faaliyet gösteren Hun atalarla başlayan yolculuk, böylece üç kıtanın denizlerine kadar uzanır ve 868 yılında Mısır’da </a:t>
            </a:r>
            <a:r>
              <a:rPr lang="tr-TR" sz="2000" dirty="0" err="1"/>
              <a:t>Tolunoğulları</a:t>
            </a:r>
            <a:r>
              <a:rPr lang="tr-TR" sz="2000" dirty="0"/>
              <a:t> tarafından kurulan Türk devleti ile Akdeniz kıyılarına ulaşılır.</a:t>
            </a:r>
          </a:p>
          <a:p>
            <a:pPr marL="0" indent="0">
              <a:buNone/>
            </a:pPr>
            <a:endParaRPr lang="tr-TR" sz="2000"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8144" y="4293096"/>
            <a:ext cx="3168352" cy="2448272"/>
          </a:xfrm>
          <a:prstGeom prst="rect">
            <a:avLst/>
          </a:prstGeom>
        </p:spPr>
      </p:pic>
    </p:spTree>
    <p:extLst>
      <p:ext uri="{BB962C8B-B14F-4D97-AF65-F5344CB8AC3E}">
        <p14:creationId xmlns:p14="http://schemas.microsoft.com/office/powerpoint/2010/main" val="231517859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634082"/>
          </a:xfrm>
        </p:spPr>
        <p:txBody>
          <a:bodyPr>
            <a:normAutofit fontScale="90000"/>
          </a:bodyPr>
          <a:lstStyle/>
          <a:p>
            <a:r>
              <a:rPr lang="tr-TR" b="1" i="1" dirty="0" smtClean="0"/>
              <a:t/>
            </a:r>
            <a:br>
              <a:rPr lang="tr-TR" b="1" i="1" dirty="0" smtClean="0"/>
            </a:br>
            <a:r>
              <a:rPr lang="tr-TR" sz="2000" b="1" i="1" dirty="0" smtClean="0"/>
              <a:t>Denizlerde </a:t>
            </a:r>
            <a:r>
              <a:rPr lang="tr-TR" sz="2000" b="1" i="1" dirty="0"/>
              <a:t>Hakimiyet Sağlayan Devletler</a:t>
            </a:r>
            <a:r>
              <a:rPr lang="tr-TR" dirty="0"/>
              <a:t/>
            </a:r>
            <a:br>
              <a:rPr lang="tr-TR" dirty="0"/>
            </a:br>
            <a:endParaRPr lang="tr-TR" dirty="0"/>
          </a:p>
        </p:txBody>
      </p:sp>
      <p:sp>
        <p:nvSpPr>
          <p:cNvPr id="3" name="İçerik Yer Tutucusu 2"/>
          <p:cNvSpPr>
            <a:spLocks noGrp="1"/>
          </p:cNvSpPr>
          <p:nvPr>
            <p:ph idx="1"/>
          </p:nvPr>
        </p:nvSpPr>
        <p:spPr>
          <a:xfrm>
            <a:off x="457200" y="836712"/>
            <a:ext cx="8229600" cy="5289451"/>
          </a:xfrm>
        </p:spPr>
        <p:txBody>
          <a:bodyPr>
            <a:normAutofit fontScale="47500" lnSpcReduction="20000"/>
          </a:bodyPr>
          <a:lstStyle/>
          <a:p>
            <a:pPr marL="0" indent="0">
              <a:buNone/>
            </a:pPr>
            <a:r>
              <a:rPr lang="tr-TR" b="1" dirty="0"/>
              <a:t> </a:t>
            </a:r>
            <a:endParaRPr lang="tr-TR" dirty="0"/>
          </a:p>
          <a:p>
            <a:pPr marL="0" indent="0">
              <a:buNone/>
            </a:pPr>
            <a:r>
              <a:rPr lang="tr-TR" b="1" dirty="0"/>
              <a:t>Devlet                                                                                   Deniz </a:t>
            </a:r>
            <a:r>
              <a:rPr lang="tr-TR" b="1" dirty="0" smtClean="0"/>
              <a:t>Sayısı</a:t>
            </a:r>
            <a:endParaRPr lang="tr-TR" dirty="0"/>
          </a:p>
          <a:p>
            <a:pPr lvl="0"/>
            <a:r>
              <a:rPr lang="tr-TR" dirty="0" err="1"/>
              <a:t>Çu</a:t>
            </a:r>
            <a:r>
              <a:rPr lang="tr-TR" dirty="0"/>
              <a:t> Devleti MÖ 1116-250: 866 yıl………………………………………. 1</a:t>
            </a:r>
          </a:p>
          <a:p>
            <a:pPr lvl="0"/>
            <a:r>
              <a:rPr lang="tr-TR" dirty="0"/>
              <a:t>Büyük Hun İmparatorluğu Teoman MÖ 220- MS 216 : 436 yıl……. 2</a:t>
            </a:r>
          </a:p>
          <a:p>
            <a:pPr lvl="0"/>
            <a:r>
              <a:rPr lang="tr-TR" dirty="0"/>
              <a:t>Batı Hun İmparatorluğu Pi MÖ 48-MS 216: 264  yıl…………</a:t>
            </a:r>
          </a:p>
          <a:p>
            <a:pPr lvl="0"/>
            <a:r>
              <a:rPr lang="tr-TR" b="1" dirty="0"/>
              <a:t>Avrupa Hun İmparatorluğu Balamir  375-469 : 94 yıl………………. 3</a:t>
            </a:r>
            <a:endParaRPr lang="tr-TR" dirty="0"/>
          </a:p>
          <a:p>
            <a:pPr lvl="0"/>
            <a:r>
              <a:rPr lang="tr-TR" dirty="0"/>
              <a:t>Ak Hun İmparatorluğu </a:t>
            </a:r>
            <a:r>
              <a:rPr lang="tr-TR" dirty="0" err="1"/>
              <a:t>Aksuvar</a:t>
            </a:r>
            <a:r>
              <a:rPr lang="tr-TR" dirty="0"/>
              <a:t>   420-552: 132 yıl………………….. 2</a:t>
            </a:r>
          </a:p>
          <a:p>
            <a:pPr lvl="0"/>
            <a:r>
              <a:rPr lang="tr-TR" dirty="0"/>
              <a:t>Göktürk Kağanlığı Bumin Kağan 552-745: 193 yıl………….. ……… 1</a:t>
            </a:r>
          </a:p>
          <a:p>
            <a:pPr lvl="0"/>
            <a:r>
              <a:rPr lang="tr-TR" dirty="0"/>
              <a:t>Avar Kağanlığı I. Bayan 565-835: 270 yıl……………………………… 2</a:t>
            </a:r>
          </a:p>
          <a:p>
            <a:pPr lvl="0"/>
            <a:r>
              <a:rPr lang="tr-TR" dirty="0"/>
              <a:t>Hazar Kağanlığı </a:t>
            </a:r>
            <a:r>
              <a:rPr lang="tr-TR" dirty="0" err="1"/>
              <a:t>Böri</a:t>
            </a:r>
            <a:r>
              <a:rPr lang="tr-TR" dirty="0"/>
              <a:t> Şad 651-983 : 332 yıl…………………………… 2</a:t>
            </a:r>
          </a:p>
          <a:p>
            <a:pPr lvl="0"/>
            <a:r>
              <a:rPr lang="tr-TR" dirty="0"/>
              <a:t>Uygur Kağanlığı   Kutluk Bilge Kül Kağan 742 – 840 : 98 yıl……….. 1</a:t>
            </a:r>
          </a:p>
          <a:p>
            <a:pPr lvl="0"/>
            <a:r>
              <a:rPr lang="tr-TR" dirty="0" err="1"/>
              <a:t>Karahanlı</a:t>
            </a:r>
            <a:r>
              <a:rPr lang="tr-TR" dirty="0"/>
              <a:t> Devleti Bilge Kül Kadir Han 840-1212: 372 yıl…………..</a:t>
            </a:r>
          </a:p>
          <a:p>
            <a:pPr lvl="0"/>
            <a:r>
              <a:rPr lang="tr-TR" dirty="0" err="1"/>
              <a:t>Gazne</a:t>
            </a:r>
            <a:r>
              <a:rPr lang="tr-TR" dirty="0"/>
              <a:t> Devleti Alp </a:t>
            </a:r>
            <a:r>
              <a:rPr lang="tr-TR" dirty="0" err="1"/>
              <a:t>Tigin</a:t>
            </a:r>
            <a:r>
              <a:rPr lang="tr-TR" dirty="0"/>
              <a:t> 962-1183: 220 yıl……………………………. 3</a:t>
            </a:r>
          </a:p>
          <a:p>
            <a:pPr lvl="0"/>
            <a:r>
              <a:rPr lang="tr-TR" dirty="0"/>
              <a:t>Büyük Selçuklu Devleti Tuğrul 1040-1157: 117 yıl………………….. 6</a:t>
            </a:r>
          </a:p>
          <a:p>
            <a:pPr lvl="0"/>
            <a:r>
              <a:rPr lang="tr-TR" dirty="0"/>
              <a:t>Anadolu Selçuklu Devleti: 1075 – 1308: 233 yıl……………………..  1</a:t>
            </a:r>
          </a:p>
          <a:p>
            <a:pPr lvl="0"/>
            <a:r>
              <a:rPr lang="tr-TR" dirty="0" err="1"/>
              <a:t>Harezmşahlar</a:t>
            </a:r>
            <a:r>
              <a:rPr lang="tr-TR" dirty="0"/>
              <a:t> Devleti </a:t>
            </a:r>
            <a:r>
              <a:rPr lang="tr-TR" dirty="0" err="1"/>
              <a:t>Kutbeddin</a:t>
            </a:r>
            <a:r>
              <a:rPr lang="tr-TR" dirty="0"/>
              <a:t> Muhammed/1097-1231:134 yıl..  3</a:t>
            </a:r>
          </a:p>
          <a:p>
            <a:pPr lvl="0"/>
            <a:r>
              <a:rPr lang="tr-TR" dirty="0"/>
              <a:t>Altın Orda Devleti Batu Han 1236-1502: 266 yıl…………………….  2</a:t>
            </a:r>
          </a:p>
          <a:p>
            <a:pPr lvl="0"/>
            <a:r>
              <a:rPr lang="tr-TR" b="1" dirty="0"/>
              <a:t>Memluk Sultanlığı, 1250-1517: 267 yıl………………………………..  2</a:t>
            </a:r>
            <a:endParaRPr lang="tr-TR" dirty="0"/>
          </a:p>
          <a:p>
            <a:pPr lvl="0"/>
            <a:r>
              <a:rPr lang="tr-TR" dirty="0"/>
              <a:t>Timur İmparatorluğu Timur 1368-1501: 133 yıl…………………….  4</a:t>
            </a:r>
          </a:p>
          <a:p>
            <a:pPr lvl="0"/>
            <a:r>
              <a:rPr lang="tr-TR" dirty="0" err="1"/>
              <a:t>Safevi</a:t>
            </a:r>
            <a:r>
              <a:rPr lang="tr-TR" dirty="0"/>
              <a:t> Devleti   1501 – 1736: 235 yıl………………………………….  3</a:t>
            </a:r>
          </a:p>
          <a:p>
            <a:pPr lvl="0"/>
            <a:r>
              <a:rPr lang="tr-TR" dirty="0"/>
              <a:t>Babür İmparatorluğu Babür 1526-1858: 332 yıl…………………….  1</a:t>
            </a:r>
          </a:p>
          <a:p>
            <a:pPr lvl="0"/>
            <a:r>
              <a:rPr lang="tr-TR" dirty="0"/>
              <a:t>Osmanlı İmparatorluğu Osman Gazi 1299-1922: 623 yıl…………..  6</a:t>
            </a:r>
          </a:p>
          <a:p>
            <a:endParaRPr lang="tr-TR" dirty="0"/>
          </a:p>
        </p:txBody>
      </p:sp>
    </p:spTree>
    <p:extLst>
      <p:ext uri="{BB962C8B-B14F-4D97-AF65-F5344CB8AC3E}">
        <p14:creationId xmlns:p14="http://schemas.microsoft.com/office/powerpoint/2010/main" val="187248296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562074"/>
          </a:xfrm>
        </p:spPr>
        <p:txBody>
          <a:bodyPr>
            <a:normAutofit fontScale="90000"/>
          </a:bodyPr>
          <a:lstStyle/>
          <a:p>
            <a:r>
              <a:rPr lang="tr-TR" b="1" i="1" dirty="0" smtClean="0"/>
              <a:t/>
            </a:r>
            <a:br>
              <a:rPr lang="tr-TR" b="1" i="1" dirty="0" smtClean="0"/>
            </a:br>
            <a:r>
              <a:rPr lang="tr-TR" b="1" i="1" dirty="0" smtClean="0"/>
              <a:t>Denizlerdeki Devletler</a:t>
            </a:r>
            <a:r>
              <a:rPr lang="tr-TR" dirty="0"/>
              <a:t/>
            </a:r>
            <a:br>
              <a:rPr lang="tr-TR" dirty="0"/>
            </a:br>
            <a:endParaRPr lang="tr-TR" dirty="0"/>
          </a:p>
        </p:txBody>
      </p:sp>
      <p:sp>
        <p:nvSpPr>
          <p:cNvPr id="3" name="İçerik Yer Tutucusu 2"/>
          <p:cNvSpPr>
            <a:spLocks noGrp="1"/>
          </p:cNvSpPr>
          <p:nvPr>
            <p:ph idx="1"/>
          </p:nvPr>
        </p:nvSpPr>
        <p:spPr>
          <a:xfrm>
            <a:off x="457200" y="980728"/>
            <a:ext cx="8229600" cy="5145435"/>
          </a:xfrm>
        </p:spPr>
        <p:txBody>
          <a:bodyPr>
            <a:normAutofit fontScale="62500" lnSpcReduction="20000"/>
          </a:bodyPr>
          <a:lstStyle/>
          <a:p>
            <a:pPr lvl="0"/>
            <a:r>
              <a:rPr lang="tr-TR" dirty="0" smtClean="0"/>
              <a:t>Sarı </a:t>
            </a:r>
            <a:r>
              <a:rPr lang="tr-TR" dirty="0"/>
              <a:t>Deniz: </a:t>
            </a:r>
            <a:r>
              <a:rPr lang="tr-TR" dirty="0" err="1"/>
              <a:t>Çu</a:t>
            </a:r>
            <a:r>
              <a:rPr lang="tr-TR" dirty="0"/>
              <a:t> Devleti, Büyük Hun İmparatorluğu</a:t>
            </a:r>
          </a:p>
          <a:p>
            <a:pPr lvl="0"/>
            <a:r>
              <a:rPr lang="tr-TR" dirty="0"/>
              <a:t>Hazar Denizi: Büyük Hun, Batı Hun, Avrupa Hun, </a:t>
            </a:r>
            <a:r>
              <a:rPr lang="tr-TR" dirty="0" err="1"/>
              <a:t>AkHun</a:t>
            </a:r>
            <a:r>
              <a:rPr lang="tr-TR" dirty="0"/>
              <a:t>,  Göktürk Kağanlığı, Hazar Kağanlığı, </a:t>
            </a:r>
            <a:r>
              <a:rPr lang="tr-TR" dirty="0" err="1"/>
              <a:t>Gazne</a:t>
            </a:r>
            <a:r>
              <a:rPr lang="tr-TR" dirty="0"/>
              <a:t> Devleti, Büyük Selçuklu Devleti, </a:t>
            </a:r>
            <a:r>
              <a:rPr lang="tr-TR" dirty="0" err="1"/>
              <a:t>Harezmşahlar</a:t>
            </a:r>
            <a:r>
              <a:rPr lang="tr-TR" dirty="0"/>
              <a:t> Devleti, Altın Orda Devleti, Timur İmparatorluğu, </a:t>
            </a:r>
            <a:r>
              <a:rPr lang="tr-TR" dirty="0" err="1"/>
              <a:t>Safevi</a:t>
            </a:r>
            <a:r>
              <a:rPr lang="tr-TR" dirty="0"/>
              <a:t> Devleti, Osmanlı İmparatorluğu</a:t>
            </a:r>
          </a:p>
          <a:p>
            <a:pPr lvl="0"/>
            <a:r>
              <a:rPr lang="tr-TR" dirty="0"/>
              <a:t>Baltık/Kuzey Buz Denizi: Avrupa Hun </a:t>
            </a:r>
            <a:r>
              <a:rPr lang="tr-TR" dirty="0" err="1"/>
              <a:t>İmp</a:t>
            </a:r>
            <a:endParaRPr lang="tr-TR" dirty="0"/>
          </a:p>
          <a:p>
            <a:pPr lvl="0"/>
            <a:r>
              <a:rPr lang="tr-TR" dirty="0"/>
              <a:t>Atlas Okyanusu: Avrupa Hun </a:t>
            </a:r>
            <a:r>
              <a:rPr lang="tr-TR" dirty="0" err="1"/>
              <a:t>İmp</a:t>
            </a:r>
            <a:endParaRPr lang="tr-TR" dirty="0"/>
          </a:p>
          <a:p>
            <a:pPr lvl="0"/>
            <a:r>
              <a:rPr lang="tr-TR" dirty="0"/>
              <a:t>Karadeniz: Avrupa Hun, Hazar Kağanlığı, Büyük Selçuklu, Anadolu Selçuklu, Altın Orda </a:t>
            </a:r>
            <a:r>
              <a:rPr lang="tr-TR" dirty="0" err="1"/>
              <a:t>İmp</a:t>
            </a:r>
            <a:r>
              <a:rPr lang="tr-TR" dirty="0"/>
              <a:t>, Timur </a:t>
            </a:r>
            <a:r>
              <a:rPr lang="tr-TR" dirty="0" err="1"/>
              <a:t>İmp</a:t>
            </a:r>
            <a:r>
              <a:rPr lang="tr-TR" dirty="0"/>
              <a:t>, Osmanlı </a:t>
            </a:r>
            <a:r>
              <a:rPr lang="tr-TR" dirty="0" err="1"/>
              <a:t>İmp</a:t>
            </a:r>
            <a:endParaRPr lang="tr-TR" dirty="0"/>
          </a:p>
          <a:p>
            <a:pPr lvl="0"/>
            <a:r>
              <a:rPr lang="tr-TR" dirty="0"/>
              <a:t>Kızıldeniz: Büyük Selçuklu, Osmanlı </a:t>
            </a:r>
            <a:r>
              <a:rPr lang="tr-TR" dirty="0" err="1"/>
              <a:t>İmp</a:t>
            </a:r>
            <a:endParaRPr lang="tr-TR" dirty="0"/>
          </a:p>
          <a:p>
            <a:pPr lvl="0"/>
            <a:r>
              <a:rPr lang="tr-TR" dirty="0"/>
              <a:t>Basra: </a:t>
            </a:r>
            <a:r>
              <a:rPr lang="tr-TR" dirty="0" err="1"/>
              <a:t>Gazne</a:t>
            </a:r>
            <a:r>
              <a:rPr lang="tr-TR" dirty="0"/>
              <a:t> Devleti, Büyük Selçuklu Devleti, </a:t>
            </a:r>
            <a:r>
              <a:rPr lang="tr-TR" dirty="0" err="1"/>
              <a:t>Harezmşahlar</a:t>
            </a:r>
            <a:r>
              <a:rPr lang="tr-TR" dirty="0"/>
              <a:t> Devleti, Timur </a:t>
            </a:r>
            <a:r>
              <a:rPr lang="tr-TR" dirty="0" err="1"/>
              <a:t>İmp</a:t>
            </a:r>
            <a:r>
              <a:rPr lang="tr-TR" dirty="0"/>
              <a:t>, </a:t>
            </a:r>
            <a:r>
              <a:rPr lang="tr-TR" dirty="0" err="1"/>
              <a:t>Safevi</a:t>
            </a:r>
            <a:r>
              <a:rPr lang="tr-TR" dirty="0"/>
              <a:t> Devleti, Osmanlı </a:t>
            </a:r>
            <a:r>
              <a:rPr lang="tr-TR" dirty="0" err="1"/>
              <a:t>İmp</a:t>
            </a:r>
            <a:endParaRPr lang="tr-TR" dirty="0"/>
          </a:p>
          <a:p>
            <a:pPr lvl="0"/>
            <a:r>
              <a:rPr lang="tr-TR" dirty="0"/>
              <a:t>Hint Okyanusu: </a:t>
            </a:r>
            <a:r>
              <a:rPr lang="tr-TR" dirty="0" err="1"/>
              <a:t>Akhun</a:t>
            </a:r>
            <a:r>
              <a:rPr lang="tr-TR" dirty="0"/>
              <a:t> </a:t>
            </a:r>
            <a:r>
              <a:rPr lang="tr-TR" dirty="0" err="1"/>
              <a:t>İmp</a:t>
            </a:r>
            <a:r>
              <a:rPr lang="tr-TR" dirty="0"/>
              <a:t>, </a:t>
            </a:r>
            <a:r>
              <a:rPr lang="tr-TR" dirty="0" err="1"/>
              <a:t>Gazne</a:t>
            </a:r>
            <a:r>
              <a:rPr lang="tr-TR" dirty="0"/>
              <a:t> Devleti, Büyük Selçuklu Devlet, </a:t>
            </a:r>
            <a:r>
              <a:rPr lang="tr-TR" dirty="0" err="1"/>
              <a:t>Harezmşahlar</a:t>
            </a:r>
            <a:r>
              <a:rPr lang="tr-TR" dirty="0"/>
              <a:t> Devleti, Timur </a:t>
            </a:r>
            <a:r>
              <a:rPr lang="tr-TR" dirty="0" err="1"/>
              <a:t>İmp</a:t>
            </a:r>
            <a:r>
              <a:rPr lang="tr-TR" dirty="0"/>
              <a:t>, </a:t>
            </a:r>
            <a:r>
              <a:rPr lang="tr-TR" dirty="0" err="1"/>
              <a:t>Safevi</a:t>
            </a:r>
            <a:r>
              <a:rPr lang="tr-TR" dirty="0"/>
              <a:t> Devleti, Babür </a:t>
            </a:r>
            <a:r>
              <a:rPr lang="tr-TR" dirty="0" err="1"/>
              <a:t>İmp</a:t>
            </a:r>
            <a:endParaRPr lang="tr-TR" dirty="0"/>
          </a:p>
          <a:p>
            <a:pPr lvl="0"/>
            <a:r>
              <a:rPr lang="tr-TR" dirty="0"/>
              <a:t>Adriyatik: Osmanlı </a:t>
            </a:r>
            <a:r>
              <a:rPr lang="tr-TR" dirty="0" err="1"/>
              <a:t>İmp</a:t>
            </a:r>
            <a:endParaRPr lang="tr-TR" dirty="0"/>
          </a:p>
          <a:p>
            <a:pPr lvl="0"/>
            <a:r>
              <a:rPr lang="tr-TR" dirty="0"/>
              <a:t>Akdeniz: Büyük Selçuklu </a:t>
            </a:r>
            <a:r>
              <a:rPr lang="tr-TR" dirty="0" err="1"/>
              <a:t>İmp</a:t>
            </a:r>
            <a:r>
              <a:rPr lang="tr-TR" dirty="0"/>
              <a:t>, Osmanlı </a:t>
            </a:r>
            <a:r>
              <a:rPr lang="tr-TR" dirty="0" err="1"/>
              <a:t>İmp</a:t>
            </a:r>
            <a:endParaRPr lang="tr-TR" dirty="0"/>
          </a:p>
          <a:p>
            <a:pPr lvl="0"/>
            <a:r>
              <a:rPr lang="tr-TR" dirty="0"/>
              <a:t>Pasifik Okyanusu: Göktürk Kağanlığı, Uygur Kağanlığı</a:t>
            </a:r>
          </a:p>
          <a:p>
            <a:endParaRPr lang="tr-TR" dirty="0"/>
          </a:p>
        </p:txBody>
      </p:sp>
    </p:spTree>
    <p:extLst>
      <p:ext uri="{BB962C8B-B14F-4D97-AF65-F5344CB8AC3E}">
        <p14:creationId xmlns:p14="http://schemas.microsoft.com/office/powerpoint/2010/main" val="135036009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1426170"/>
          </a:xfrm>
        </p:spPr>
        <p:txBody>
          <a:bodyPr>
            <a:normAutofit fontScale="90000"/>
          </a:bodyPr>
          <a:lstStyle/>
          <a:p>
            <a:r>
              <a:rPr lang="tr-TR" b="1" i="1" dirty="0"/>
              <a:t>En çok deniz hakimiyeti sağlayan devletler</a:t>
            </a:r>
            <a:r>
              <a:rPr lang="tr-TR" dirty="0"/>
              <a:t/>
            </a:r>
            <a:br>
              <a:rPr lang="tr-TR" dirty="0"/>
            </a:br>
            <a:endParaRPr lang="tr-TR" dirty="0"/>
          </a:p>
        </p:txBody>
      </p:sp>
      <p:sp>
        <p:nvSpPr>
          <p:cNvPr id="3" name="İçerik Yer Tutucusu 2"/>
          <p:cNvSpPr>
            <a:spLocks noGrp="1"/>
          </p:cNvSpPr>
          <p:nvPr>
            <p:ph idx="1"/>
          </p:nvPr>
        </p:nvSpPr>
        <p:spPr/>
        <p:txBody>
          <a:bodyPr/>
          <a:lstStyle/>
          <a:p>
            <a:pPr lvl="0"/>
            <a:r>
              <a:rPr lang="tr-TR" dirty="0" smtClean="0"/>
              <a:t>Osmanlı </a:t>
            </a:r>
            <a:r>
              <a:rPr lang="tr-TR" dirty="0"/>
              <a:t>Devleti</a:t>
            </a:r>
          </a:p>
          <a:p>
            <a:pPr lvl="0"/>
            <a:r>
              <a:rPr lang="tr-TR" dirty="0"/>
              <a:t>Büyük Selçuklu Devleti</a:t>
            </a:r>
          </a:p>
          <a:p>
            <a:pPr lvl="0"/>
            <a:r>
              <a:rPr lang="tr-TR" dirty="0"/>
              <a:t>Timur İmparatorluğu</a:t>
            </a:r>
          </a:p>
          <a:p>
            <a:pPr marL="0" indent="0">
              <a:buNone/>
            </a:pPr>
            <a:r>
              <a:rPr lang="tr-TR" dirty="0"/>
              <a:t>şeklinde sıralanmıştır.</a:t>
            </a:r>
          </a:p>
          <a:p>
            <a:endParaRPr lang="tr-TR" dirty="0"/>
          </a:p>
        </p:txBody>
      </p:sp>
    </p:spTree>
    <p:extLst>
      <p:ext uri="{BB962C8B-B14F-4D97-AF65-F5344CB8AC3E}">
        <p14:creationId xmlns:p14="http://schemas.microsoft.com/office/powerpoint/2010/main" val="397443287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Denizler Üçgeni</a:t>
            </a:r>
            <a:endParaRPr lang="tr-TR" dirty="0"/>
          </a:p>
        </p:txBody>
      </p:sp>
      <p:sp>
        <p:nvSpPr>
          <p:cNvPr id="3" name="İçerik Yer Tutucusu 2"/>
          <p:cNvSpPr>
            <a:spLocks noGrp="1"/>
          </p:cNvSpPr>
          <p:nvPr>
            <p:ph idx="1"/>
          </p:nvPr>
        </p:nvSpPr>
        <p:spPr/>
        <p:txBody>
          <a:bodyPr>
            <a:normAutofit/>
          </a:bodyPr>
          <a:lstStyle/>
          <a:p>
            <a:pPr lvl="0"/>
            <a:r>
              <a:rPr lang="tr-TR" dirty="0" smtClean="0"/>
              <a:t>Akdeniz </a:t>
            </a:r>
            <a:r>
              <a:rPr lang="tr-TR" dirty="0"/>
              <a:t>Havzası: 16 Devlet</a:t>
            </a:r>
          </a:p>
          <a:p>
            <a:pPr lvl="0"/>
            <a:r>
              <a:rPr lang="tr-TR" dirty="0"/>
              <a:t>Hazar Havzası: 11 Devlet</a:t>
            </a:r>
          </a:p>
          <a:p>
            <a:pPr lvl="0"/>
            <a:r>
              <a:rPr lang="tr-TR" dirty="0"/>
              <a:t>Karadeniz Havzası: 5 Devlet</a:t>
            </a:r>
          </a:p>
          <a:p>
            <a:pPr lvl="0"/>
            <a:r>
              <a:rPr lang="tr-TR" dirty="0"/>
              <a:t>Karasal: 2 Devlet (Uygur Kağanlığı, </a:t>
            </a:r>
            <a:r>
              <a:rPr lang="tr-TR" dirty="0" err="1"/>
              <a:t>Karahanlılar</a:t>
            </a:r>
            <a:r>
              <a:rPr lang="tr-TR" dirty="0"/>
              <a:t>)</a:t>
            </a:r>
          </a:p>
          <a:p>
            <a:r>
              <a:rPr lang="tr-TR" dirty="0"/>
              <a:t>Toplam: 34 Devlet</a:t>
            </a:r>
          </a:p>
          <a:p>
            <a:endParaRPr lang="tr-TR" dirty="0"/>
          </a:p>
          <a:p>
            <a:endParaRPr lang="tr-TR" dirty="0"/>
          </a:p>
        </p:txBody>
      </p:sp>
    </p:spTree>
    <p:extLst>
      <p:ext uri="{BB962C8B-B14F-4D97-AF65-F5344CB8AC3E}">
        <p14:creationId xmlns:p14="http://schemas.microsoft.com/office/powerpoint/2010/main" val="217259912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Türk Halklarında Deniz </a:t>
            </a:r>
            <a:endParaRPr lang="tr-TR" dirty="0"/>
          </a:p>
        </p:txBody>
      </p:sp>
      <p:sp>
        <p:nvSpPr>
          <p:cNvPr id="3" name="İçerik Yer Tutucusu 2"/>
          <p:cNvSpPr>
            <a:spLocks noGrp="1"/>
          </p:cNvSpPr>
          <p:nvPr>
            <p:ph idx="1"/>
          </p:nvPr>
        </p:nvSpPr>
        <p:spPr/>
        <p:txBody>
          <a:bodyPr/>
          <a:lstStyle/>
          <a:p>
            <a:endParaRPr lang="tr-TR" dirty="0"/>
          </a:p>
          <a:p>
            <a:r>
              <a:rPr lang="tr-TR" dirty="0"/>
              <a:t>Kıpçak= Gemi</a:t>
            </a:r>
          </a:p>
          <a:p>
            <a:r>
              <a:rPr lang="tr-TR" dirty="0"/>
              <a:t>Oğuz= Talay, Deniz, Irmak </a:t>
            </a:r>
          </a:p>
          <a:p>
            <a:r>
              <a:rPr lang="tr-TR" dirty="0" err="1"/>
              <a:t>Kimek</a:t>
            </a:r>
            <a:r>
              <a:rPr lang="tr-TR" dirty="0"/>
              <a:t>= Gemicik, Kayık</a:t>
            </a:r>
          </a:p>
        </p:txBody>
      </p:sp>
    </p:spTree>
    <p:extLst>
      <p:ext uri="{BB962C8B-B14F-4D97-AF65-F5344CB8AC3E}">
        <p14:creationId xmlns:p14="http://schemas.microsoft.com/office/powerpoint/2010/main" val="10610583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778098"/>
          </a:xfrm>
        </p:spPr>
        <p:txBody>
          <a:bodyPr/>
          <a:lstStyle/>
          <a:p>
            <a:r>
              <a:rPr lang="tr-TR" dirty="0" smtClean="0"/>
              <a:t>Kutadgu Bilig’de Deniz</a:t>
            </a:r>
            <a:endParaRPr lang="tr-TR" dirty="0"/>
          </a:p>
        </p:txBody>
      </p:sp>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41205" y="1340768"/>
            <a:ext cx="4461589" cy="5328592"/>
          </a:xfrm>
        </p:spPr>
      </p:pic>
    </p:spTree>
    <p:extLst>
      <p:ext uri="{BB962C8B-B14F-4D97-AF65-F5344CB8AC3E}">
        <p14:creationId xmlns:p14="http://schemas.microsoft.com/office/powerpoint/2010/main" val="423874187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44624"/>
            <a:ext cx="8229600" cy="792088"/>
          </a:xfrm>
        </p:spPr>
        <p:txBody>
          <a:bodyPr/>
          <a:lstStyle/>
          <a:p>
            <a:r>
              <a:rPr lang="tr-TR" dirty="0" smtClean="0"/>
              <a:t>Kutadgu Bilig</a:t>
            </a:r>
            <a:endParaRPr lang="tr-TR" dirty="0"/>
          </a:p>
        </p:txBody>
      </p:sp>
      <p:sp>
        <p:nvSpPr>
          <p:cNvPr id="3" name="İçerik Yer Tutucusu 2"/>
          <p:cNvSpPr>
            <a:spLocks noGrp="1"/>
          </p:cNvSpPr>
          <p:nvPr>
            <p:ph idx="1"/>
          </p:nvPr>
        </p:nvSpPr>
        <p:spPr>
          <a:xfrm>
            <a:off x="457200" y="980728"/>
            <a:ext cx="8229600" cy="6048672"/>
          </a:xfrm>
        </p:spPr>
        <p:txBody>
          <a:bodyPr>
            <a:normAutofit/>
          </a:bodyPr>
          <a:lstStyle/>
          <a:p>
            <a:pPr marL="0" indent="0">
              <a:buNone/>
            </a:pPr>
            <a:r>
              <a:rPr lang="tr-TR" sz="2400" dirty="0"/>
              <a:t>211 Kişi gönlü dipsiz deniz gibidir</a:t>
            </a:r>
          </a:p>
          <a:p>
            <a:pPr marL="0" indent="0">
              <a:buNone/>
            </a:pPr>
            <a:r>
              <a:rPr lang="tr-TR" sz="2400" dirty="0"/>
              <a:t>Bilgi dibinde yatan </a:t>
            </a:r>
            <a:r>
              <a:rPr lang="tr-TR" sz="2400" dirty="0" smtClean="0"/>
              <a:t>incidir</a:t>
            </a:r>
          </a:p>
          <a:p>
            <a:pPr marL="0" indent="0">
              <a:buNone/>
            </a:pPr>
            <a:endParaRPr lang="tr-TR" sz="2400" dirty="0" smtClean="0"/>
          </a:p>
          <a:p>
            <a:pPr marL="0" indent="0">
              <a:buNone/>
            </a:pPr>
            <a:r>
              <a:rPr lang="tr-TR" sz="2400" dirty="0" smtClean="0"/>
              <a:t>212 </a:t>
            </a:r>
            <a:r>
              <a:rPr lang="tr-TR" sz="2400" dirty="0"/>
              <a:t>Denizden çıkarmazsa inciyi kişi</a:t>
            </a:r>
          </a:p>
          <a:p>
            <a:pPr marL="0" indent="0">
              <a:buNone/>
            </a:pPr>
            <a:r>
              <a:rPr lang="tr-TR" sz="2400" dirty="0"/>
              <a:t>İster inci olsun ister çakıl </a:t>
            </a:r>
            <a:r>
              <a:rPr lang="tr-TR" sz="2400" dirty="0" smtClean="0"/>
              <a:t>taşı</a:t>
            </a:r>
          </a:p>
          <a:p>
            <a:pPr marL="0" indent="0">
              <a:buNone/>
            </a:pPr>
            <a:endParaRPr lang="tr-TR" sz="2400" dirty="0" smtClean="0"/>
          </a:p>
          <a:p>
            <a:pPr marL="0" indent="0">
              <a:buNone/>
            </a:pPr>
            <a:r>
              <a:rPr lang="tr-TR" sz="2400" dirty="0" smtClean="0"/>
              <a:t>213 </a:t>
            </a:r>
            <a:r>
              <a:rPr lang="tr-TR" sz="2400" dirty="0"/>
              <a:t>Kara yer altındaki altın taştır</a:t>
            </a:r>
          </a:p>
          <a:p>
            <a:pPr marL="0" indent="0">
              <a:buNone/>
            </a:pPr>
            <a:r>
              <a:rPr lang="tr-TR" sz="2400" dirty="0"/>
              <a:t>Eğer çıkarsa beylerin başına tuğ tokası olur</a:t>
            </a:r>
          </a:p>
          <a:p>
            <a:pPr marL="0" indent="0">
              <a:buNone/>
            </a:pPr>
            <a:endParaRPr lang="tr-TR" sz="1900" dirty="0" smtClean="0"/>
          </a:p>
          <a:p>
            <a:pPr marL="0" indent="0">
              <a:buNone/>
            </a:pPr>
            <a:r>
              <a:rPr lang="tr-TR" sz="1800" dirty="0" smtClean="0"/>
              <a:t>Kutadgu Bilig</a:t>
            </a:r>
            <a:endParaRPr lang="tr-TR" sz="1800" dirty="0"/>
          </a:p>
          <a:p>
            <a:pPr marL="0" indent="0">
              <a:buNone/>
            </a:pPr>
            <a:r>
              <a:rPr lang="tr-TR" sz="1800" dirty="0">
                <a:hlinkClick r:id="rId2"/>
              </a:rPr>
              <a:t>https://</a:t>
            </a:r>
            <a:r>
              <a:rPr lang="tr-TR" sz="1800" dirty="0" smtClean="0">
                <a:hlinkClick r:id="rId2"/>
              </a:rPr>
              <a:t>elkitab.org/wp-content/uploads/2020/11/kutatgu-bilig-23012020.pdf</a:t>
            </a:r>
            <a:endParaRPr lang="tr-TR" sz="1800" dirty="0" smtClean="0"/>
          </a:p>
          <a:p>
            <a:pPr marL="0" indent="0">
              <a:buNone/>
            </a:pPr>
            <a:endParaRPr lang="tr-TR" sz="1800" dirty="0" smtClean="0"/>
          </a:p>
          <a:p>
            <a:pPr marL="0" indent="0">
              <a:buNone/>
            </a:pPr>
            <a:r>
              <a:rPr lang="es-ES" sz="1800" dirty="0"/>
              <a:t>Kutadgu Bilig’de Su Metaforları</a:t>
            </a:r>
          </a:p>
          <a:p>
            <a:pPr marL="0" indent="0">
              <a:buNone/>
            </a:pPr>
            <a:r>
              <a:rPr lang="es-ES" sz="1800" dirty="0">
                <a:hlinkClick r:id="rId3"/>
              </a:rPr>
              <a:t>https://</a:t>
            </a:r>
            <a:r>
              <a:rPr lang="es-ES" sz="1800" dirty="0" smtClean="0">
                <a:hlinkClick r:id="rId3"/>
              </a:rPr>
              <a:t>search.app/FU8aXJs82KhM3qb8A</a:t>
            </a:r>
            <a:endParaRPr lang="tr-TR" sz="1800" dirty="0" smtClean="0"/>
          </a:p>
          <a:p>
            <a:pPr marL="0" indent="0">
              <a:buNone/>
            </a:pPr>
            <a:endParaRPr lang="es-ES" dirty="0"/>
          </a:p>
          <a:p>
            <a:pPr marL="0" indent="0">
              <a:buNone/>
            </a:pPr>
            <a:endParaRPr lang="tr-TR" dirty="0" smtClean="0"/>
          </a:p>
          <a:p>
            <a:pPr marL="0" indent="0">
              <a:buNone/>
            </a:pPr>
            <a:endParaRPr lang="tr-TR" dirty="0" smtClean="0"/>
          </a:p>
          <a:p>
            <a:pPr marL="0" indent="0">
              <a:buNone/>
            </a:pPr>
            <a:endParaRPr lang="tr-TR" dirty="0"/>
          </a:p>
          <a:p>
            <a:endParaRPr lang="tr-TR" dirty="0"/>
          </a:p>
          <a:p>
            <a:endParaRPr lang="tr-TR" dirty="0"/>
          </a:p>
        </p:txBody>
      </p:sp>
    </p:spTree>
    <p:extLst>
      <p:ext uri="{BB962C8B-B14F-4D97-AF65-F5344CB8AC3E}">
        <p14:creationId xmlns:p14="http://schemas.microsoft.com/office/powerpoint/2010/main" val="28201401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5066</TotalTime>
  <Words>13976</Words>
  <Application>Microsoft Office PowerPoint</Application>
  <PresentationFormat>Ekran Gösterisi (4:3)</PresentationFormat>
  <Paragraphs>1194</Paragraphs>
  <Slides>227</Slides>
  <Notes>4</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227</vt:i4>
      </vt:variant>
    </vt:vector>
  </HeadingPairs>
  <TitlesOfParts>
    <vt:vector size="232" baseType="lpstr">
      <vt:lpstr>Arial</vt:lpstr>
      <vt:lpstr>Calibri</vt:lpstr>
      <vt:lpstr>Lucida Sans Typewriter</vt:lpstr>
      <vt:lpstr>var(--td_default_google_font_2, 'Roboto', sans-serif)</vt:lpstr>
      <vt:lpstr>Ofis Teması</vt:lpstr>
      <vt:lpstr> TÜRK ve DENİZ</vt:lpstr>
      <vt:lpstr> Tenger ve Tengiz https://denizkarakurt.com.tr/makaleler/tenger-ve-tengiz  </vt:lpstr>
      <vt:lpstr>İÇİNDEKİLER</vt:lpstr>
      <vt:lpstr>PowerPoint Sunusu</vt:lpstr>
      <vt:lpstr>  https://www.booksonturkey.com/  </vt:lpstr>
      <vt:lpstr>Levent Ağaoğlu</vt:lpstr>
      <vt:lpstr>Ana Kavramlar</vt:lpstr>
      <vt:lpstr>Bilimler</vt:lpstr>
      <vt:lpstr>PowerPoint Sunusu</vt:lpstr>
      <vt:lpstr>ATÜT Literatürü  (Hidrolik Toplum Teorisi)  </vt:lpstr>
      <vt:lpstr>Asya'nın Yaşam Damarları: Nehirleri </vt:lpstr>
      <vt:lpstr>ATÜT ?</vt:lpstr>
      <vt:lpstr>ATÜT</vt:lpstr>
      <vt:lpstr>PowerPoint Sunusu</vt:lpstr>
      <vt:lpstr>Mu Kıtası mı, Asya Kıtası mı?</vt:lpstr>
      <vt:lpstr>Göktürk İmparatorluğu</vt:lpstr>
      <vt:lpstr>Asya Akdeniz’i</vt:lpstr>
      <vt:lpstr>  Asya Akdeniz’i: Yeni Akdeniz The Asian Mediterranean Port Cities and Trading Networks in China, Japan and Southeast Asia, 13th–21st Century François Gipouloux </vt:lpstr>
      <vt:lpstr>Yeni Akdeniz ve Limanları</vt:lpstr>
      <vt:lpstr>PowerPoint Sunusu</vt:lpstr>
      <vt:lpstr>Oğuz Kağan</vt:lpstr>
      <vt:lpstr>Oğuz Kağan Destanı </vt:lpstr>
      <vt:lpstr>Deniz Han, Oğuz Kağan Destanı</vt:lpstr>
      <vt:lpstr>PowerPoint Sunusu</vt:lpstr>
      <vt:lpstr>Taluy, Okyanus,  İlk Başbakan  Bilge Tonyukuk (646-724)</vt:lpstr>
      <vt:lpstr>Şantung, Çin ve Okyanus</vt:lpstr>
      <vt:lpstr>Dalay Lama</vt:lpstr>
      <vt:lpstr>Talay. Dalay Lama. Tonyukuk</vt:lpstr>
      <vt:lpstr>PowerPoint Sunusu</vt:lpstr>
      <vt:lpstr>Su ve Türk</vt:lpstr>
      <vt:lpstr>Kimek ve Kıpçak </vt:lpstr>
      <vt:lpstr>Kimek ve Kıpçak</vt:lpstr>
      <vt:lpstr>Kimek ve Kıpçak</vt:lpstr>
      <vt:lpstr>Kimek ve Kıpçak</vt:lpstr>
      <vt:lpstr>Anayurt Türkistan Şehirleri ve Denizcilik</vt:lpstr>
      <vt:lpstr>Anayurt Türkistan Şehirleri ve Denizcilik</vt:lpstr>
      <vt:lpstr>Karadeniz Kuzeyinde İdil Boyu Türk Şehirleri ve Denizcilik</vt:lpstr>
      <vt:lpstr>Karadeniz Kuzeyinde İdil Boyu Türk Şehirleri ve Denizcilik</vt:lpstr>
      <vt:lpstr>Karadeniz Kuzeyinde İdil Boyu Türk Şehirleri ve Denizcilik</vt:lpstr>
      <vt:lpstr>Türkiye’de Türk Denizciliğinin Başlangıcı</vt:lpstr>
      <vt:lpstr>Türkiye’de Türk Denizciliğinin Başlangıcı</vt:lpstr>
      <vt:lpstr>Türkiye’de Türk Denizciliğinin Başlangıcı</vt:lpstr>
      <vt:lpstr>İlk Osmanlı Tersanesi </vt:lpstr>
      <vt:lpstr>PowerPoint Sunusu</vt:lpstr>
      <vt:lpstr> Bir Gemi  Zaman tünelinde Karadeniz’den “İlk hedefiniz Akdeniz’e” Ordularla, isyanlar İnsanlarla..  Bir başlangıçtır 19 Mayıs Destandır, Nutuk’tur Doğum günüdür Alnıma yazılandır 1919  19 Mayıs 2022</vt:lpstr>
      <vt:lpstr>Atatürk neden gülümsüyordu?</vt:lpstr>
      <vt:lpstr>Atatürk neyi işaret ediyordu?</vt:lpstr>
      <vt:lpstr>Atatürk’ün Tarih Tezi : Vasiyet 1938 </vt:lpstr>
      <vt:lpstr>«Biz bu güneşi tutuşturan adamların çocuklarıyız»</vt:lpstr>
      <vt:lpstr>Sümer Gemileri</vt:lpstr>
      <vt:lpstr> Sümerlerde Denizcilik ve Asya Kökenleri </vt:lpstr>
      <vt:lpstr> Sümerlerin Asya Kökenleri </vt:lpstr>
      <vt:lpstr>Atatürk’ün Tarih Tezi neden sahipsizdir?</vt:lpstr>
      <vt:lpstr>Nehir ve Deniz kenarlarındaki Medeniyetler</vt:lpstr>
      <vt:lpstr>Asya Kıtasındaki İnsan Denizi </vt:lpstr>
      <vt:lpstr>Türk Tarih Tezi’ne göre tarihteki Türk devletleri</vt:lpstr>
      <vt:lpstr> Atatürk Tarih Tezi </vt:lpstr>
      <vt:lpstr> Türklerin anayurdu Orta Asya yaylasıdır. </vt:lpstr>
      <vt:lpstr>İlk Yerleşmeler, Türkiye ve 1071 Tezi</vt:lpstr>
      <vt:lpstr>PowerPoint Sunusu</vt:lpstr>
      <vt:lpstr>Yer Gök Su</vt:lpstr>
      <vt:lpstr> Yer Gök İduk Su</vt:lpstr>
      <vt:lpstr>Su Samuru</vt:lpstr>
      <vt:lpstr>    Kişi:  “Yaşam, Ölüm, Yaratılan”         Su Felsefesi</vt:lpstr>
      <vt:lpstr>Su</vt:lpstr>
      <vt:lpstr>Toprak ve Su</vt:lpstr>
      <vt:lpstr>Yer-Su</vt:lpstr>
      <vt:lpstr>Kutsal Su</vt:lpstr>
      <vt:lpstr>Su Halkı: Sakalar (İskitler). Sümerler </vt:lpstr>
      <vt:lpstr>Sorular ve Bağlantılar</vt:lpstr>
      <vt:lpstr>SAKALARDAN SÜMERLERE SUYUN İZİNİ SÜRMEK  https://www.arkeotekno.com/pg_584_sakalardan-sumerlere-suyun-izini-surmek </vt:lpstr>
      <vt:lpstr> Çin Felsefesi ve Su </vt:lpstr>
      <vt:lpstr>Çin: Su Karakteri</vt:lpstr>
      <vt:lpstr>Su Kültürü </vt:lpstr>
      <vt:lpstr>                           İda’nın pınarları Efsaneleri, tanrıları Aristo, Eflâtun, Azîz Pavlos Sappho, Sokrates, Homeros Bilgeler diyarısın; Assos  Ölmez ağaç Ölümsüz insanlar İda’ların sonsuz ölümsüz ruhu   Sarı Zeybek, Sarı Kız, Sarı Saltuk, Sonsuzluk  Kutsal hasat Kutsal toprakların Kutsal zeytin ağacı Kutsal sarı Kutsal sarı sıvı Kutsal su Ayazmalar dolusu  Ey İdalar’ın, Arşipel’in yolcusu; Kazdağlarında tohum olduk Çanakkale’nin kutsal topraklarına Düştük; göverdik  Tarz-ı şiir böyle gerek, Hem Destane, Hem Levend’âne  19 Şubat 2012</vt:lpstr>
      <vt:lpstr>Deniz araçları Divanı Lügat it Türk</vt:lpstr>
      <vt:lpstr>PowerPoint Sunusu</vt:lpstr>
      <vt:lpstr>Mağripli İbni Haldun</vt:lpstr>
      <vt:lpstr>Türkistanlı Farabi</vt:lpstr>
      <vt:lpstr> Coğrafya kader mi yoksa jeopolitik midir? </vt:lpstr>
      <vt:lpstr>PowerPoint Sunusu</vt:lpstr>
      <vt:lpstr> İlk Deniz ve Okyanus </vt:lpstr>
      <vt:lpstr>Türk Mitolojisinde Deniz ve Okyanus</vt:lpstr>
      <vt:lpstr> Beş Renk Pusulası </vt:lpstr>
      <vt:lpstr>Beş Deniz Haritası</vt:lpstr>
      <vt:lpstr>Karadeniz </vt:lpstr>
      <vt:lpstr>Hazar Denizi Limanları</vt:lpstr>
      <vt:lpstr>Türk Devletleri ve Denizler Üçgeni </vt:lpstr>
      <vt:lpstr>Hakimiyet Sağlanan Denizler </vt:lpstr>
      <vt:lpstr>Hakimiyet Sıralaması</vt:lpstr>
      <vt:lpstr>Denizler</vt:lpstr>
      <vt:lpstr>Ohotsk Denizinden Akdeniz’e</vt:lpstr>
      <vt:lpstr> Denizlerde Hakimiyet Sağlayan Devletler </vt:lpstr>
      <vt:lpstr> Denizlerdeki Devletler </vt:lpstr>
      <vt:lpstr>En çok deniz hakimiyeti sağlayan devletler </vt:lpstr>
      <vt:lpstr>Denizler Üçgeni</vt:lpstr>
      <vt:lpstr>Türk Halklarında Deniz </vt:lpstr>
      <vt:lpstr>Kutadgu Bilig’de Deniz</vt:lpstr>
      <vt:lpstr>Kutadgu Bilig</vt:lpstr>
      <vt:lpstr>Bilgi Sudur, Kutadgu Bilig  </vt:lpstr>
      <vt:lpstr>Bilgi=Deniz, Kutadgu Bilig</vt:lpstr>
      <vt:lpstr>Tengiz ve Tengri</vt:lpstr>
      <vt:lpstr>Türk Bektaşi Edebiyatında 0kyanus (Umman)</vt:lpstr>
      <vt:lpstr>Deniz</vt:lpstr>
      <vt:lpstr>Deniz</vt:lpstr>
      <vt:lpstr>PowerPoint Sunusu</vt:lpstr>
      <vt:lpstr>NEHİR YOLLARI TÜRK BOYLARI https://www.youtube.com/watch?v=eq3M2dTwNvI </vt:lpstr>
      <vt:lpstr> Nehirler 1 (30) </vt:lpstr>
      <vt:lpstr>Nehirler 2 (30)</vt:lpstr>
      <vt:lpstr>Bozkır Kuşağı ve Tarım Kuşağı</vt:lpstr>
      <vt:lpstr>Nehirlerde Taşımacılık</vt:lpstr>
      <vt:lpstr>Asya ve Küçük Asya Nehirleri</vt:lpstr>
      <vt:lpstr>Asya ve Küçük Asya Nehirleri</vt:lpstr>
      <vt:lpstr>Bellibaşlı Nehirler</vt:lpstr>
      <vt:lpstr>PowerPoint Sunusu</vt:lpstr>
      <vt:lpstr>Yenisey Irmağı, Rusya</vt:lpstr>
      <vt:lpstr>  Tuna Boyu Şehirleri http://www.balkanpazar.org/tuna_tura/en_schiffsreise.html  </vt:lpstr>
      <vt:lpstr>Tuna Boyu Şehirleri ve Denizcilik</vt:lpstr>
      <vt:lpstr>Vardar Nehri. Makedonya, Yunanistan</vt:lpstr>
      <vt:lpstr>Tunca-Meriç-Arda</vt:lpstr>
      <vt:lpstr>Drina Köprüsü. Rumeli</vt:lpstr>
      <vt:lpstr>Tuna Nehri Hüsnü Arkan &amp; Dengin Ceyhan - Tuna  https://youtu.be/MIlFEhkSMa8?si=csBpz_lHHtOXr2Iw  </vt:lpstr>
      <vt:lpstr>Tuna Boyları</vt:lpstr>
      <vt:lpstr>Tuna Şehirleri</vt:lpstr>
      <vt:lpstr>Tuna Deltası</vt:lpstr>
      <vt:lpstr>Pazar Yeradları</vt:lpstr>
      <vt:lpstr>İdilboyu şehirleri </vt:lpstr>
      <vt:lpstr>Amu Derya (Ceyhun) Nehri </vt:lpstr>
      <vt:lpstr>Ceyhun Seyhun Maveraünnehir</vt:lpstr>
      <vt:lpstr>Pencap Beş Su, Hind Kıtası</vt:lpstr>
      <vt:lpstr>Amur Nehri, Çin</vt:lpstr>
      <vt:lpstr>İrtiş Nehri, Kazakistan, Rusya</vt:lpstr>
      <vt:lpstr>Ob Nehri, Rusya</vt:lpstr>
      <vt:lpstr>Lena Nehri, Yakutistan, Rusya</vt:lpstr>
      <vt:lpstr>Yangzte Nehri, Çin</vt:lpstr>
      <vt:lpstr>Sarı Irmak, Çin</vt:lpstr>
      <vt:lpstr>Vaha Kentler, Doğu Türkistan</vt:lpstr>
      <vt:lpstr>Nehirler ve Şehirler</vt:lpstr>
      <vt:lpstr>PowerPoint Sunusu</vt:lpstr>
      <vt:lpstr>Yamuna Nehri Hindistan</vt:lpstr>
      <vt:lpstr>Tarihi İpek Yolu</vt:lpstr>
      <vt:lpstr>5 Saat Uçuş Mesafesinin Merkezinde Olmak</vt:lpstr>
      <vt:lpstr>Beş Deniz İmparatorluğu</vt:lpstr>
      <vt:lpstr>Estonya-Bosna Çizgisi</vt:lpstr>
      <vt:lpstr>Mezopotamya</vt:lpstr>
      <vt:lpstr>İdil (Volga) Nehri</vt:lpstr>
      <vt:lpstr>Don Nehri</vt:lpstr>
      <vt:lpstr>Tolunoğulları: İlk Memlukler, Mısır</vt:lpstr>
      <vt:lpstr>Tolunoğulları Devleti (868-905) Mısır</vt:lpstr>
      <vt:lpstr>Nil Nehri, Mısır</vt:lpstr>
      <vt:lpstr>  Nil Nehri, Mısır    </vt:lpstr>
      <vt:lpstr> Nil-AmuDerya (Ceyhun) </vt:lpstr>
      <vt:lpstr>Nil-AmuDerya (Ceyhun)                            Elmar Holenstein: Felsefe Atlası </vt:lpstr>
      <vt:lpstr>Mütekamil Medeniyet Çizgisi: MMM ve Türklerin Genetiği</vt:lpstr>
      <vt:lpstr>Nil bahçeleri Mâverâünnehir’leriz. Seyhun Ceyhun Sirderya Amuderya Kanlıca Deryalarız, Hep Deryalardayız  Meriç Tunca Arda boyları Üç Nehiriz Kara Sevdalarız Alüvyon değil Biriktirdiğimiz Âdemiyet Üç kitabın manası Selimiye’de birleşiriz.</vt:lpstr>
      <vt:lpstr>Nil-Yamuna</vt:lpstr>
      <vt:lpstr>Yedi Su https://tr.wikipedia.org/wiki/Yedisu_b%C3%B6lgesi </vt:lpstr>
      <vt:lpstr>Sir Derya</vt:lpstr>
      <vt:lpstr>Amuderya ve Volga (İdil)  boylarında Oğuz Tüccarlar  https://www.booktandunya.com/2019/01/dogan-kuban-batiya-gocun-sanatsal-evreleri/?amp </vt:lpstr>
      <vt:lpstr>Orta Asya’nın alt bölgeleri https://www.booktandunya.com/2019/01/dogan-kuban-batiya-gocun-sanatsal-evreleri/?amp </vt:lpstr>
      <vt:lpstr>İpek Yolu Ticaret ve Türkler https://www.booktandunya.com/2019/01/dogan-kuban-batiya-gocun-sanatsal-evreleri/?amp </vt:lpstr>
      <vt:lpstr>Türkler hangi Deltalarda bulundular?</vt:lpstr>
      <vt:lpstr>PowerPoint Sunusu</vt:lpstr>
      <vt:lpstr>Harezm Horasan MaveraünNehir</vt:lpstr>
      <vt:lpstr>3 Tarihi Bölge</vt:lpstr>
      <vt:lpstr>Maveraünnehir</vt:lpstr>
      <vt:lpstr>Horasan</vt:lpstr>
      <vt:lpstr>Horasan Ülkeleri</vt:lpstr>
      <vt:lpstr>Urumçi Mumyaları</vt:lpstr>
      <vt:lpstr>Kayıp Aydınlanma</vt:lpstr>
      <vt:lpstr>Kayıp Aydınlanma</vt:lpstr>
      <vt:lpstr>İç Asya</vt:lpstr>
      <vt:lpstr>PowerPoint Sunusu</vt:lpstr>
      <vt:lpstr>Asya Kütüphanesi</vt:lpstr>
      <vt:lpstr>Kaynaklar</vt:lpstr>
      <vt:lpstr>Divan-ı Lügat it Türk Haritası </vt:lpstr>
      <vt:lpstr>Divan-ı Lügat it Türk Haritası </vt:lpstr>
      <vt:lpstr>Asya’da İlk Türk Denizciliği</vt:lpstr>
      <vt:lpstr>Asya’da İlk Türk Denizciliği</vt:lpstr>
      <vt:lpstr> Anayurt Türkistan' da Denizcilik </vt:lpstr>
      <vt:lpstr>Karadeniz'in Kuzeyindeki Türklerde Denizcilik </vt:lpstr>
      <vt:lpstr> Türkiye'de Türk Denizciliği </vt:lpstr>
      <vt:lpstr>Divani Lugati't-Türk'te Geçen Türk Denizciliği ile İlgili Kelimeler </vt:lpstr>
      <vt:lpstr>Divani Lugati't-Türk'te Geçen Türk Denizciliği ile İlgili Kelimeler </vt:lpstr>
      <vt:lpstr> Divani Lugati't-Türk'te Geçen Türk Denizciliği ile İlgili Kelimeler </vt:lpstr>
      <vt:lpstr>Dİbi Olmayan Deniz</vt:lpstr>
      <vt:lpstr>    Katip Çelebi (1609-1657)  Çelebiler Yüzyılı Kâtip Çelebi'nin deniz ve donanma hakkında korsanlara öğütleri - Vikikaynak https://tr.wikisource.org/wiki/Kâtip_Çelebi%27nin_deniz_ve_donanma_hakkında_korsanlara_öğütleri    </vt:lpstr>
      <vt:lpstr>Hazine…</vt:lpstr>
      <vt:lpstr>Burhan Oğuz  http://burhanoguz.com/deniz-nakliyati/ http://burhanoguz.com/eser/turkiye-halkinin-kultur-kokenleri/ http://burhanoguz.com/?s=deniz http://burhanoguz.com/?s=tengiz http://burhanoguz.com/akarsularda-nakliyat/?h=su </vt:lpstr>
      <vt:lpstr>PowerPoint Sunusu</vt:lpstr>
      <vt:lpstr>Verinti Sözlüğümüz: Deniz</vt:lpstr>
      <vt:lpstr>Verinti Sözlüğümüz: Göl </vt:lpstr>
      <vt:lpstr>Verinti Sözlüğümüz: Göl</vt:lpstr>
      <vt:lpstr>Verinti Sözlüğümüz: Gemi </vt:lpstr>
      <vt:lpstr>Verinti Sözlüğümüz: Gemi</vt:lpstr>
      <vt:lpstr>Verinti Sözlüğümüz: Gemici</vt:lpstr>
      <vt:lpstr>Verinti Sözlüğümüz: Kayık</vt:lpstr>
      <vt:lpstr>Verinti Sözlüğümüz: Kayık </vt:lpstr>
      <vt:lpstr>Verinti Sözlüğümüz: Kayık</vt:lpstr>
      <vt:lpstr>Verinti Sözlüğümüz: Kadırga</vt:lpstr>
      <vt:lpstr>Verinti Sözlüğümüz: Sal</vt:lpstr>
      <vt:lpstr>Verinti Sözlüğümüz: İskele</vt:lpstr>
      <vt:lpstr>Verinti Sözlüğümüz: Rıhtım</vt:lpstr>
      <vt:lpstr>Verinti Sözlüğümüz: Liman</vt:lpstr>
      <vt:lpstr>Verinti Sözlüğümüz: Liman</vt:lpstr>
      <vt:lpstr>Verinti Sözlüğü: Tersane</vt:lpstr>
      <vt:lpstr>Verinti Sözlüğü: Su</vt:lpstr>
      <vt:lpstr>Verinti Sözlüğü: Su</vt:lpstr>
      <vt:lpstr>PowerPoint Sunusu</vt:lpstr>
      <vt:lpstr> Türk ön takılı  yer adlarının sıklığı İnsanlık Mirası açısından ne anlama gelmektedir? </vt:lpstr>
      <vt:lpstr>TÜRK öntakılı Yeradları</vt:lpstr>
      <vt:lpstr> Türkleri simgeleyen mitler arasında deniz ve sular var mıdır </vt:lpstr>
      <vt:lpstr>  Çinlileri simgeleyen ejderha mitidir. Türkleri simgeleyen mitler hangileridir </vt:lpstr>
      <vt:lpstr> Ebru: Suda Sanat </vt:lpstr>
      <vt:lpstr>PowerPoint Sunusu</vt:lpstr>
      <vt:lpstr>Sonuç</vt:lpstr>
      <vt:lpstr>Sonuç: Aksiyonlar</vt:lpstr>
      <vt:lpstr>PowerPoint Sunusu</vt:lpstr>
      <vt:lpstr>  Şiir ile başlamıştık..  Tekrar Şiirler ile bitirelim. </vt:lpstr>
      <vt:lpstr>Türkistan’dan eski bir Gemi Dörtlüğü</vt:lpstr>
      <vt:lpstr>   Ruhumuz; Dokuz Sekiz İlk hedefimizdi Mavi gökler Lacivert deniz; Akdeniz!  </vt:lpstr>
      <vt:lpstr>           Deryalar, Kaptanlara,  Kızıl Sakallara Zaferler Barbaros’lara Denizler göllere Talaylar Levend’lere Arşipel’e, Adalar Denizi’ne   19-05-2019 Levent Ağaoğlu Ata Köy </vt:lpstr>
      <vt:lpstr>PowerPoint Sunusu</vt:lpstr>
      <vt:lpstr>İlave Kaynaklar</vt:lpstr>
      <vt:lpstr>İlave Kaynaklar</vt:lpstr>
      <vt:lpstr> Denizcilik Tarihi Tezleri </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Türk ve Deniz</dc:title>
  <dc:creator>Administrator</dc:creator>
  <cp:lastModifiedBy>USER</cp:lastModifiedBy>
  <cp:revision>168</cp:revision>
  <dcterms:created xsi:type="dcterms:W3CDTF">2024-09-23T07:32:41Z</dcterms:created>
  <dcterms:modified xsi:type="dcterms:W3CDTF">2024-09-28T06:59:39Z</dcterms:modified>
</cp:coreProperties>
</file>