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628" r:id="rId2"/>
    <p:sldId id="1197" r:id="rId3"/>
    <p:sldId id="1198" r:id="rId4"/>
    <p:sldId id="1113" r:id="rId5"/>
    <p:sldId id="1333" r:id="rId6"/>
    <p:sldId id="1370" r:id="rId7"/>
    <p:sldId id="1343" r:id="rId8"/>
    <p:sldId id="1376" r:id="rId9"/>
    <p:sldId id="1377" r:id="rId10"/>
    <p:sldId id="1331" r:id="rId11"/>
    <p:sldId id="1271" r:id="rId12"/>
    <p:sldId id="1268" r:id="rId13"/>
    <p:sldId id="1283" r:id="rId14"/>
    <p:sldId id="1285" r:id="rId15"/>
    <p:sldId id="1378" r:id="rId16"/>
    <p:sldId id="1379" r:id="rId17"/>
    <p:sldId id="1395" r:id="rId18"/>
    <p:sldId id="1380" r:id="rId19"/>
    <p:sldId id="1381" r:id="rId20"/>
    <p:sldId id="1359" r:id="rId21"/>
    <p:sldId id="1361" r:id="rId22"/>
    <p:sldId id="1221" r:id="rId23"/>
    <p:sldId id="1255" r:id="rId24"/>
    <p:sldId id="1383" r:id="rId25"/>
    <p:sldId id="1344" r:id="rId26"/>
    <p:sldId id="1382" r:id="rId27"/>
    <p:sldId id="1384" r:id="rId28"/>
    <p:sldId id="1385" r:id="rId29"/>
    <p:sldId id="1386" r:id="rId30"/>
    <p:sldId id="1387" r:id="rId31"/>
    <p:sldId id="1388" r:id="rId32"/>
    <p:sldId id="1389" r:id="rId33"/>
    <p:sldId id="1360" r:id="rId34"/>
    <p:sldId id="1345" r:id="rId35"/>
    <p:sldId id="1364" r:id="rId36"/>
    <p:sldId id="1365" r:id="rId37"/>
    <p:sldId id="1366" r:id="rId38"/>
    <p:sldId id="1367" r:id="rId39"/>
    <p:sldId id="1362" r:id="rId40"/>
    <p:sldId id="1363" r:id="rId41"/>
    <p:sldId id="1353" r:id="rId42"/>
    <p:sldId id="1354" r:id="rId43"/>
    <p:sldId id="1355" r:id="rId44"/>
    <p:sldId id="1346" r:id="rId45"/>
    <p:sldId id="1282" r:id="rId46"/>
    <p:sldId id="1222" r:id="rId47"/>
    <p:sldId id="1252" r:id="rId48"/>
    <p:sldId id="1253" r:id="rId49"/>
    <p:sldId id="1254" r:id="rId50"/>
    <p:sldId id="1256" r:id="rId51"/>
    <p:sldId id="1258" r:id="rId52"/>
    <p:sldId id="1259" r:id="rId53"/>
    <p:sldId id="1260" r:id="rId54"/>
    <p:sldId id="1261" r:id="rId55"/>
    <p:sldId id="1262" r:id="rId56"/>
    <p:sldId id="1263" r:id="rId57"/>
    <p:sldId id="1264" r:id="rId58"/>
    <p:sldId id="1265" r:id="rId59"/>
    <p:sldId id="1266" r:id="rId60"/>
    <p:sldId id="1396" r:id="rId61"/>
    <p:sldId id="1397" r:id="rId62"/>
    <p:sldId id="1398" r:id="rId63"/>
    <p:sldId id="1286" r:id="rId64"/>
    <p:sldId id="1269" r:id="rId65"/>
    <p:sldId id="1270" r:id="rId66"/>
    <p:sldId id="1339" r:id="rId67"/>
    <p:sldId id="1374" r:id="rId68"/>
    <p:sldId id="1375" r:id="rId69"/>
    <p:sldId id="1392" r:id="rId70"/>
    <p:sldId id="1390" r:id="rId71"/>
    <p:sldId id="1391" r:id="rId72"/>
    <p:sldId id="1267" r:id="rId73"/>
    <p:sldId id="1394" r:id="rId74"/>
    <p:sldId id="1393" r:id="rId75"/>
    <p:sldId id="1372" r:id="rId76"/>
    <p:sldId id="137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527" autoAdjust="0"/>
  </p:normalViewPr>
  <p:slideViewPr>
    <p:cSldViewPr>
      <p:cViewPr varScale="1">
        <p:scale>
          <a:sx n="78" d="100"/>
          <a:sy n="78" d="100"/>
        </p:scale>
        <p:origin x="1522" y="130"/>
      </p:cViewPr>
      <p:guideLst>
        <p:guide orient="horz" pos="2160"/>
        <p:guide pos="2880"/>
      </p:guideLst>
    </p:cSldViewPr>
  </p:slideViewPr>
  <p:outlineViewPr>
    <p:cViewPr>
      <p:scale>
        <a:sx n="33" d="100"/>
        <a:sy n="33" d="100"/>
      </p:scale>
      <p:origin x="0" y="-38"/>
    </p:cViewPr>
  </p:outlineViewPr>
  <p:notesTextViewPr>
    <p:cViewPr>
      <p:scale>
        <a:sx n="1" d="1"/>
        <a:sy n="1" d="1"/>
      </p:scale>
      <p:origin x="0" y="0"/>
    </p:cViewPr>
  </p:notesTextViewPr>
  <p:sorterViewPr>
    <p:cViewPr>
      <p:scale>
        <a:sx n="80" d="100"/>
        <a:sy n="80" d="100"/>
      </p:scale>
      <p:origin x="0" y="-7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39C7F4-DCE8-49C9-AE00-EA8BCF1476D7}" type="datetimeFigureOut">
              <a:rPr lang="tr-TR" smtClean="0"/>
              <a:t>18.11.2024</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B35B76-2E4B-4619-80AA-924FD74834F2}" type="slidenum">
              <a:rPr lang="tr-TR" smtClean="0"/>
              <a:t>‹#›</a:t>
            </a:fld>
            <a:endParaRPr lang="tr-TR"/>
          </a:p>
        </p:txBody>
      </p:sp>
    </p:spTree>
    <p:extLst>
      <p:ext uri="{BB962C8B-B14F-4D97-AF65-F5344CB8AC3E}">
        <p14:creationId xmlns:p14="http://schemas.microsoft.com/office/powerpoint/2010/main" val="4157816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9C122-A27A-4C13-A8BB-5E2E3911ED52}" type="datetimeFigureOut">
              <a:rPr lang="tr-TR" smtClean="0"/>
              <a:t>18.11.2024</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50A13-E30D-4796-A048-86C5EA3B930B}" type="slidenum">
              <a:rPr lang="tr-TR" smtClean="0"/>
              <a:t>‹#›</a:t>
            </a:fld>
            <a:endParaRPr lang="tr-TR"/>
          </a:p>
        </p:txBody>
      </p:sp>
    </p:spTree>
    <p:extLst>
      <p:ext uri="{BB962C8B-B14F-4D97-AF65-F5344CB8AC3E}">
        <p14:creationId xmlns:p14="http://schemas.microsoft.com/office/powerpoint/2010/main" val="41622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57</a:t>
            </a:fld>
            <a:endParaRPr lang="tr-TR"/>
          </a:p>
        </p:txBody>
      </p:sp>
    </p:spTree>
    <p:extLst>
      <p:ext uri="{BB962C8B-B14F-4D97-AF65-F5344CB8AC3E}">
        <p14:creationId xmlns:p14="http://schemas.microsoft.com/office/powerpoint/2010/main" val="207706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76</a:t>
            </a:fld>
            <a:endParaRPr lang="tr-TR"/>
          </a:p>
        </p:txBody>
      </p:sp>
    </p:spTree>
    <p:extLst>
      <p:ext uri="{BB962C8B-B14F-4D97-AF65-F5344CB8AC3E}">
        <p14:creationId xmlns:p14="http://schemas.microsoft.com/office/powerpoint/2010/main" val="134792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en-US"/>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Veri Yer Tutucusu 3"/>
          <p:cNvSpPr>
            <a:spLocks noGrp="1"/>
          </p:cNvSpPr>
          <p:nvPr>
            <p:ph type="dt" sz="half" idx="10"/>
          </p:nvPr>
        </p:nvSpPr>
        <p:spPr/>
        <p:txBody>
          <a:bodyPr/>
          <a:lstStyle/>
          <a:p>
            <a:fld id="{5BB13CAA-3EB4-4957-A262-C51C30E60044}" type="datetime1">
              <a:rPr lang="en-US" smtClean="0"/>
              <a:t>11/18/2024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340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D60D836-72FF-4918-B645-66F7CD70D283}" type="datetime1">
              <a:rPr lang="en-US" smtClean="0"/>
              <a:t>11/18/2024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75719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D08C4CB1-1ABA-4508-870C-C257B6711987}" type="datetime1">
              <a:rPr lang="en-US" smtClean="0"/>
              <a:t>11/18/2024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601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CCEDC73-743C-491D-9C85-C8F93EBE447B}" type="datetime1">
              <a:rPr lang="en-US" smtClean="0"/>
              <a:t>11/18/2024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72871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FFAA074E-D31D-44F4-90FD-6EC937E45284}" type="datetime1">
              <a:rPr lang="en-US" smtClean="0"/>
              <a:t>11/18/2024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56406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4"/>
          <p:cNvSpPr>
            <a:spLocks noGrp="1"/>
          </p:cNvSpPr>
          <p:nvPr>
            <p:ph type="dt" sz="half" idx="10"/>
          </p:nvPr>
        </p:nvSpPr>
        <p:spPr/>
        <p:txBody>
          <a:bodyPr/>
          <a:lstStyle/>
          <a:p>
            <a:fld id="{BECAA984-43FB-4F5F-B359-BC7FE7214063}" type="datetime1">
              <a:rPr lang="en-US" smtClean="0"/>
              <a:t>11/18/2024</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12401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en-US"/>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6"/>
          <p:cNvSpPr>
            <a:spLocks noGrp="1"/>
          </p:cNvSpPr>
          <p:nvPr>
            <p:ph type="dt" sz="half" idx="10"/>
          </p:nvPr>
        </p:nvSpPr>
        <p:spPr/>
        <p:txBody>
          <a:bodyPr/>
          <a:lstStyle/>
          <a:p>
            <a:fld id="{3856338F-0E08-4FC1-BC9C-0843460F8644}" type="datetime1">
              <a:rPr lang="en-US" smtClean="0"/>
              <a:t>11/18/2024</a:t>
            </a:fld>
            <a:endParaRPr lang="en-US"/>
          </a:p>
        </p:txBody>
      </p:sp>
      <p:sp>
        <p:nvSpPr>
          <p:cNvPr id="8" name="Altbilgi Yer Tutucusu 7"/>
          <p:cNvSpPr>
            <a:spLocks noGrp="1"/>
          </p:cNvSpPr>
          <p:nvPr>
            <p:ph type="ftr" sz="quarter" idx="11"/>
          </p:nvPr>
        </p:nvSpPr>
        <p:spPr/>
        <p:txBody>
          <a:bodyPr/>
          <a:lstStyle/>
          <a:p>
            <a:r>
              <a:rPr lang="en-US" smtClean="0"/>
              <a:t>https://www.booksonturkey.com/</a:t>
            </a:r>
            <a:endParaRPr lang="en-US"/>
          </a:p>
        </p:txBody>
      </p:sp>
      <p:sp>
        <p:nvSpPr>
          <p:cNvPr id="9" name="Slayt Numarası Yer Tutucusu 8"/>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61069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Veri Yer Tutucusu 2"/>
          <p:cNvSpPr>
            <a:spLocks noGrp="1"/>
          </p:cNvSpPr>
          <p:nvPr>
            <p:ph type="dt" sz="half" idx="10"/>
          </p:nvPr>
        </p:nvSpPr>
        <p:spPr/>
        <p:txBody>
          <a:bodyPr/>
          <a:lstStyle/>
          <a:p>
            <a:fld id="{C4CD43C8-A64F-4E8D-AC35-E40327C4F6E3}" type="datetime1">
              <a:rPr lang="en-US" smtClean="0"/>
              <a:t>11/18/2024</a:t>
            </a:fld>
            <a:endParaRPr lang="en-US"/>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
        <p:nvSpPr>
          <p:cNvPr id="5" name="Slayt Numarası Yer Tutucusu 4"/>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85815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5EDDB82-1628-43EB-A8C6-B1C7D2F5CBB3}" type="datetime1">
              <a:rPr lang="en-US" smtClean="0"/>
              <a:t>11/18/2024</a:t>
            </a:fld>
            <a:endParaRPr lang="en-US"/>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
        <p:nvSpPr>
          <p:cNvPr id="4" name="Slayt Numarası Yer Tutucusu 3"/>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739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3ED14C8-7967-4ED8-BFBA-8EA65AB8096A}" type="datetime1">
              <a:rPr lang="en-US" smtClean="0"/>
              <a:t>11/18/2024</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50532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51D0625-1E47-48EC-A3C4-47AB4C50DAF7}" type="datetime1">
              <a:rPr lang="en-US" smtClean="0"/>
              <a:t>11/18/2024</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7012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48505-3D64-4185-A680-E6D6B3ED0601}" type="datetime1">
              <a:rPr lang="en-US" smtClean="0"/>
              <a:t>11/18/2024</a:t>
            </a:fld>
            <a:endParaRPr lang="en-US"/>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https://www.booksonturkey.com/</a:t>
            </a:r>
            <a:endParaRPr lang="en-US"/>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A21D8-CDB4-474F-9130-2BADF0640E59}" type="slidenum">
              <a:rPr lang="en-US" smtClean="0"/>
              <a:t>‹#›</a:t>
            </a:fld>
            <a:endParaRPr lang="en-US"/>
          </a:p>
        </p:txBody>
      </p:sp>
    </p:spTree>
    <p:extLst>
      <p:ext uri="{BB962C8B-B14F-4D97-AF65-F5344CB8AC3E}">
        <p14:creationId xmlns:p14="http://schemas.microsoft.com/office/powerpoint/2010/main" val="1718893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sonturke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arkeotekno.com/pg_584_sakalardan-sumerlere-suyun-izini-surmek"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booktandunya.com/?s=Ya%C5%9Far+kalafa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3" Type="http://schemas.openxmlformats.org/officeDocument/2006/relationships/hyperlink" Target="https://tr.wikipedia.org/wiki/Ankara" TargetMode="External"/><Relationship Id="rId18" Type="http://schemas.openxmlformats.org/officeDocument/2006/relationships/hyperlink" Target="https://tr.wikipedia.org/wiki/Urum%C3%A7i" TargetMode="External"/><Relationship Id="rId26" Type="http://schemas.openxmlformats.org/officeDocument/2006/relationships/hyperlink" Target="https://tr.wikipedia.org/wiki/Astrahan" TargetMode="External"/><Relationship Id="rId3" Type="http://schemas.openxmlformats.org/officeDocument/2006/relationships/hyperlink" Target="https://tr.wikipedia.org/wiki/Bak%C3%BC" TargetMode="External"/><Relationship Id="rId21" Type="http://schemas.openxmlformats.org/officeDocument/2006/relationships/hyperlink" Target="https://tr.wikipedia.org/wiki/Komrat" TargetMode="External"/><Relationship Id="rId34" Type="http://schemas.openxmlformats.org/officeDocument/2006/relationships/hyperlink" Target="https://tr.wikipedia.org/wiki/Simferopol" TargetMode="External"/><Relationship Id="rId7" Type="http://schemas.openxmlformats.org/officeDocument/2006/relationships/hyperlink" Target="https://tr.wikipedia.org/wiki/Bi%C5%9Fkek" TargetMode="External"/><Relationship Id="rId12" Type="http://schemas.openxmlformats.org/officeDocument/2006/relationships/hyperlink" Target="https://tr.wikipedia.org/wiki/T%C3%BCrkiye" TargetMode="External"/><Relationship Id="rId17" Type="http://schemas.openxmlformats.org/officeDocument/2006/relationships/hyperlink" Target="https://tr.wikipedia.org/wiki/Sincan_Uygur_%C3%96zerk_B%C3%B6lgesi" TargetMode="External"/><Relationship Id="rId25" Type="http://schemas.openxmlformats.org/officeDocument/2006/relationships/hyperlink" Target="https://tr.wikipedia.org/wiki/Astrahan_Oblast%C4%B1" TargetMode="External"/><Relationship Id="rId33" Type="http://schemas.openxmlformats.org/officeDocument/2006/relationships/hyperlink" Target="https://tr.wikipedia.org/wiki/K%C4%B1r%C4%B1m_%C3%96zerk_Cumhuriyeti" TargetMode="External"/><Relationship Id="rId2" Type="http://schemas.openxmlformats.org/officeDocument/2006/relationships/hyperlink" Target="https://tr.wikipedia.org/wiki/Azerbaycan" TargetMode="External"/><Relationship Id="rId16" Type="http://schemas.openxmlformats.org/officeDocument/2006/relationships/hyperlink" Target="https://tr.wikipedia.org/wiki/%C3%87in" TargetMode="External"/><Relationship Id="rId20" Type="http://schemas.openxmlformats.org/officeDocument/2006/relationships/hyperlink" Target="https://tr.wikipedia.org/wiki/Gagavuzya" TargetMode="External"/><Relationship Id="rId29" Type="http://schemas.openxmlformats.org/officeDocument/2006/relationships/hyperlink" Target="https://tr.wikipedia.org/wiki/Tataristan" TargetMode="External"/><Relationship Id="rId1" Type="http://schemas.openxmlformats.org/officeDocument/2006/relationships/slideLayout" Target="../slideLayouts/slideLayout2.xml"/><Relationship Id="rId6" Type="http://schemas.openxmlformats.org/officeDocument/2006/relationships/hyperlink" Target="https://tr.wikipedia.org/wiki/K%C4%B1rg%C4%B1zistan" TargetMode="External"/><Relationship Id="rId11" Type="http://schemas.openxmlformats.org/officeDocument/2006/relationships/hyperlink" Target="https://tr.wikipedia.org/wiki/Ta%C5%9Fkent" TargetMode="External"/><Relationship Id="rId24" Type="http://schemas.openxmlformats.org/officeDocument/2006/relationships/hyperlink" Target="https://tr.wikipedia.org/wiki/Gorno-Altaysk" TargetMode="External"/><Relationship Id="rId32" Type="http://schemas.openxmlformats.org/officeDocument/2006/relationships/hyperlink" Target="https://tr.wikipedia.org/wiki/K%C4%B1z%C4%B1l_(%C5%9Fehir)" TargetMode="External"/><Relationship Id="rId5" Type="http://schemas.openxmlformats.org/officeDocument/2006/relationships/hyperlink" Target="https://tr.wikipedia.org/wiki/Astana" TargetMode="External"/><Relationship Id="rId15" Type="http://schemas.openxmlformats.org/officeDocument/2006/relationships/hyperlink" Target="https://tr.wikipedia.org/wiki/A%C5%9Fkabat" TargetMode="External"/><Relationship Id="rId23" Type="http://schemas.openxmlformats.org/officeDocument/2006/relationships/hyperlink" Target="https://tr.wikipedia.org/wiki/Altay_Cumhuriyeti" TargetMode="External"/><Relationship Id="rId28" Type="http://schemas.openxmlformats.org/officeDocument/2006/relationships/hyperlink" Target="https://tr.wikipedia.org/wiki/Ufa" TargetMode="External"/><Relationship Id="rId10" Type="http://schemas.openxmlformats.org/officeDocument/2006/relationships/hyperlink" Target="https://tr.wikipedia.org/wiki/%C3%96zbekistan" TargetMode="External"/><Relationship Id="rId19" Type="http://schemas.openxmlformats.org/officeDocument/2006/relationships/hyperlink" Target="https://tr.wikipedia.org/wiki/Moldova" TargetMode="External"/><Relationship Id="rId31" Type="http://schemas.openxmlformats.org/officeDocument/2006/relationships/hyperlink" Target="https://tr.wikipedia.org/wiki/Tuva_Cumhuriyeti" TargetMode="External"/><Relationship Id="rId4" Type="http://schemas.openxmlformats.org/officeDocument/2006/relationships/hyperlink" Target="https://tr.wikipedia.org/wiki/Kazakistan" TargetMode="External"/><Relationship Id="rId9" Type="http://schemas.openxmlformats.org/officeDocument/2006/relationships/hyperlink" Target="https://tr.wikipedia.org/wiki/Lefko%C5%9Fa" TargetMode="External"/><Relationship Id="rId14" Type="http://schemas.openxmlformats.org/officeDocument/2006/relationships/hyperlink" Target="https://tr.wikipedia.org/wiki/T%C3%BCrkmenistan" TargetMode="External"/><Relationship Id="rId22" Type="http://schemas.openxmlformats.org/officeDocument/2006/relationships/hyperlink" Target="https://tr.wikipedia.org/wiki/Rusya" TargetMode="External"/><Relationship Id="rId27" Type="http://schemas.openxmlformats.org/officeDocument/2006/relationships/hyperlink" Target="https://tr.wikipedia.org/wiki/Ba%C5%9Fkurdistan" TargetMode="External"/><Relationship Id="rId30" Type="http://schemas.openxmlformats.org/officeDocument/2006/relationships/hyperlink" Target="https://tr.wikipedia.org/wiki/Kazan,_Tataristan" TargetMode="External"/><Relationship Id="rId35" Type="http://schemas.openxmlformats.org/officeDocument/2006/relationships/hyperlink" Target="https://tr.wikipedia.org/wiki/Ukrayna" TargetMode="External"/><Relationship Id="rId8" Type="http://schemas.openxmlformats.org/officeDocument/2006/relationships/hyperlink" Target="https://tr.wikipedia.org/wiki/KKT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booktandunya.com/?s=Ya%C5%9Far+kalafa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academia.edu/38142636/Emel_Esin_Turk_Kozmolojisine_Giris_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rgipark.org.tr/tr/download/article-file/782617"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facebook.com/haluk.berkm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nizkarakurt.com.tr/makaleler/tenger-ve-tengiz"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istanbulticaretgazetesi.com/tr/dunyanin-en-degerli-markasi-bu-yil-itibariyla-amazon-oldu#:~:text=Amazon%2C%202021'de%20254%2C,Apple%20ilk%20s%C4%B1rada%20yer%20al%C4%B1yordu"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youtube.com/watch?v=_30nKn_1nrE&amp;ab_channel=Tar%C4%B1kOktayDo%C4%9Fan"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eq3M2dTwNvI"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16632"/>
            <a:ext cx="7774632" cy="1656184"/>
          </a:xfrm>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b="1" dirty="0" smtClean="0">
                <a:solidFill>
                  <a:srgbClr val="0070C0"/>
                </a:solidFill>
              </a:rPr>
              <a:t>TÜRKLER </a:t>
            </a:r>
            <a:br>
              <a:rPr lang="tr-TR" b="1" dirty="0" smtClean="0">
                <a:solidFill>
                  <a:srgbClr val="0070C0"/>
                </a:solidFill>
              </a:rPr>
            </a:br>
            <a:r>
              <a:rPr lang="tr-TR" b="1" dirty="0" smtClean="0">
                <a:solidFill>
                  <a:srgbClr val="0070C0"/>
                </a:solidFill>
              </a:rPr>
              <a:t>VE </a:t>
            </a:r>
            <a:r>
              <a:rPr lang="tr-TR" sz="5300" b="1" dirty="0" smtClean="0">
                <a:solidFill>
                  <a:srgbClr val="0070C0"/>
                </a:solidFill>
                <a:latin typeface="Lucida Sans Typewriter" panose="020B0509030504030204" pitchFamily="49" charset="0"/>
              </a:rPr>
              <a:t/>
            </a:r>
            <a:br>
              <a:rPr lang="tr-TR" sz="5300" b="1" dirty="0" smtClean="0">
                <a:solidFill>
                  <a:srgbClr val="0070C0"/>
                </a:solidFill>
                <a:latin typeface="Lucida Sans Typewriter" panose="020B0509030504030204" pitchFamily="49" charset="0"/>
              </a:rPr>
            </a:br>
            <a:r>
              <a:rPr lang="tr-TR" sz="3600" b="1" dirty="0" smtClean="0">
                <a:solidFill>
                  <a:srgbClr val="0070C0"/>
                </a:solidFill>
                <a:latin typeface="Lucida Sans Typewriter" panose="020B0509030504030204" pitchFamily="49" charset="0"/>
              </a:rPr>
              <a:t>SU SEYAHATNAMESİ&amp;SU EKOSİSTEMİ</a:t>
            </a:r>
            <a:r>
              <a:rPr lang="tr-TR" sz="6700" b="1" dirty="0" smtClean="0">
                <a:solidFill>
                  <a:srgbClr val="0070C0"/>
                </a:solidFill>
              </a:rPr>
              <a:t/>
            </a:r>
            <a:br>
              <a:rPr lang="tr-TR" sz="6700" b="1" dirty="0" smtClean="0">
                <a:solidFill>
                  <a:srgbClr val="0070C0"/>
                </a:solidFill>
              </a:rPr>
            </a:br>
            <a:r>
              <a:rPr lang="tr-TR" sz="3100" b="1" dirty="0" smtClean="0">
                <a:solidFill>
                  <a:srgbClr val="0070C0"/>
                </a:solidFill>
              </a:rPr>
              <a:t>Zaman. Zemin. Zihin</a:t>
            </a:r>
            <a:br>
              <a:rPr lang="tr-TR" sz="3100" b="1" dirty="0" smtClean="0">
                <a:solidFill>
                  <a:srgbClr val="0070C0"/>
                </a:solidFill>
              </a:rPr>
            </a:br>
            <a:r>
              <a:rPr lang="tr-TR" sz="3100" b="1" dirty="0" smtClean="0">
                <a:solidFill>
                  <a:srgbClr val="0070C0"/>
                </a:solidFill>
              </a:rPr>
              <a:t/>
            </a:r>
            <a:br>
              <a:rPr lang="tr-TR" sz="3100" b="1" dirty="0" smtClean="0">
                <a:solidFill>
                  <a:srgbClr val="0070C0"/>
                </a:solidFill>
              </a:rPr>
            </a:br>
            <a:endParaRPr lang="en-US" sz="3100" b="1" dirty="0">
              <a:solidFill>
                <a:srgbClr val="0070C0"/>
              </a:solidFill>
            </a:endParaRPr>
          </a:p>
        </p:txBody>
      </p:sp>
      <p:sp>
        <p:nvSpPr>
          <p:cNvPr id="3" name="Alt Başlık 2"/>
          <p:cNvSpPr>
            <a:spLocks noGrp="1"/>
          </p:cNvSpPr>
          <p:nvPr>
            <p:ph type="subTitle" idx="1"/>
          </p:nvPr>
        </p:nvSpPr>
        <p:spPr>
          <a:xfrm>
            <a:off x="467544" y="3140968"/>
            <a:ext cx="8352928" cy="3528392"/>
          </a:xfrm>
        </p:spPr>
        <p:txBody>
          <a:bodyPr>
            <a:noAutofit/>
          </a:bodyPr>
          <a:lstStyle/>
          <a:p>
            <a:endParaRPr lang="tr-TR" sz="2400" b="1" dirty="0" smtClean="0">
              <a:solidFill>
                <a:schemeClr val="tx1"/>
              </a:solidFill>
              <a:latin typeface="Lucida Sans Typewriter" panose="020B0509030504030204" pitchFamily="49" charset="0"/>
              <a:hlinkClick r:id="rId2"/>
            </a:endParaRPr>
          </a:p>
          <a:p>
            <a:endParaRPr lang="tr-TR" sz="2400" b="1" dirty="0" smtClean="0">
              <a:solidFill>
                <a:schemeClr val="tx1"/>
              </a:solidFill>
              <a:latin typeface="Lucida Sans Typewriter" panose="020B0509030504030204" pitchFamily="49" charset="0"/>
            </a:endParaRPr>
          </a:p>
          <a:p>
            <a:endParaRPr lang="en-US" sz="2400" b="1" dirty="0">
              <a:solidFill>
                <a:schemeClr val="tx1"/>
              </a:solidFill>
              <a:latin typeface="Lucida Sans Typewriter" panose="020B0509030504030204" pitchFamily="49" charset="0"/>
            </a:endParaRPr>
          </a:p>
        </p:txBody>
      </p:sp>
      <p:sp>
        <p:nvSpPr>
          <p:cNvPr id="4" name="AutoShape 2" descr="Deniz Manzarası Ocean - Pixabay'de ücretsiz fotoğraf -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708920"/>
            <a:ext cx="8784976" cy="3672408"/>
          </a:xfrm>
        </p:spPr>
      </p:pic>
      <p:sp>
        <p:nvSpPr>
          <p:cNvPr id="5" name="Altbilgi Yer Tutucusu 4"/>
          <p:cNvSpPr>
            <a:spLocks noGrp="1"/>
          </p:cNvSpPr>
          <p:nvPr>
            <p:ph type="ftr" sz="quarter" idx="11"/>
          </p:nvPr>
        </p:nvSpPr>
        <p:spPr/>
        <p:txBody>
          <a:bodyPr/>
          <a:lstStyle/>
          <a:p>
            <a:endParaRPr lang="tr-TR" b="1" dirty="0" smtClean="0">
              <a:solidFill>
                <a:schemeClr val="tx1"/>
              </a:solidFill>
              <a:latin typeface="Lucida Sans Typewriter" panose="020B0509030504030204" pitchFamily="49" charset="0"/>
              <a:hlinkClick r:id="rId2"/>
            </a:endParaRPr>
          </a:p>
          <a:p>
            <a:r>
              <a:rPr lang="en-US" b="1" dirty="0" smtClean="0">
                <a:solidFill>
                  <a:schemeClr val="tx1"/>
                </a:solidFill>
                <a:latin typeface="Lucida Sans Typewriter" panose="020B0509030504030204" pitchFamily="49" charset="0"/>
                <a:hlinkClick r:id="rId2"/>
              </a:rPr>
              <a:t>https</a:t>
            </a:r>
            <a:r>
              <a:rPr lang="en-US" b="1" dirty="0">
                <a:solidFill>
                  <a:schemeClr val="tx1"/>
                </a:solidFill>
                <a:latin typeface="Lucida Sans Typewriter" panose="020B0509030504030204" pitchFamily="49" charset="0"/>
                <a:hlinkClick r:id="rId2"/>
              </a:rPr>
              <a:t>://www.booksonturkey.com/</a:t>
            </a:r>
            <a:endParaRPr lang="tr-TR" b="1" dirty="0">
              <a:solidFill>
                <a:schemeClr val="tx1"/>
              </a:solidFill>
              <a:latin typeface="Lucida Sans Typewriter" panose="020B0509030504030204" pitchFamily="49" charset="0"/>
            </a:endParaRPr>
          </a:p>
        </p:txBody>
      </p:sp>
    </p:spTree>
    <p:extLst>
      <p:ext uri="{BB962C8B-B14F-4D97-AF65-F5344CB8AC3E}">
        <p14:creationId xmlns:p14="http://schemas.microsoft.com/office/powerpoint/2010/main" val="2020185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384"/>
            <a:ext cx="8229600" cy="576064"/>
          </a:xfrm>
        </p:spPr>
        <p:txBody>
          <a:bodyPr>
            <a:normAutofit fontScale="90000"/>
          </a:bodyPr>
          <a:lstStyle/>
          <a:p>
            <a:r>
              <a:rPr lang="tr-TR" dirty="0" smtClean="0">
                <a:solidFill>
                  <a:srgbClr val="C00000"/>
                </a:solidFill>
              </a:rPr>
              <a:t>Su; Sonsuzluk, Çince</a:t>
            </a:r>
            <a:endParaRPr lang="tr-TR" dirty="0">
              <a:solidFill>
                <a:srgbClr val="C0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620688"/>
            <a:ext cx="8928991" cy="6048672"/>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87611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smtClean="0">
                <a:solidFill>
                  <a:srgbClr val="C00000"/>
                </a:solidFill>
              </a:rPr>
              <a:t>Çin: Su Karakteri</a:t>
            </a:r>
            <a:endParaRPr lang="tr-TR"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836712"/>
            <a:ext cx="8568952" cy="576064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499762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864096"/>
          </a:xfrm>
        </p:spPr>
        <p:txBody>
          <a:bodyPr>
            <a:normAutofit fontScale="90000"/>
          </a:bodyPr>
          <a:lstStyle/>
          <a:p>
            <a:r>
              <a:rPr lang="tr-TR" sz="3100" dirty="0">
                <a:solidFill>
                  <a:srgbClr val="C00000"/>
                </a:solidFill>
              </a:rPr>
              <a:t>SAKALARDAN SÜMERLERE SUYUN İZİNİ SÜRMEK</a:t>
            </a:r>
            <a:br>
              <a:rPr lang="tr-TR" sz="3100" dirty="0">
                <a:solidFill>
                  <a:srgbClr val="C00000"/>
                </a:solidFill>
              </a:rPr>
            </a:br>
            <a:r>
              <a:rPr lang="tr-TR" sz="1200" dirty="0">
                <a:solidFill>
                  <a:srgbClr val="C00000"/>
                </a:solidFill>
              </a:rPr>
              <a:t/>
            </a:r>
            <a:br>
              <a:rPr lang="tr-TR" sz="1200" dirty="0">
                <a:solidFill>
                  <a:srgbClr val="C00000"/>
                </a:solidFill>
              </a:rPr>
            </a:br>
            <a:r>
              <a:rPr lang="tr-TR" sz="1200" dirty="0">
                <a:hlinkClick r:id="rId2"/>
              </a:rPr>
              <a:t>https://</a:t>
            </a:r>
            <a:r>
              <a:rPr lang="tr-TR" sz="1200" dirty="0" smtClean="0">
                <a:hlinkClick r:id="rId2"/>
              </a:rPr>
              <a:t>www.arkeotekno.com/pg_584_sakalardan-sumerlere-suyun-izini-surmek</a:t>
            </a:r>
            <a:r>
              <a:rPr lang="tr-TR" sz="1200" dirty="0" smtClean="0"/>
              <a:t/>
            </a:r>
            <a:br>
              <a:rPr lang="tr-TR" sz="1200" dirty="0" smtClean="0"/>
            </a:br>
            <a:endParaRPr lang="tr-TR" sz="12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1124744"/>
            <a:ext cx="8640960" cy="5544616"/>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19385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43408"/>
            <a:ext cx="8229600" cy="1080120"/>
          </a:xfrm>
        </p:spPr>
        <p:txBody>
          <a:bodyPr/>
          <a:lstStyle/>
          <a:p>
            <a:r>
              <a:rPr lang="tr-TR" dirty="0" smtClean="0"/>
              <a:t>Vaha Kentler, Doğu Türkistan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764705"/>
            <a:ext cx="8856984" cy="5976664"/>
          </a:xfrm>
          <a:prstGeom prst="rect">
            <a:avLst/>
          </a:prstGeo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69380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1196752"/>
          </a:xfrm>
        </p:spPr>
        <p:txBody>
          <a:bodyPr>
            <a:normAutofit fontScale="90000"/>
          </a:bodyPr>
          <a:lstStyle/>
          <a:p>
            <a:r>
              <a:rPr lang="tr-TR" dirty="0" err="1" smtClean="0">
                <a:solidFill>
                  <a:srgbClr val="C00000"/>
                </a:solidFill>
              </a:rPr>
              <a:t>Yamuna</a:t>
            </a:r>
            <a:r>
              <a:rPr lang="tr-TR" dirty="0" smtClean="0">
                <a:solidFill>
                  <a:srgbClr val="C00000"/>
                </a:solidFill>
              </a:rPr>
              <a:t> Nehri Hindistan </a:t>
            </a:r>
            <a:br>
              <a:rPr lang="tr-TR" dirty="0" smtClean="0">
                <a:solidFill>
                  <a:srgbClr val="C00000"/>
                </a:solidFill>
              </a:rPr>
            </a:br>
            <a:r>
              <a:rPr lang="tr-TR" dirty="0" smtClean="0">
                <a:solidFill>
                  <a:srgbClr val="C00000"/>
                </a:solidFill>
              </a:rPr>
              <a:t>(New Delhi, </a:t>
            </a:r>
            <a:r>
              <a:rPr lang="tr-TR" dirty="0" err="1" smtClean="0">
                <a:solidFill>
                  <a:srgbClr val="C00000"/>
                </a:solidFill>
              </a:rPr>
              <a:t>Agra</a:t>
            </a:r>
            <a:r>
              <a:rPr lang="tr-TR" dirty="0" smtClean="0">
                <a:solidFill>
                  <a:srgbClr val="C00000"/>
                </a:solidFill>
              </a:rPr>
              <a:t>)</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760"/>
            <a:ext cx="8928992" cy="5400599"/>
          </a:xfrm>
          <a:prstGeom prst="rect">
            <a:avLst/>
          </a:prstGeo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49606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lstStyle/>
          <a:p>
            <a:r>
              <a:rPr lang="tr-TR" dirty="0" smtClean="0"/>
              <a:t>Yer Gök Su</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96752"/>
            <a:ext cx="8928992" cy="5544616"/>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924190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71400"/>
            <a:ext cx="8229600" cy="792088"/>
          </a:xfrm>
        </p:spPr>
        <p:txBody>
          <a:bodyPr/>
          <a:lstStyle/>
          <a:p>
            <a:r>
              <a:rPr lang="tr-TR" dirty="0" smtClean="0">
                <a:solidFill>
                  <a:srgbClr val="C00000"/>
                </a:solidFill>
              </a:rPr>
              <a:t>Sarı Irmak, Çin</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692696"/>
            <a:ext cx="8928992" cy="6048672"/>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894170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88640"/>
            <a:ext cx="8712968" cy="655272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86171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496" y="188640"/>
            <a:ext cx="9001000" cy="1008112"/>
          </a:xfrm>
        </p:spPr>
        <p:txBody>
          <a:bodyPr>
            <a:normAutofit fontScale="90000"/>
          </a:bodyPr>
          <a:lstStyle/>
          <a:p>
            <a:r>
              <a:rPr lang="tr-TR" dirty="0" smtClean="0"/>
              <a:t>Savaş Sanatı, Sun </a:t>
            </a:r>
            <a:r>
              <a:rPr lang="tr-TR" dirty="0" err="1" smtClean="0"/>
              <a:t>Tzu</a:t>
            </a:r>
            <a:r>
              <a:rPr lang="tr-TR" dirty="0" smtClean="0"/>
              <a:t/>
            </a:r>
            <a:br>
              <a:rPr lang="tr-TR" dirty="0" smtClean="0"/>
            </a:br>
            <a:r>
              <a:rPr lang="tr-TR" dirty="0" smtClean="0"/>
              <a:t>Sarı </a:t>
            </a:r>
            <a:r>
              <a:rPr lang="tr-TR" dirty="0" err="1" smtClean="0"/>
              <a:t>Ordos</a:t>
            </a:r>
            <a:r>
              <a:rPr lang="tr-TR" dirty="0" smtClean="0"/>
              <a:t> Bozkırı ve Sarı Irmak</a:t>
            </a: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760"/>
            <a:ext cx="8928992" cy="5328592"/>
          </a:xfrm>
          <a:prstGeom prst="rect">
            <a:avLst/>
          </a:prstGeom>
        </p:spPr>
      </p:pic>
    </p:spTree>
    <p:extLst>
      <p:ext uri="{BB962C8B-B14F-4D97-AF65-F5344CB8AC3E}">
        <p14:creationId xmlns:p14="http://schemas.microsoft.com/office/powerpoint/2010/main" val="2828607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9392"/>
            <a:ext cx="8229600" cy="1368152"/>
          </a:xfrm>
        </p:spPr>
        <p:txBody>
          <a:bodyPr>
            <a:noAutofit/>
          </a:bodyPr>
          <a:lstStyle/>
          <a:p>
            <a:r>
              <a:rPr lang="tr-TR" sz="2800" dirty="0" err="1" smtClean="0"/>
              <a:t>Liao</a:t>
            </a:r>
            <a:r>
              <a:rPr lang="tr-TR" sz="2800" dirty="0" smtClean="0"/>
              <a:t> Nehri Vadisinde Türkçenin 9.000 Yılı, Pasifik Okyanusu Kıyıları Çin</a:t>
            </a:r>
            <a:endParaRPr lang="tr-TR" sz="28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80728"/>
            <a:ext cx="8784976" cy="576064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572429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864096"/>
          </a:xfrm>
        </p:spPr>
        <p:txBody>
          <a:bodyPr>
            <a:normAutofit fontScale="90000"/>
          </a:bodyPr>
          <a:lstStyle/>
          <a:p>
            <a:r>
              <a:rPr lang="tr-TR" dirty="0" smtClean="0"/>
              <a:t/>
            </a:r>
            <a:br>
              <a:rPr lang="tr-TR" dirty="0" smtClean="0"/>
            </a:br>
            <a:r>
              <a:rPr lang="tr-TR" dirty="0" smtClean="0"/>
              <a:t>MOBY </a:t>
            </a:r>
            <a:r>
              <a:rPr lang="tr-TR" dirty="0"/>
              <a:t>DİCK - BEYAZ </a:t>
            </a:r>
            <a:r>
              <a:rPr lang="tr-TR" dirty="0" smtClean="0"/>
              <a:t>BALİNA </a:t>
            </a:r>
            <a:br>
              <a:rPr lang="tr-TR" dirty="0" smtClean="0"/>
            </a:br>
            <a:r>
              <a:rPr lang="tr-TR" sz="2000" dirty="0" smtClean="0"/>
              <a:t>1973 </a:t>
            </a:r>
            <a:br>
              <a:rPr lang="tr-TR" sz="2000" dirty="0" smtClean="0"/>
            </a:br>
            <a:r>
              <a:rPr lang="tr-TR" sz="2000" dirty="0" smtClean="0"/>
              <a:t>(</a:t>
            </a:r>
            <a:r>
              <a:rPr lang="tr-TR" sz="2000" dirty="0"/>
              <a:t>Sabahattin Eyüboğlu ve Mina Urgan Çevirisi)</a:t>
            </a:r>
            <a:br>
              <a:rPr lang="tr-TR" sz="2000" dirty="0"/>
            </a:br>
            <a:endParaRPr lang="tr-TR" sz="2000" dirty="0"/>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19" y="1340768"/>
            <a:ext cx="5184577" cy="511256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95371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0"/>
            <a:ext cx="8928992" cy="620688"/>
          </a:xfrm>
        </p:spPr>
        <p:txBody>
          <a:bodyPr>
            <a:normAutofit fontScale="90000"/>
          </a:bodyPr>
          <a:lstStyle/>
          <a:p>
            <a:r>
              <a:rPr lang="tr-TR" sz="3400" dirty="0" smtClean="0">
                <a:solidFill>
                  <a:srgbClr val="C00000"/>
                </a:solidFill>
              </a:rPr>
              <a:t>ASYA Denizler, Göller, Akarsular ve Boğazlar Haritası</a:t>
            </a:r>
            <a:endParaRPr lang="tr-TR" sz="3400" dirty="0">
              <a:solidFill>
                <a:srgbClr val="C0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92696"/>
            <a:ext cx="9144000" cy="616530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19069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9392"/>
            <a:ext cx="8229600" cy="792088"/>
          </a:xfrm>
        </p:spPr>
        <p:txBody>
          <a:bodyPr/>
          <a:lstStyle/>
          <a:p>
            <a:r>
              <a:rPr lang="tr-TR" dirty="0" smtClean="0"/>
              <a:t>Asya Su Yolları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692696"/>
            <a:ext cx="8928992" cy="604867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93533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92696"/>
          </a:xfrm>
        </p:spPr>
        <p:txBody>
          <a:bodyPr>
            <a:normAutofit fontScale="90000"/>
          </a:bodyPr>
          <a:lstStyle/>
          <a:p>
            <a:r>
              <a:rPr lang="tr-TR" dirty="0"/>
              <a:t>Karız Kanalları</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620688"/>
            <a:ext cx="8856984" cy="612068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16991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188640"/>
            <a:ext cx="8229600" cy="778098"/>
          </a:xfrm>
        </p:spPr>
        <p:txBody>
          <a:bodyPr/>
          <a:lstStyle/>
          <a:p>
            <a:r>
              <a:rPr lang="tr-TR" dirty="0" err="1" smtClean="0">
                <a:solidFill>
                  <a:srgbClr val="C00000"/>
                </a:solidFill>
              </a:rPr>
              <a:t>Kiş</a:t>
            </a:r>
            <a:r>
              <a:rPr lang="tr-TR" dirty="0" smtClean="0">
                <a:solidFill>
                  <a:srgbClr val="C00000"/>
                </a:solidFill>
              </a:rPr>
              <a:t> (Su Samuru) ve Kişi</a:t>
            </a:r>
            <a:endParaRPr lang="tr-TR"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96752"/>
            <a:ext cx="4320480" cy="5112568"/>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96752"/>
            <a:ext cx="4464496" cy="5112568"/>
          </a:xfrm>
          <a:prstGeom prst="rect">
            <a:avLst/>
          </a:prstGeom>
        </p:spPr>
      </p:pic>
    </p:spTree>
    <p:extLst>
      <p:ext uri="{BB962C8B-B14F-4D97-AF65-F5344CB8AC3E}">
        <p14:creationId xmlns:p14="http://schemas.microsoft.com/office/powerpoint/2010/main" val="378890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648072"/>
          </a:xfrm>
        </p:spPr>
        <p:txBody>
          <a:bodyPr>
            <a:normAutofit fontScale="90000"/>
          </a:bodyPr>
          <a:lstStyle/>
          <a:p>
            <a:r>
              <a:rPr lang="tr-TR" dirty="0" smtClean="0">
                <a:solidFill>
                  <a:srgbClr val="C00000"/>
                </a:solidFill>
              </a:rPr>
              <a:t/>
            </a:r>
            <a:br>
              <a:rPr lang="tr-TR" dirty="0" smtClean="0">
                <a:solidFill>
                  <a:srgbClr val="C00000"/>
                </a:solidFill>
              </a:rPr>
            </a:br>
            <a:r>
              <a:rPr lang="tr-TR" dirty="0">
                <a:solidFill>
                  <a:srgbClr val="C00000"/>
                </a:solidFill>
              </a:rPr>
              <a:t/>
            </a:r>
            <a:br>
              <a:rPr lang="tr-TR" dirty="0">
                <a:solidFill>
                  <a:srgbClr val="C00000"/>
                </a:solidFill>
              </a:rPr>
            </a:br>
            <a:r>
              <a:rPr lang="tr-TR" dirty="0" smtClean="0">
                <a:solidFill>
                  <a:srgbClr val="C00000"/>
                </a:solidFill>
              </a:rPr>
              <a:t/>
            </a:r>
            <a:br>
              <a:rPr lang="tr-TR" dirty="0" smtClean="0">
                <a:solidFill>
                  <a:srgbClr val="C00000"/>
                </a:solidFill>
              </a:rPr>
            </a:br>
            <a:r>
              <a:rPr lang="tr-TR" dirty="0">
                <a:solidFill>
                  <a:srgbClr val="C00000"/>
                </a:solidFill>
              </a:rPr>
              <a:t/>
            </a:r>
            <a:br>
              <a:rPr lang="tr-TR" dirty="0">
                <a:solidFill>
                  <a:srgbClr val="C00000"/>
                </a:solidFill>
              </a:rPr>
            </a:br>
            <a:r>
              <a:rPr lang="tr-TR" dirty="0" smtClean="0">
                <a:solidFill>
                  <a:srgbClr val="C00000"/>
                </a:solidFill>
              </a:rPr>
              <a:t/>
            </a:r>
            <a:br>
              <a:rPr lang="tr-TR" dirty="0" smtClean="0">
                <a:solidFill>
                  <a:srgbClr val="C00000"/>
                </a:solidFill>
              </a:rPr>
            </a:br>
            <a:r>
              <a:rPr lang="tr-TR" dirty="0" smtClean="0">
                <a:solidFill>
                  <a:srgbClr val="C00000"/>
                </a:solidFill>
              </a:rPr>
              <a:t>Okyanuslar </a:t>
            </a:r>
            <a:r>
              <a:rPr lang="tr-TR" dirty="0">
                <a:solidFill>
                  <a:srgbClr val="C00000"/>
                </a:solidFill>
              </a:rPr>
              <a:t>ve Denizler</a:t>
            </a:r>
            <a:br>
              <a:rPr lang="tr-TR" dirty="0">
                <a:solidFill>
                  <a:srgbClr val="C00000"/>
                </a:solidFill>
              </a:rPr>
            </a:br>
            <a:r>
              <a:rPr lang="tr-TR" b="1" dirty="0" smtClean="0">
                <a:solidFill>
                  <a:srgbClr val="C00000"/>
                </a:solidFill>
              </a:rPr>
              <a:t>Türklerin </a:t>
            </a:r>
            <a:r>
              <a:rPr lang="tr-TR" b="1" dirty="0">
                <a:solidFill>
                  <a:srgbClr val="C00000"/>
                </a:solidFill>
              </a:rPr>
              <a:t>Üç Büyük Bilge Lideri</a:t>
            </a:r>
            <a:r>
              <a:rPr lang="tr-TR" dirty="0">
                <a:solidFill>
                  <a:srgbClr val="C00000"/>
                </a:solidFill>
              </a:rPr>
              <a:t/>
            </a:r>
            <a:br>
              <a:rPr lang="tr-TR" dirty="0">
                <a:solidFill>
                  <a:srgbClr val="C00000"/>
                </a:solidFill>
              </a:rPr>
            </a:br>
            <a:r>
              <a:rPr lang="tr-TR" sz="2000" b="1" dirty="0" err="1" smtClean="0">
                <a:latin typeface="Lucida Sans Typewriter" panose="020B0509030504030204" pitchFamily="49" charset="0"/>
              </a:rPr>
              <a:t>Tonyukuk</a:t>
            </a:r>
            <a:r>
              <a:rPr lang="tr-TR" sz="2000" b="1" dirty="0" smtClean="0">
                <a:latin typeface="Lucida Sans Typewriter" panose="020B0509030504030204" pitchFamily="49" charset="0"/>
              </a:rPr>
              <a:t> </a:t>
            </a:r>
            <a:r>
              <a:rPr lang="tr-TR" sz="2000" b="1" dirty="0">
                <a:latin typeface="Lucida Sans Typewriter" panose="020B0509030504030204" pitchFamily="49" charset="0"/>
              </a:rPr>
              <a:t>(Göktürk)</a:t>
            </a:r>
            <a:br>
              <a:rPr lang="tr-TR" sz="2000" b="1" dirty="0">
                <a:latin typeface="Lucida Sans Typewriter" panose="020B0509030504030204" pitchFamily="49" charset="0"/>
              </a:rPr>
            </a:br>
            <a:r>
              <a:rPr lang="tr-TR" sz="2000" b="1" dirty="0">
                <a:latin typeface="Lucida Sans Typewriter" panose="020B0509030504030204" pitchFamily="49" charset="0"/>
              </a:rPr>
              <a:t>Fatih (Osmanlı)</a:t>
            </a:r>
            <a:br>
              <a:rPr lang="tr-TR" sz="2000" b="1" dirty="0">
                <a:latin typeface="Lucida Sans Typewriter" panose="020B0509030504030204" pitchFamily="49" charset="0"/>
              </a:rPr>
            </a:br>
            <a:r>
              <a:rPr lang="tr-TR" sz="2000" b="1" dirty="0">
                <a:latin typeface="Lucida Sans Typewriter" panose="020B0509030504030204" pitchFamily="49" charset="0"/>
              </a:rPr>
              <a:t>Atatürk (Türkiye)</a:t>
            </a:r>
            <a:br>
              <a:rPr lang="tr-TR" sz="2000" b="1" dirty="0">
                <a:latin typeface="Lucida Sans Typewriter" panose="020B0509030504030204" pitchFamily="49" charset="0"/>
              </a:rPr>
            </a:br>
            <a:r>
              <a:rPr lang="tr-TR" sz="2000" dirty="0" smtClean="0"/>
              <a:t/>
            </a:r>
            <a:br>
              <a:rPr lang="tr-TR" sz="2000" dirty="0" smtClean="0"/>
            </a:br>
            <a:r>
              <a:rPr lang="tr-TR" dirty="0" smtClean="0">
                <a:solidFill>
                  <a:srgbClr val="C00000"/>
                </a:solidFill>
              </a:rPr>
              <a:t/>
            </a:r>
            <a:br>
              <a:rPr lang="tr-TR" dirty="0" smtClean="0">
                <a:solidFill>
                  <a:srgbClr val="C00000"/>
                </a:solidFill>
              </a:rPr>
            </a:br>
            <a:endParaRPr lang="tr-TR" dirty="0">
              <a:solidFill>
                <a:srgbClr val="C0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5856" y="2060848"/>
            <a:ext cx="2808312" cy="4608512"/>
          </a:xfrm>
          <a:prstGeom prst="rect">
            <a:avLst/>
          </a:prstGeom>
        </p:spPr>
      </p:pic>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2060848"/>
            <a:ext cx="2808312" cy="4608512"/>
          </a:xfrm>
          <a:prstGeom prst="rect">
            <a:avLst/>
          </a:prstGeom>
        </p:spPr>
      </p:pic>
      <p:pic>
        <p:nvPicPr>
          <p:cNvPr id="7" name="İçerik Yer Tutucusu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060848"/>
            <a:ext cx="2952328" cy="4680520"/>
          </a:xfrm>
          <a:prstGeom prst="rect">
            <a:avLst/>
          </a:prstGeom>
        </p:spPr>
      </p:pic>
    </p:spTree>
    <p:extLst>
      <p:ext uri="{BB962C8B-B14F-4D97-AF65-F5344CB8AC3E}">
        <p14:creationId xmlns:p14="http://schemas.microsoft.com/office/powerpoint/2010/main" val="33820901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1008112"/>
          </a:xfrm>
        </p:spPr>
        <p:txBody>
          <a:bodyPr>
            <a:normAutofit/>
          </a:bodyPr>
          <a:lstStyle/>
          <a:p>
            <a:r>
              <a:rPr lang="tr-TR" sz="3600" dirty="0" smtClean="0"/>
              <a:t>Su Kenarlarındaki </a:t>
            </a:r>
            <a:r>
              <a:rPr lang="tr-TR" sz="3600" dirty="0" err="1" smtClean="0"/>
              <a:t>Türk&amp;Turan</a:t>
            </a:r>
            <a:r>
              <a:rPr lang="tr-TR" sz="3600" dirty="0" smtClean="0"/>
              <a:t> Yerleşimleri</a:t>
            </a:r>
            <a:endParaRPr lang="tr-TR" sz="36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688"/>
            <a:ext cx="9144000" cy="623731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08242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Autofit/>
          </a:bodyPr>
          <a:lstStyle/>
          <a:p>
            <a:r>
              <a:rPr lang="tr-TR" sz="2800" b="1" dirty="0" smtClean="0">
                <a:solidFill>
                  <a:srgbClr val="C00000"/>
                </a:solidFill>
              </a:rPr>
              <a:t>Türk Kozmolojisi/Su felsefesi</a:t>
            </a:r>
            <a:br>
              <a:rPr lang="tr-TR" sz="2800" b="1" dirty="0" smtClean="0">
                <a:solidFill>
                  <a:srgbClr val="C00000"/>
                </a:solidFill>
              </a:rPr>
            </a:br>
            <a:r>
              <a:rPr lang="tr-TR" sz="2800" b="1" dirty="0" smtClean="0">
                <a:solidFill>
                  <a:srgbClr val="C00000"/>
                </a:solidFill>
              </a:rPr>
              <a:t>Türk Halk İnanışlarında SU</a:t>
            </a:r>
            <a:endParaRPr lang="tr-TR" sz="2800" b="1" dirty="0">
              <a:solidFill>
                <a:srgbClr val="C00000"/>
              </a:solidFill>
            </a:endParaRPr>
          </a:p>
        </p:txBody>
      </p:sp>
      <p:sp>
        <p:nvSpPr>
          <p:cNvPr id="4" name="Rectangle 1"/>
          <p:cNvSpPr>
            <a:spLocks noGrp="1" noChangeArrowheads="1"/>
          </p:cNvSpPr>
          <p:nvPr>
            <p:ph idx="1"/>
          </p:nvPr>
        </p:nvSpPr>
        <p:spPr bwMode="auto">
          <a:xfrm>
            <a:off x="457200" y="908527"/>
            <a:ext cx="8795320" cy="59093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None/>
            </a:pP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Rüyalar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Akan sular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en güçlü olduğu yer deniz</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ruhu akarsularda olur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Çamurlu suyun değil</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Her suyun bir iyesi vardır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 deniz nehir rüya akarsu yemin</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hakkı vardır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Akarsu Durgun Su Bataklık Su</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Halk inançları</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Gelin köprüden geçirilir büyü bozulur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Yedi kulaç</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Bütün Türk boylarında coğrafyalarında</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fatması</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ayşesi</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için denir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Alkarısı</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suda yaşar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Balık Su bağlantılı hususlar var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Azerbaycan ve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Türkiyede</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deniz ne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snlama</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geliyor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Büyü bozmak için akarsuya veya denize atılır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2"/>
              </a:rPr>
              <a:t>https://www.booktandunya.com/?s=Yaşar+kalafat</a:t>
            </a:r>
            <a:r>
              <a:rPr kumimoji="0" lang="tr-TR" altLang="tr-TR" sz="1800" b="0" i="0" u="none" strike="noStrike" cap="none" normalizeH="0" baseline="0" dirty="0" smtClean="0">
                <a:ln>
                  <a:noFill/>
                </a:ln>
                <a:solidFill>
                  <a:schemeClr val="tx1"/>
                </a:solidFill>
                <a:effectLst/>
              </a:rPr>
              <a:t> </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155988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720080"/>
          </a:xfrm>
        </p:spPr>
        <p:txBody>
          <a:bodyPr>
            <a:normAutofit fontScale="90000"/>
          </a:bodyPr>
          <a:lstStyle/>
          <a:p>
            <a:r>
              <a:rPr lang="tr-TR" b="1" dirty="0" err="1" smtClean="0"/>
              <a:t>Tonyukuk</a:t>
            </a:r>
            <a:r>
              <a:rPr lang="tr-TR" b="1" dirty="0" smtClean="0"/>
              <a:t> Yazıtında Nehirler ve Göller</a:t>
            </a:r>
            <a:endParaRPr lang="tr-TR" b="1" dirty="0"/>
          </a:p>
        </p:txBody>
      </p:sp>
      <p:sp>
        <p:nvSpPr>
          <p:cNvPr id="3" name="İçerik Yer Tutucusu 2"/>
          <p:cNvSpPr>
            <a:spLocks noGrp="1"/>
          </p:cNvSpPr>
          <p:nvPr>
            <p:ph idx="1"/>
          </p:nvPr>
        </p:nvSpPr>
        <p:spPr>
          <a:xfrm>
            <a:off x="457200" y="1628800"/>
            <a:ext cx="8229600" cy="4497363"/>
          </a:xfrm>
        </p:spPr>
        <p:txBody>
          <a:bodyPr>
            <a:normAutofit lnSpcReduction="10000"/>
          </a:bodyPr>
          <a:lstStyle/>
          <a:p>
            <a:pPr lvl="0"/>
            <a:r>
              <a:rPr lang="tr-TR" dirty="0"/>
              <a:t>Ak Termal Irmağı (Rusya, Tuva Cumhuriyeti)</a:t>
            </a:r>
          </a:p>
          <a:p>
            <a:pPr lvl="0"/>
            <a:r>
              <a:rPr lang="tr-TR" dirty="0"/>
              <a:t>Anı ırmağı (Rusya, </a:t>
            </a:r>
            <a:r>
              <a:rPr lang="tr-TR" dirty="0" err="1"/>
              <a:t>Hakasya</a:t>
            </a:r>
            <a:r>
              <a:rPr lang="tr-TR" dirty="0"/>
              <a:t>)</a:t>
            </a:r>
          </a:p>
          <a:p>
            <a:pPr lvl="0"/>
            <a:r>
              <a:rPr lang="tr-TR" dirty="0" err="1"/>
              <a:t>Bolçu</a:t>
            </a:r>
            <a:r>
              <a:rPr lang="tr-TR" dirty="0"/>
              <a:t> (Çin, Altay ili)</a:t>
            </a:r>
          </a:p>
          <a:p>
            <a:pPr lvl="0"/>
            <a:r>
              <a:rPr lang="tr-TR" dirty="0"/>
              <a:t>İnci </a:t>
            </a:r>
            <a:r>
              <a:rPr lang="tr-TR" dirty="0" smtClean="0"/>
              <a:t>Irmağı (</a:t>
            </a:r>
            <a:r>
              <a:rPr lang="tr-TR" dirty="0" err="1" smtClean="0"/>
              <a:t>Sir</a:t>
            </a:r>
            <a:r>
              <a:rPr lang="tr-TR" dirty="0" smtClean="0"/>
              <a:t> Derya, Seyhun) </a:t>
            </a:r>
            <a:r>
              <a:rPr lang="tr-TR" dirty="0"/>
              <a:t>( Özbekistan )</a:t>
            </a:r>
          </a:p>
          <a:p>
            <a:pPr lvl="0"/>
            <a:r>
              <a:rPr lang="tr-TR" dirty="0" err="1"/>
              <a:t>İngek</a:t>
            </a:r>
            <a:r>
              <a:rPr lang="tr-TR" dirty="0"/>
              <a:t> Gölcüğü ( İnekler Gölü ) (Moğolistan)</a:t>
            </a:r>
          </a:p>
          <a:p>
            <a:pPr lvl="0"/>
            <a:r>
              <a:rPr lang="tr-TR" dirty="0" err="1"/>
              <a:t>İrtiş</a:t>
            </a:r>
            <a:r>
              <a:rPr lang="tr-TR" dirty="0"/>
              <a:t> Irmağı (Rusya)</a:t>
            </a:r>
          </a:p>
          <a:p>
            <a:pPr lvl="0"/>
            <a:r>
              <a:rPr lang="tr-TR" dirty="0"/>
              <a:t>Kök </a:t>
            </a:r>
            <a:r>
              <a:rPr lang="tr-TR" dirty="0" err="1"/>
              <a:t>Öng</a:t>
            </a:r>
            <a:r>
              <a:rPr lang="tr-TR" dirty="0"/>
              <a:t> Irmağı (Moğolistan)</a:t>
            </a:r>
          </a:p>
          <a:p>
            <a:pPr lvl="0"/>
            <a:r>
              <a:rPr lang="tr-TR" dirty="0"/>
              <a:t>Tola Irmağı (Moğolistan)</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87807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360040"/>
          </a:xfrm>
        </p:spPr>
        <p:txBody>
          <a:bodyPr>
            <a:normAutofit fontScale="90000"/>
          </a:bodyPr>
          <a:lstStyle/>
          <a:p>
            <a:r>
              <a:rPr lang="tr-TR" b="1" dirty="0" smtClean="0"/>
              <a:t/>
            </a:r>
            <a:br>
              <a:rPr lang="tr-TR" b="1" dirty="0" smtClean="0"/>
            </a:br>
            <a:r>
              <a:rPr lang="tr-TR" b="1" dirty="0" smtClean="0">
                <a:solidFill>
                  <a:srgbClr val="C00000"/>
                </a:solidFill>
              </a:rPr>
              <a:t>Türkler </a:t>
            </a:r>
            <a:r>
              <a:rPr lang="tr-TR" b="1" dirty="0">
                <a:solidFill>
                  <a:srgbClr val="C00000"/>
                </a:solidFill>
              </a:rPr>
              <a:t>ve Su </a:t>
            </a:r>
            <a:r>
              <a:rPr lang="tr-TR" b="1" dirty="0" err="1">
                <a:solidFill>
                  <a:srgbClr val="C00000"/>
                </a:solidFill>
              </a:rPr>
              <a:t>EkoSistemi</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107504" y="548680"/>
            <a:ext cx="9721080" cy="6408712"/>
          </a:xfrm>
        </p:spPr>
        <p:txBody>
          <a:bodyPr>
            <a:normAutofit fontScale="25000" lnSpcReduction="20000"/>
          </a:bodyPr>
          <a:lstStyle/>
          <a:p>
            <a:r>
              <a:rPr lang="tr-TR" sz="8000" b="1" dirty="0" smtClean="0">
                <a:solidFill>
                  <a:srgbClr val="0070C0"/>
                </a:solidFill>
                <a:latin typeface="Lucida Sans Typewriter" panose="020B0509030504030204" pitchFamily="49" charset="0"/>
              </a:rPr>
              <a:t>NEHİRLER GÖLLER SU KANALLARI SULAK ALANLAR</a:t>
            </a:r>
          </a:p>
          <a:p>
            <a:pPr marL="0" indent="0">
              <a:buNone/>
            </a:pPr>
            <a:r>
              <a:rPr lang="tr-TR" sz="4000" b="1" dirty="0" smtClean="0">
                <a:solidFill>
                  <a:srgbClr val="0070C0"/>
                </a:solidFill>
                <a:latin typeface="Lucida Sans Typewriter" panose="020B0509030504030204" pitchFamily="49" charset="0"/>
              </a:rPr>
              <a:t> </a:t>
            </a:r>
          </a:p>
          <a:p>
            <a:pPr marL="514350" indent="-514350">
              <a:buFont typeface="+mj-lt"/>
              <a:buAutoNum type="arabicPeriod"/>
            </a:pPr>
            <a:r>
              <a:rPr lang="tr-TR" sz="4800" b="1" dirty="0" smtClean="0">
                <a:solidFill>
                  <a:srgbClr val="0070C0"/>
                </a:solidFill>
                <a:latin typeface="Lucida Sans Typewriter" panose="020B0509030504030204" pitchFamily="49" charset="0"/>
              </a:rPr>
              <a:t>Sibirya </a:t>
            </a:r>
            <a:r>
              <a:rPr lang="tr-TR" sz="4800" b="1" dirty="0">
                <a:solidFill>
                  <a:srgbClr val="0070C0"/>
                </a:solidFill>
                <a:latin typeface="Lucida Sans Typewriter" panose="020B0509030504030204" pitchFamily="49" charset="0"/>
              </a:rPr>
              <a:t>sulak alanları</a:t>
            </a:r>
          </a:p>
          <a:p>
            <a:pPr marL="514350" indent="-514350">
              <a:buFont typeface="+mj-lt"/>
              <a:buAutoNum type="arabicPeriod"/>
            </a:pPr>
            <a:r>
              <a:rPr lang="tr-TR" sz="4800" b="1" dirty="0" smtClean="0">
                <a:solidFill>
                  <a:srgbClr val="0070C0"/>
                </a:solidFill>
                <a:latin typeface="Lucida Sans Typewriter" panose="020B0509030504030204" pitchFamily="49" charset="0"/>
              </a:rPr>
              <a:t>Sarı Nehir’den (Çin) Mavi Tuna’ya (Macaristan) Su </a:t>
            </a:r>
            <a:r>
              <a:rPr lang="tr-TR" sz="4800" b="1" dirty="0">
                <a:solidFill>
                  <a:srgbClr val="0070C0"/>
                </a:solidFill>
                <a:latin typeface="Lucida Sans Typewriter" panose="020B0509030504030204" pitchFamily="49" charset="0"/>
              </a:rPr>
              <a:t>Felsefesi (Kişi, Yaşam, Ölüm</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err="1" smtClean="0">
                <a:solidFill>
                  <a:srgbClr val="0070C0"/>
                </a:solidFill>
                <a:latin typeface="Lucida Sans Typewriter" panose="020B0509030504030204" pitchFamily="49" charset="0"/>
              </a:rPr>
              <a:t>Maveaünnehir</a:t>
            </a:r>
            <a:endParaRPr lang="tr-TR" sz="4800" b="1" dirty="0">
              <a:solidFill>
                <a:srgbClr val="0070C0"/>
              </a:solidFill>
              <a:latin typeface="Lucida Sans Typewriter" panose="020B0509030504030204" pitchFamily="49" charset="0"/>
            </a:endParaRPr>
          </a:p>
          <a:p>
            <a:pPr marL="514350" indent="-514350">
              <a:buFont typeface="+mj-lt"/>
              <a:buAutoNum type="arabicPeriod"/>
            </a:pPr>
            <a:r>
              <a:rPr lang="tr-TR" sz="4800" b="1" dirty="0">
                <a:solidFill>
                  <a:srgbClr val="0070C0"/>
                </a:solidFill>
                <a:latin typeface="Lucida Sans Typewriter" panose="020B0509030504030204" pitchFamily="49" charset="0"/>
              </a:rPr>
              <a:t>Uzun nehirler ve göllerden oluşan Su Şebekeleri (ATÜT)</a:t>
            </a:r>
          </a:p>
          <a:p>
            <a:pPr marL="514350" indent="-514350">
              <a:buFont typeface="+mj-lt"/>
              <a:buAutoNum type="arabicPeriod"/>
            </a:pPr>
            <a:r>
              <a:rPr lang="tr-TR" sz="4800" b="1" dirty="0">
                <a:solidFill>
                  <a:srgbClr val="0070C0"/>
                </a:solidFill>
                <a:latin typeface="Lucida Sans Typewriter" panose="020B0509030504030204" pitchFamily="49" charset="0"/>
              </a:rPr>
              <a:t>Nil-Ceyhun-</a:t>
            </a:r>
            <a:r>
              <a:rPr lang="tr-TR" sz="4800" b="1" dirty="0" err="1">
                <a:solidFill>
                  <a:srgbClr val="0070C0"/>
                </a:solidFill>
                <a:latin typeface="Lucida Sans Typewriter" panose="020B0509030504030204" pitchFamily="49" charset="0"/>
              </a:rPr>
              <a:t>Yamuna</a:t>
            </a:r>
            <a:r>
              <a:rPr lang="tr-TR" sz="4800" b="1" dirty="0">
                <a:solidFill>
                  <a:srgbClr val="0070C0"/>
                </a:solidFill>
                <a:latin typeface="Lucida Sans Typewriter" panose="020B0509030504030204" pitchFamily="49" charset="0"/>
              </a:rPr>
              <a:t> (Mısır-Özbekistan-Hindistan)</a:t>
            </a:r>
          </a:p>
          <a:p>
            <a:pPr marL="514350" indent="-514350">
              <a:buFont typeface="+mj-lt"/>
              <a:buAutoNum type="arabicPeriod"/>
            </a:pPr>
            <a:r>
              <a:rPr lang="tr-TR" sz="4800" b="1" dirty="0">
                <a:solidFill>
                  <a:srgbClr val="0070C0"/>
                </a:solidFill>
                <a:latin typeface="Lucida Sans Typewriter" panose="020B0509030504030204" pitchFamily="49" charset="0"/>
              </a:rPr>
              <a:t>Yeraltı Su Kanalları (</a:t>
            </a:r>
            <a:r>
              <a:rPr lang="tr-TR" sz="4800" b="1" dirty="0" err="1">
                <a:solidFill>
                  <a:srgbClr val="0070C0"/>
                </a:solidFill>
                <a:latin typeface="Lucida Sans Typewriter" panose="020B0509030504030204" pitchFamily="49" charset="0"/>
              </a:rPr>
              <a:t>Karizler</a:t>
            </a:r>
            <a:r>
              <a:rPr lang="tr-TR" sz="4800" b="1" dirty="0">
                <a:solidFill>
                  <a:srgbClr val="0070C0"/>
                </a:solidFill>
                <a:latin typeface="Lucida Sans Typewriter" panose="020B0509030504030204" pitchFamily="49" charset="0"/>
              </a:rPr>
              <a:t>, Doğu Türkistan)</a:t>
            </a:r>
          </a:p>
          <a:p>
            <a:pPr marL="514350" indent="-514350">
              <a:buFont typeface="+mj-lt"/>
              <a:buAutoNum type="arabicPeriod"/>
            </a:pPr>
            <a:r>
              <a:rPr lang="tr-TR" sz="4800" b="1" dirty="0">
                <a:solidFill>
                  <a:srgbClr val="0070C0"/>
                </a:solidFill>
                <a:latin typeface="Lucida Sans Typewriter" panose="020B0509030504030204" pitchFamily="49" charset="0"/>
              </a:rPr>
              <a:t>İmparatorluk Su Kanalları (Çin</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Beş Su (Pakistan, Hindistan) ve Yedi Su (Kazakistan) </a:t>
            </a:r>
          </a:p>
          <a:p>
            <a:pPr marL="514350" indent="-514350">
              <a:buFont typeface="+mj-lt"/>
              <a:buAutoNum type="arabicPeriod"/>
            </a:pPr>
            <a:r>
              <a:rPr lang="tr-TR" sz="4800" b="1" dirty="0">
                <a:solidFill>
                  <a:srgbClr val="0070C0"/>
                </a:solidFill>
                <a:latin typeface="Lucida Sans Typewriter" panose="020B0509030504030204" pitchFamily="49" charset="0"/>
              </a:rPr>
              <a:t>Su Kaynağı Dağ Silsileleri (Altaylar, Urallar, </a:t>
            </a:r>
            <a:r>
              <a:rPr lang="tr-TR" sz="4800" b="1" dirty="0" err="1">
                <a:solidFill>
                  <a:srgbClr val="0070C0"/>
                </a:solidFill>
                <a:latin typeface="Lucida Sans Typewriter" panose="020B0509030504030204" pitchFamily="49" charset="0"/>
              </a:rPr>
              <a:t>Himalayalar</a:t>
            </a:r>
            <a:r>
              <a:rPr lang="tr-TR" sz="4800" b="1" dirty="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Küçük Asya Nehirleri (Fırat-Dicle: Mezopotamya, Kızılırmak, Menderes) </a:t>
            </a:r>
          </a:p>
          <a:p>
            <a:pPr marL="514350" indent="-514350">
              <a:buFont typeface="+mj-lt"/>
              <a:buAutoNum type="arabicPeriod"/>
            </a:pPr>
            <a:endParaRPr lang="tr-TR" sz="4300" b="1" dirty="0" smtClean="0">
              <a:solidFill>
                <a:srgbClr val="0070C0"/>
              </a:solidFill>
              <a:latin typeface="Lucida Sans Typewriter" panose="020B0509030504030204" pitchFamily="49" charset="0"/>
            </a:endParaRPr>
          </a:p>
          <a:p>
            <a:r>
              <a:rPr lang="tr-TR" sz="8000" b="1" dirty="0" smtClean="0">
                <a:solidFill>
                  <a:srgbClr val="0070C0"/>
                </a:solidFill>
                <a:latin typeface="Lucida Sans Typewriter" panose="020B0509030504030204" pitchFamily="49" charset="0"/>
              </a:rPr>
              <a:t>HALKLAR VE SU ARAÇLARI</a:t>
            </a:r>
          </a:p>
          <a:p>
            <a:endParaRPr lang="tr-TR" sz="4000" b="1" dirty="0">
              <a:solidFill>
                <a:srgbClr val="0070C0"/>
              </a:solidFill>
              <a:latin typeface="Lucida Sans Typewriter" panose="020B0509030504030204" pitchFamily="49" charset="0"/>
            </a:endParaRPr>
          </a:p>
          <a:p>
            <a:pPr marL="514350" indent="-514350">
              <a:buFont typeface="+mj-lt"/>
              <a:buAutoNum type="arabicPeriod"/>
            </a:pPr>
            <a:r>
              <a:rPr lang="tr-TR" sz="4800" b="1" dirty="0">
                <a:solidFill>
                  <a:srgbClr val="0070C0"/>
                </a:solidFill>
                <a:latin typeface="Lucida Sans Typewriter" panose="020B0509030504030204" pitchFamily="49" charset="0"/>
              </a:rPr>
              <a:t>Si= Su. </a:t>
            </a:r>
            <a:r>
              <a:rPr lang="tr-TR" sz="4800" b="1" dirty="0" err="1">
                <a:solidFill>
                  <a:srgbClr val="0070C0"/>
                </a:solidFill>
                <a:latin typeface="Lucida Sans Typewriter" panose="020B0509030504030204" pitchFamily="49" charset="0"/>
              </a:rPr>
              <a:t>Si.birya</a:t>
            </a:r>
            <a:r>
              <a:rPr lang="tr-TR" sz="4800" b="1" dirty="0">
                <a:solidFill>
                  <a:srgbClr val="0070C0"/>
                </a:solidFill>
                <a:latin typeface="Lucida Sans Typewriter" panose="020B0509030504030204" pitchFamily="49" charset="0"/>
              </a:rPr>
              <a:t>. </a:t>
            </a:r>
            <a:r>
              <a:rPr lang="tr-TR" sz="4800" b="1" dirty="0" err="1">
                <a:solidFill>
                  <a:srgbClr val="0070C0"/>
                </a:solidFill>
                <a:latin typeface="Lucida Sans Typewriter" panose="020B0509030504030204" pitchFamily="49" charset="0"/>
              </a:rPr>
              <a:t>Su.mer</a:t>
            </a:r>
            <a:r>
              <a:rPr lang="tr-TR" sz="4800" b="1" dirty="0">
                <a:solidFill>
                  <a:srgbClr val="0070C0"/>
                </a:solidFill>
                <a:latin typeface="Lucida Sans Typewriter" panose="020B0509030504030204" pitchFamily="49" charset="0"/>
              </a:rPr>
              <a:t>. Saka (Su Halkı</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Sakalar, </a:t>
            </a:r>
            <a:r>
              <a:rPr lang="tr-TR" sz="4800" b="1" dirty="0" err="1">
                <a:solidFill>
                  <a:srgbClr val="0070C0"/>
                </a:solidFill>
                <a:latin typeface="Lucida Sans Typewriter" panose="020B0509030504030204" pitchFamily="49" charset="0"/>
              </a:rPr>
              <a:t>Sibirler</a:t>
            </a:r>
            <a:r>
              <a:rPr lang="tr-TR" sz="4800" b="1" dirty="0">
                <a:solidFill>
                  <a:srgbClr val="0070C0"/>
                </a:solidFill>
                <a:latin typeface="Lucida Sans Typewriter" panose="020B0509030504030204" pitchFamily="49" charset="0"/>
              </a:rPr>
              <a:t>, </a:t>
            </a:r>
            <a:r>
              <a:rPr lang="tr-TR" sz="4800" b="1" dirty="0" err="1">
                <a:solidFill>
                  <a:srgbClr val="0070C0"/>
                </a:solidFill>
                <a:latin typeface="Lucida Sans Typewriter" panose="020B0509030504030204" pitchFamily="49" charset="0"/>
              </a:rPr>
              <a:t>Subarlar</a:t>
            </a:r>
            <a:r>
              <a:rPr lang="tr-TR" sz="4800" b="1" dirty="0">
                <a:solidFill>
                  <a:srgbClr val="0070C0"/>
                </a:solidFill>
                <a:latin typeface="Lucida Sans Typewriter" panose="020B0509030504030204" pitchFamily="49" charset="0"/>
              </a:rPr>
              <a:t>, Kıpçak-</a:t>
            </a:r>
            <a:r>
              <a:rPr lang="tr-TR" sz="4800" b="1" dirty="0" err="1">
                <a:solidFill>
                  <a:srgbClr val="0070C0"/>
                </a:solidFill>
                <a:latin typeface="Lucida Sans Typewriter" panose="020B0509030504030204" pitchFamily="49" charset="0"/>
              </a:rPr>
              <a:t>Kimekler</a:t>
            </a:r>
            <a:r>
              <a:rPr lang="tr-TR" sz="4800" b="1" dirty="0">
                <a:solidFill>
                  <a:srgbClr val="0070C0"/>
                </a:solidFill>
                <a:latin typeface="Lucida Sans Typewriter" panose="020B0509030504030204" pitchFamily="49" charset="0"/>
              </a:rPr>
              <a:t> (Gemi</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smtClean="0">
                <a:solidFill>
                  <a:srgbClr val="0070C0"/>
                </a:solidFill>
                <a:latin typeface="Lucida Sans Typewriter" panose="020B0509030504030204" pitchFamily="49" charset="0"/>
              </a:rPr>
              <a:t>Su </a:t>
            </a:r>
            <a:r>
              <a:rPr lang="tr-TR" sz="4800" b="1" dirty="0">
                <a:solidFill>
                  <a:srgbClr val="0070C0"/>
                </a:solidFill>
                <a:latin typeface="Lucida Sans Typewriter" panose="020B0509030504030204" pitchFamily="49" charset="0"/>
              </a:rPr>
              <a:t>Araçları (Gemi, Kayık, Sal)</a:t>
            </a:r>
          </a:p>
          <a:p>
            <a:pPr marL="514350" indent="-514350">
              <a:buFont typeface="+mj-lt"/>
              <a:buAutoNum type="arabicPeriod"/>
            </a:pPr>
            <a:endParaRPr lang="tr-TR" sz="4000" b="1" dirty="0" smtClean="0">
              <a:solidFill>
                <a:srgbClr val="0070C0"/>
              </a:solidFill>
              <a:latin typeface="Lucida Sans Typewriter" panose="020B0509030504030204" pitchFamily="49" charset="0"/>
            </a:endParaRPr>
          </a:p>
          <a:p>
            <a:r>
              <a:rPr lang="tr-TR" sz="8000" b="1" dirty="0" smtClean="0">
                <a:solidFill>
                  <a:srgbClr val="0070C0"/>
                </a:solidFill>
                <a:latin typeface="Lucida Sans Typewriter" panose="020B0509030504030204" pitchFamily="49" charset="0"/>
              </a:rPr>
              <a:t>MİTOLOJİ</a:t>
            </a:r>
          </a:p>
          <a:p>
            <a:endParaRPr lang="tr-TR" sz="4800" b="1" dirty="0">
              <a:solidFill>
                <a:srgbClr val="0070C0"/>
              </a:solidFill>
              <a:latin typeface="Lucida Sans Typewriter" panose="020B0509030504030204" pitchFamily="49" charset="0"/>
            </a:endParaRPr>
          </a:p>
          <a:p>
            <a:pPr marL="514350" indent="-514350">
              <a:buFont typeface="+mj-lt"/>
              <a:buAutoNum type="arabicPeriod"/>
            </a:pPr>
            <a:r>
              <a:rPr lang="tr-TR" sz="4800" b="1" dirty="0">
                <a:solidFill>
                  <a:srgbClr val="0070C0"/>
                </a:solidFill>
                <a:latin typeface="Lucida Sans Typewriter" panose="020B0509030504030204" pitchFamily="49" charset="0"/>
              </a:rPr>
              <a:t>Kutsal Su (</a:t>
            </a:r>
            <a:r>
              <a:rPr lang="tr-TR" sz="4800" b="1" dirty="0" err="1">
                <a:solidFill>
                  <a:srgbClr val="0070C0"/>
                </a:solidFill>
                <a:latin typeface="Lucida Sans Typewriter" panose="020B0509030504030204" pitchFamily="49" charset="0"/>
              </a:rPr>
              <a:t>Göktanrı</a:t>
            </a:r>
            <a:r>
              <a:rPr lang="tr-TR" sz="4800" b="1" dirty="0">
                <a:solidFill>
                  <a:srgbClr val="0070C0"/>
                </a:solidFill>
                <a:latin typeface="Lucida Sans Typewriter" panose="020B0509030504030204" pitchFamily="49" charset="0"/>
              </a:rPr>
              <a:t> Dini) (Mitoloji)</a:t>
            </a:r>
          </a:p>
          <a:p>
            <a:pPr marL="514350" indent="-514350">
              <a:buFont typeface="+mj-lt"/>
              <a:buAutoNum type="arabicPeriod"/>
            </a:pPr>
            <a:r>
              <a:rPr lang="tr-TR" sz="4800" b="1" dirty="0" err="1">
                <a:solidFill>
                  <a:srgbClr val="0070C0"/>
                </a:solidFill>
                <a:latin typeface="Lucida Sans Typewriter" panose="020B0509030504030204" pitchFamily="49" charset="0"/>
              </a:rPr>
              <a:t>Tengri</a:t>
            </a:r>
            <a:r>
              <a:rPr lang="tr-TR" sz="4800" b="1" dirty="0">
                <a:solidFill>
                  <a:srgbClr val="0070C0"/>
                </a:solidFill>
                <a:latin typeface="Lucida Sans Typewriter" panose="020B0509030504030204" pitchFamily="49" charset="0"/>
              </a:rPr>
              <a:t> ve </a:t>
            </a:r>
            <a:r>
              <a:rPr lang="tr-TR" sz="4800" b="1" dirty="0" err="1" smtClean="0">
                <a:solidFill>
                  <a:srgbClr val="0070C0"/>
                </a:solidFill>
                <a:latin typeface="Lucida Sans Typewriter" panose="020B0509030504030204" pitchFamily="49" charset="0"/>
              </a:rPr>
              <a:t>Tengiz</a:t>
            </a:r>
            <a:endParaRPr lang="tr-TR" sz="4800" b="1" dirty="0" smtClean="0">
              <a:solidFill>
                <a:srgbClr val="0070C0"/>
              </a:solidFill>
              <a:latin typeface="Lucida Sans Typewriter" panose="020B0509030504030204" pitchFamily="49" charset="0"/>
            </a:endParaRPr>
          </a:p>
          <a:p>
            <a:pPr marL="514350" indent="-514350">
              <a:buFont typeface="+mj-lt"/>
              <a:buAutoNum type="arabicPeriod"/>
            </a:pPr>
            <a:endParaRPr lang="tr-TR" sz="4300" b="1" dirty="0" smtClean="0">
              <a:solidFill>
                <a:srgbClr val="0070C0"/>
              </a:solidFill>
              <a:latin typeface="Lucida Sans Typewriter" panose="020B0509030504030204" pitchFamily="49" charset="0"/>
            </a:endParaRPr>
          </a:p>
          <a:p>
            <a:r>
              <a:rPr lang="tr-TR" sz="8000" b="1" dirty="0" smtClean="0">
                <a:solidFill>
                  <a:srgbClr val="0070C0"/>
                </a:solidFill>
                <a:latin typeface="Lucida Sans Typewriter" panose="020B0509030504030204" pitchFamily="49" charset="0"/>
              </a:rPr>
              <a:t>OKYANUSLAR DENİZLER</a:t>
            </a:r>
          </a:p>
          <a:p>
            <a:endParaRPr lang="tr-TR" sz="4800" b="1" dirty="0">
              <a:solidFill>
                <a:srgbClr val="0070C0"/>
              </a:solidFill>
              <a:latin typeface="Lucida Sans Typewriter" panose="020B0509030504030204" pitchFamily="49" charset="0"/>
            </a:endParaRPr>
          </a:p>
          <a:p>
            <a:pPr marL="514350" indent="-514350">
              <a:buFont typeface="+mj-lt"/>
              <a:buAutoNum type="arabicPeriod"/>
            </a:pPr>
            <a:r>
              <a:rPr lang="tr-TR" sz="4800" b="1" dirty="0" smtClean="0">
                <a:solidFill>
                  <a:srgbClr val="0070C0"/>
                </a:solidFill>
                <a:latin typeface="Lucida Sans Typewriter" panose="020B0509030504030204" pitchFamily="49" charset="0"/>
              </a:rPr>
              <a:t>Arktik </a:t>
            </a:r>
            <a:r>
              <a:rPr lang="tr-TR" sz="4800" b="1" dirty="0">
                <a:solidFill>
                  <a:srgbClr val="0070C0"/>
                </a:solidFill>
                <a:latin typeface="Lucida Sans Typewriter" panose="020B0509030504030204" pitchFamily="49" charset="0"/>
              </a:rPr>
              <a:t>Okyanusunda eriyen buzullar</a:t>
            </a:r>
          </a:p>
          <a:p>
            <a:pPr marL="514350" indent="-514350">
              <a:buFont typeface="+mj-lt"/>
              <a:buAutoNum type="arabicPeriod"/>
            </a:pPr>
            <a:r>
              <a:rPr lang="tr-TR" sz="4800" b="1" dirty="0">
                <a:solidFill>
                  <a:srgbClr val="0070C0"/>
                </a:solidFill>
                <a:latin typeface="Lucida Sans Typewriter" panose="020B0509030504030204" pitchFamily="49" charset="0"/>
              </a:rPr>
              <a:t>Okyanuslarla (Arktik, Pasifik-Yeni Akdeniz, Hint) çevrili olmak</a:t>
            </a:r>
          </a:p>
          <a:p>
            <a:pPr marL="514350" indent="-514350">
              <a:buFont typeface="+mj-lt"/>
              <a:buAutoNum type="arabicPeriod"/>
            </a:pPr>
            <a:r>
              <a:rPr lang="tr-TR" sz="4800" b="1" dirty="0">
                <a:solidFill>
                  <a:srgbClr val="0070C0"/>
                </a:solidFill>
                <a:latin typeface="Lucida Sans Typewriter" panose="020B0509030504030204" pitchFamily="49" charset="0"/>
              </a:rPr>
              <a:t>Jeolojik devirlerdeki Asya İçdenizi (Asya </a:t>
            </a:r>
            <a:r>
              <a:rPr lang="tr-TR" sz="4800" b="1" dirty="0" err="1">
                <a:solidFill>
                  <a:srgbClr val="0070C0"/>
                </a:solidFill>
                <a:latin typeface="Lucida Sans Typewriter" panose="020B0509030504030204" pitchFamily="49" charset="0"/>
              </a:rPr>
              <a:t>Akdenizi</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Beş Deniz ( Hazar. Karadeniz. Akdeniz. Basra. Kızıldeniz) </a:t>
            </a:r>
          </a:p>
          <a:p>
            <a:pPr marL="514350" indent="-514350">
              <a:buFont typeface="+mj-lt"/>
              <a:buAutoNum type="arabicPeriod"/>
            </a:pPr>
            <a:r>
              <a:rPr lang="tr-TR" sz="4800" b="1" dirty="0">
                <a:solidFill>
                  <a:srgbClr val="0070C0"/>
                </a:solidFill>
                <a:latin typeface="Lucida Sans Typewriter" panose="020B0509030504030204" pitchFamily="49" charset="0"/>
              </a:rPr>
              <a:t>Boğazlar (İstanbul, Çanakkale)</a:t>
            </a:r>
          </a:p>
          <a:p>
            <a:pPr marL="0" indent="0">
              <a:buNone/>
            </a:pPr>
            <a:endParaRPr lang="tr-TR" sz="3600" dirty="0"/>
          </a:p>
          <a:p>
            <a:pPr marL="514350" indent="-514350">
              <a:buFont typeface="+mj-lt"/>
              <a:buAutoNum type="arabicPeriod"/>
            </a:pPr>
            <a:endParaRPr lang="tr-TR" sz="3500" b="1" dirty="0">
              <a:solidFill>
                <a:srgbClr val="0070C0"/>
              </a:solidFill>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84234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dirty="0">
                <a:solidFill>
                  <a:srgbClr val="C00000"/>
                </a:solidFill>
              </a:rPr>
              <a:t>Su Kültürü</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457200" y="908720"/>
            <a:ext cx="8229600" cy="5760640"/>
          </a:xfrm>
        </p:spPr>
        <p:txBody>
          <a:bodyPr>
            <a:normAutofit fontScale="77500" lnSpcReduction="20000"/>
          </a:bodyPr>
          <a:lstStyle/>
          <a:p>
            <a:r>
              <a:rPr lang="tr-TR" dirty="0" smtClean="0"/>
              <a:t>Asya </a:t>
            </a:r>
            <a:r>
              <a:rPr lang="tr-TR" dirty="0"/>
              <a:t>Bilgeliği</a:t>
            </a:r>
          </a:p>
          <a:p>
            <a:r>
              <a:rPr lang="tr-TR" dirty="0" err="1"/>
              <a:t>İduk</a:t>
            </a:r>
            <a:r>
              <a:rPr lang="tr-TR" dirty="0"/>
              <a:t> Su (Kutsallık). </a:t>
            </a:r>
          </a:p>
          <a:p>
            <a:r>
              <a:rPr lang="tr-TR" dirty="0"/>
              <a:t>Yer Gök Su</a:t>
            </a:r>
          </a:p>
          <a:p>
            <a:r>
              <a:rPr lang="tr-TR" dirty="0"/>
              <a:t>Kişi: Yaşam ve Ölüm</a:t>
            </a:r>
          </a:p>
          <a:p>
            <a:r>
              <a:rPr lang="tr-TR" dirty="0"/>
              <a:t>Su Samuru</a:t>
            </a:r>
          </a:p>
          <a:p>
            <a:r>
              <a:rPr lang="tr-TR" dirty="0"/>
              <a:t>Su Araçları (Gemi, Kayık </a:t>
            </a:r>
            <a:r>
              <a:rPr lang="tr-TR" dirty="0" err="1"/>
              <a:t>vb</a:t>
            </a:r>
            <a:r>
              <a:rPr lang="tr-TR" dirty="0"/>
              <a:t>)</a:t>
            </a:r>
          </a:p>
          <a:p>
            <a:r>
              <a:rPr lang="tr-TR" dirty="0"/>
              <a:t>Bozkır Kuşağı ve Su</a:t>
            </a:r>
          </a:p>
          <a:p>
            <a:r>
              <a:rPr lang="tr-TR" dirty="0" err="1"/>
              <a:t>Karizler</a:t>
            </a:r>
            <a:r>
              <a:rPr lang="tr-TR" dirty="0"/>
              <a:t> (Yeraltı Su Kanalları)</a:t>
            </a:r>
          </a:p>
          <a:p>
            <a:r>
              <a:rPr lang="tr-TR" dirty="0"/>
              <a:t>Renkli Denizler</a:t>
            </a:r>
          </a:p>
          <a:p>
            <a:r>
              <a:rPr lang="tr-TR" dirty="0"/>
              <a:t>Taoculuk (Doğacılık)</a:t>
            </a:r>
          </a:p>
          <a:p>
            <a:r>
              <a:rPr lang="tr-TR" dirty="0"/>
              <a:t>Nehirler (Nil-</a:t>
            </a:r>
            <a:r>
              <a:rPr lang="tr-TR" dirty="0" err="1"/>
              <a:t>Amuderya</a:t>
            </a:r>
            <a:r>
              <a:rPr lang="tr-TR" dirty="0"/>
              <a:t>, </a:t>
            </a:r>
            <a:r>
              <a:rPr lang="tr-TR" dirty="0" err="1"/>
              <a:t>Maveraünnehir</a:t>
            </a:r>
            <a:r>
              <a:rPr lang="tr-TR" dirty="0"/>
              <a:t>)</a:t>
            </a:r>
          </a:p>
          <a:p>
            <a:r>
              <a:rPr lang="tr-TR" dirty="0" err="1"/>
              <a:t>Tengiz</a:t>
            </a:r>
            <a:r>
              <a:rPr lang="tr-TR" dirty="0"/>
              <a:t> ve Talay</a:t>
            </a:r>
          </a:p>
          <a:p>
            <a:r>
              <a:rPr lang="tr-TR" dirty="0"/>
              <a:t>Sulak Güney Sibirya</a:t>
            </a:r>
          </a:p>
          <a:p>
            <a:r>
              <a:rPr lang="tr-TR" dirty="0"/>
              <a:t>Tuna boyları, İdil boyları, Fırat Dicle</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991477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1301006"/>
          </a:xfrm>
        </p:spPr>
        <p:txBody>
          <a:bodyPr>
            <a:noAutofit/>
          </a:bodyPr>
          <a:lstStyle/>
          <a:p>
            <a:r>
              <a:rPr lang="tr-TR" sz="3200" b="1" dirty="0" err="1">
                <a:solidFill>
                  <a:srgbClr val="C00000"/>
                </a:solidFill>
              </a:rPr>
              <a:t>Den’izlerim</a:t>
            </a:r>
            <a:r>
              <a:rPr lang="tr-TR" sz="3200" b="1" dirty="0">
                <a:solidFill>
                  <a:srgbClr val="C00000"/>
                </a:solidFill>
              </a:rPr>
              <a:t>…</a:t>
            </a:r>
            <a:br>
              <a:rPr lang="tr-TR" sz="3200" b="1" dirty="0">
                <a:solidFill>
                  <a:srgbClr val="C00000"/>
                </a:solidFill>
              </a:rPr>
            </a:br>
            <a:r>
              <a:rPr lang="tr-TR" sz="3200" b="1" dirty="0" smtClean="0">
                <a:solidFill>
                  <a:srgbClr val="C00000"/>
                </a:solidFill>
              </a:rPr>
              <a:t>Merhaba </a:t>
            </a:r>
            <a:r>
              <a:rPr lang="tr-TR" sz="3200" b="1" dirty="0">
                <a:solidFill>
                  <a:srgbClr val="C00000"/>
                </a:solidFill>
              </a:rPr>
              <a:t>Canlarım</a:t>
            </a:r>
            <a:br>
              <a:rPr lang="tr-TR" sz="3200" b="1" dirty="0">
                <a:solidFill>
                  <a:srgbClr val="C00000"/>
                </a:solidFill>
              </a:rPr>
            </a:br>
            <a:r>
              <a:rPr lang="tr-TR" sz="3200" b="1" dirty="0" smtClean="0">
                <a:solidFill>
                  <a:srgbClr val="C00000"/>
                </a:solidFill>
              </a:rPr>
              <a:t>Merhaba </a:t>
            </a:r>
            <a:r>
              <a:rPr lang="tr-TR" sz="3200" b="1" dirty="0">
                <a:solidFill>
                  <a:srgbClr val="C00000"/>
                </a:solidFill>
              </a:rPr>
              <a:t>Güzellerim..</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484784"/>
            <a:ext cx="8856984" cy="417646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71863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err="1" smtClean="0"/>
              <a:t>Verinti</a:t>
            </a:r>
            <a:r>
              <a:rPr lang="tr-TR" dirty="0" smtClean="0"/>
              <a:t> Sözlüğü: Su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836712"/>
            <a:ext cx="5472608" cy="5904656"/>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21297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 Su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340768"/>
            <a:ext cx="8229600" cy="5184575"/>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963219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Autofit/>
          </a:bodyPr>
          <a:lstStyle/>
          <a:p>
            <a:r>
              <a:rPr lang="tr-TR" sz="3200" dirty="0" smtClean="0"/>
              <a:t>Türk Devletleri Başkentleri ve Su Kenarları </a:t>
            </a:r>
            <a:endParaRPr lang="tr-TR" sz="3200"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880386859"/>
              </p:ext>
            </p:extLst>
          </p:nvPr>
        </p:nvGraphicFramePr>
        <p:xfrm>
          <a:off x="323528" y="836706"/>
          <a:ext cx="8640960" cy="5721912"/>
        </p:xfrm>
        <a:graphic>
          <a:graphicData uri="http://schemas.openxmlformats.org/drawingml/2006/table">
            <a:tbl>
              <a:tblPr>
                <a:tableStyleId>{5C22544A-7EE6-4342-B048-85BDC9FD1C3A}</a:tableStyleId>
              </a:tblPr>
              <a:tblGrid>
                <a:gridCol w="1550028">
                  <a:extLst>
                    <a:ext uri="{9D8B030D-6E8A-4147-A177-3AD203B41FA5}">
                      <a16:colId xmlns:a16="http://schemas.microsoft.com/office/drawing/2014/main" val="4208620779"/>
                    </a:ext>
                  </a:extLst>
                </a:gridCol>
                <a:gridCol w="2601197">
                  <a:extLst>
                    <a:ext uri="{9D8B030D-6E8A-4147-A177-3AD203B41FA5}">
                      <a16:colId xmlns:a16="http://schemas.microsoft.com/office/drawing/2014/main" val="3019609985"/>
                    </a:ext>
                  </a:extLst>
                </a:gridCol>
                <a:gridCol w="2601197">
                  <a:extLst>
                    <a:ext uri="{9D8B030D-6E8A-4147-A177-3AD203B41FA5}">
                      <a16:colId xmlns:a16="http://schemas.microsoft.com/office/drawing/2014/main" val="4187694336"/>
                    </a:ext>
                  </a:extLst>
                </a:gridCol>
                <a:gridCol w="1888538">
                  <a:extLst>
                    <a:ext uri="{9D8B030D-6E8A-4147-A177-3AD203B41FA5}">
                      <a16:colId xmlns:a16="http://schemas.microsoft.com/office/drawing/2014/main" val="86579435"/>
                    </a:ext>
                  </a:extLst>
                </a:gridCol>
              </a:tblGrid>
              <a:tr h="337462">
                <a:tc gridSpan="4">
                  <a:txBody>
                    <a:bodyPr/>
                    <a:lstStyle/>
                    <a:p>
                      <a:pPr algn="ctr" fontAlgn="ctr"/>
                      <a:r>
                        <a:rPr lang="tr-TR" sz="1350" b="1" u="none" strike="noStrike" dirty="0">
                          <a:effectLst/>
                        </a:rPr>
                        <a:t>Bağımsız Türk Devletleri</a:t>
                      </a:r>
                      <a:endParaRPr lang="tr-TR" sz="1350" b="1" i="0" u="none" strike="noStrike" dirty="0">
                        <a:solidFill>
                          <a:srgbClr val="000000"/>
                        </a:solidFill>
                        <a:effectLst/>
                        <a:latin typeface="İnherit"/>
                      </a:endParaRPr>
                    </a:p>
                  </a:txBody>
                  <a:tcPr marL="0" marR="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05414565"/>
                  </a:ext>
                </a:extLst>
              </a:tr>
              <a:tr h="192836">
                <a:tc>
                  <a:txBody>
                    <a:bodyPr/>
                    <a:lstStyle/>
                    <a:p>
                      <a:pPr algn="ctr" fontAlgn="ctr"/>
                      <a:r>
                        <a:rPr lang="tr-TR" sz="800" u="none" strike="noStrike">
                          <a:effectLst/>
                        </a:rPr>
                        <a:t> </a:t>
                      </a:r>
                      <a:endParaRPr lang="tr-TR" sz="800" b="1" i="0" u="none" strike="noStrike">
                        <a:solidFill>
                          <a:srgbClr val="202122"/>
                        </a:solidFill>
                        <a:effectLst/>
                        <a:latin typeface="Arial" panose="020B0604020202020204" pitchFamily="34" charset="0"/>
                      </a:endParaRPr>
                    </a:p>
                  </a:txBody>
                  <a:tcPr marL="0" marR="0" marT="0" marB="0" anchor="ctr"/>
                </a:tc>
                <a:tc>
                  <a:txBody>
                    <a:bodyPr/>
                    <a:lstStyle/>
                    <a:p>
                      <a:pPr algn="ctr" fontAlgn="ctr"/>
                      <a:r>
                        <a:rPr lang="tr-TR" sz="1000" u="none" strike="noStrike">
                          <a:effectLst/>
                        </a:rPr>
                        <a:t>Ülke</a:t>
                      </a:r>
                      <a:endParaRPr lang="tr-TR" sz="1000" b="1" i="0" u="none" strike="noStrike">
                        <a:solidFill>
                          <a:srgbClr val="202122"/>
                        </a:solidFill>
                        <a:effectLst/>
                        <a:latin typeface="Arial" panose="020B0604020202020204" pitchFamily="34" charset="0"/>
                      </a:endParaRPr>
                    </a:p>
                  </a:txBody>
                  <a:tcPr marL="0" marR="0" marT="0" marB="0" anchor="ctr"/>
                </a:tc>
                <a:tc>
                  <a:txBody>
                    <a:bodyPr/>
                    <a:lstStyle/>
                    <a:p>
                      <a:pPr algn="l" fontAlgn="ctr"/>
                      <a:r>
                        <a:rPr lang="tr-TR" sz="1000" u="none" strike="noStrike" dirty="0">
                          <a:effectLst/>
                        </a:rPr>
                        <a:t>Başkent</a:t>
                      </a:r>
                      <a:endParaRPr lang="tr-TR" sz="1000" b="1" i="0" u="none" strike="noStrike" dirty="0">
                        <a:solidFill>
                          <a:srgbClr val="202122"/>
                        </a:solidFill>
                        <a:effectLst/>
                        <a:latin typeface="Arial" panose="020B0604020202020204" pitchFamily="34" charset="0"/>
                      </a:endParaRPr>
                    </a:p>
                  </a:txBody>
                  <a:tcPr marL="0" marR="0" marT="0" marB="0" anchor="ctr"/>
                </a:tc>
                <a:tc>
                  <a:txBody>
                    <a:bodyPr/>
                    <a:lstStyle/>
                    <a:p>
                      <a:pPr algn="ctr" fontAlgn="ctr"/>
                      <a:r>
                        <a:rPr lang="tr-TR" sz="1000" u="none" strike="noStrike">
                          <a:effectLst/>
                        </a:rPr>
                        <a:t> </a:t>
                      </a:r>
                      <a:endParaRPr lang="tr-TR" sz="1000" b="1"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1878523022"/>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2" tooltip="Azerbaycan"/>
                        </a:rPr>
                        <a:t>Azerbaycan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3" tooltip="Bakü"/>
                        </a:rPr>
                        <a:t>Bakü</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a:effectLst/>
                        </a:rPr>
                        <a:t>Deniz Kenarı</a:t>
                      </a:r>
                      <a:endParaRPr lang="tr-TR" sz="1100" b="0" i="0" u="sng" strike="noStrike">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2686121779"/>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4" tooltip="Kazakistan"/>
                        </a:rPr>
                        <a:t>Kazakistan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5" tooltip="Astana"/>
                        </a:rPr>
                        <a:t>Astana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200" u="none" strike="noStrike" dirty="0">
                          <a:effectLst/>
                        </a:rPr>
                        <a:t>Nehir Kenarı</a:t>
                      </a:r>
                      <a:endParaRPr lang="tr-TR" sz="1200" b="0" i="0" u="none" strike="noStrike" dirty="0">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126590512"/>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6" tooltip="Kırgızistan"/>
                        </a:rPr>
                        <a:t>Kırgızistan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7" tooltip="Bişkek"/>
                        </a:rPr>
                        <a:t>Bişkek</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000" u="none" strike="noStrike">
                          <a:effectLst/>
                        </a:rPr>
                        <a:t> </a:t>
                      </a:r>
                      <a:endParaRPr lang="tr-TR" sz="1000" b="0"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3668997472"/>
                  </a:ext>
                </a:extLst>
              </a:tr>
              <a:tr h="231402">
                <a:tc>
                  <a:txBody>
                    <a:bodyPr/>
                    <a:lstStyle/>
                    <a:p>
                      <a:pPr algn="l" fontAlgn="b"/>
                      <a:r>
                        <a:rPr lang="tr-TR" sz="10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8" tooltip="KKTC"/>
                        </a:rPr>
                        <a:t>KKTC</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9" tooltip="Lefkoşa"/>
                        </a:rPr>
                        <a:t>Lefkoşa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100" u="sng" strike="noStrike">
                          <a:effectLst/>
                        </a:rPr>
                        <a:t> </a:t>
                      </a:r>
                      <a:endParaRPr lang="tr-TR" sz="1100" b="0" i="0" u="sng" strike="noStrike">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949675300"/>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0" tooltip="Özbekistan"/>
                        </a:rPr>
                        <a:t>Özbekistan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1" tooltip="Taşkent"/>
                        </a:rPr>
                        <a:t>Taşkent</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000" u="none" strike="noStrike">
                          <a:effectLst/>
                        </a:rPr>
                        <a:t> </a:t>
                      </a:r>
                      <a:endParaRPr lang="tr-TR" sz="1000" b="0"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1832489797"/>
                  </a:ext>
                </a:extLst>
              </a:tr>
              <a:tr h="231402">
                <a:tc>
                  <a:txBody>
                    <a:bodyPr/>
                    <a:lstStyle/>
                    <a:p>
                      <a:pPr algn="l" fontAlgn="b"/>
                      <a:r>
                        <a:rPr lang="tr-TR" sz="10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2" tooltip="Türkiye"/>
                        </a:rPr>
                        <a:t>Türkiye</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3" tooltip="Ankara"/>
                        </a:rPr>
                        <a:t>Ankara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100" u="sng" strike="noStrike" dirty="0">
                          <a:effectLst/>
                        </a:rPr>
                        <a:t> </a:t>
                      </a:r>
                      <a:endParaRPr lang="tr-TR" sz="1100" b="0" i="0" u="sng" strike="noStrike" dirty="0">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502071089"/>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4" tooltip="Türkmenistan"/>
                        </a:rPr>
                        <a:t>Türkmenistan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5" tooltip="Aşkabat"/>
                        </a:rPr>
                        <a:t>Aşkabat</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100" u="sng" strike="noStrike">
                          <a:effectLst/>
                        </a:rPr>
                        <a:t> </a:t>
                      </a:r>
                      <a:endParaRPr lang="tr-TR" sz="1100" b="0" i="0" u="sng" strike="noStrike">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2208703060"/>
                  </a:ext>
                </a:extLst>
              </a:tr>
              <a:tr h="520656">
                <a:tc gridSpan="4">
                  <a:txBody>
                    <a:bodyPr/>
                    <a:lstStyle/>
                    <a:p>
                      <a:pPr algn="ctr" fontAlgn="ctr"/>
                      <a:endParaRPr lang="tr-TR" sz="1350" b="1" u="none" strike="noStrike" dirty="0">
                        <a:effectLst/>
                      </a:endParaRPr>
                    </a:p>
                    <a:p>
                      <a:pPr algn="ctr" fontAlgn="ctr"/>
                      <a:r>
                        <a:rPr lang="tr-TR" sz="1350" b="1" u="none" strike="noStrike" dirty="0">
                          <a:effectLst/>
                        </a:rPr>
                        <a:t>Diğer Türk toplulukları</a:t>
                      </a:r>
                      <a:endParaRPr lang="tr-TR" sz="1350" b="1" i="0" u="none" strike="noStrike" dirty="0">
                        <a:solidFill>
                          <a:srgbClr val="000000"/>
                        </a:solidFill>
                        <a:effectLst/>
                        <a:latin typeface="İnherit"/>
                      </a:endParaRPr>
                    </a:p>
                  </a:txBody>
                  <a:tcPr marL="0" marR="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918694408"/>
                  </a:ext>
                </a:extLst>
              </a:tr>
              <a:tr h="231402">
                <a:tc rowSpan="2">
                  <a:txBody>
                    <a:bodyPr/>
                    <a:lstStyle/>
                    <a:p>
                      <a:pPr algn="ctr" fontAlgn="ctr"/>
                      <a:r>
                        <a:rPr lang="tr-TR" sz="900" u="none" strike="noStrike">
                          <a:effectLst/>
                        </a:rPr>
                        <a:t>Ülke</a:t>
                      </a:r>
                      <a:endParaRPr lang="tr-TR" sz="900" b="1" i="0" u="none" strike="noStrike">
                        <a:solidFill>
                          <a:srgbClr val="202122"/>
                        </a:solidFill>
                        <a:effectLst/>
                        <a:latin typeface="Arial" panose="020B0604020202020204" pitchFamily="34" charset="0"/>
                      </a:endParaRPr>
                    </a:p>
                  </a:txBody>
                  <a:tcPr marL="0" marR="0" marT="0" marB="0" anchor="ctr"/>
                </a:tc>
                <a:tc rowSpan="2">
                  <a:txBody>
                    <a:bodyPr/>
                    <a:lstStyle/>
                    <a:p>
                      <a:pPr algn="ctr" fontAlgn="ctr"/>
                      <a:r>
                        <a:rPr lang="tr-TR" sz="900" u="none" strike="noStrike" dirty="0">
                          <a:effectLst/>
                        </a:rPr>
                        <a:t>Bölge</a:t>
                      </a:r>
                      <a:endParaRPr lang="tr-TR" sz="900" b="1" i="0" u="none" strike="noStrike" dirty="0">
                        <a:solidFill>
                          <a:srgbClr val="202122"/>
                        </a:solidFill>
                        <a:effectLst/>
                        <a:latin typeface="Arial" panose="020B0604020202020204" pitchFamily="34" charset="0"/>
                      </a:endParaRPr>
                    </a:p>
                  </a:txBody>
                  <a:tcPr marL="0" marR="0" marT="0" marB="0" anchor="ctr"/>
                </a:tc>
                <a:tc rowSpan="2">
                  <a:txBody>
                    <a:bodyPr/>
                    <a:lstStyle/>
                    <a:p>
                      <a:pPr algn="ctr" fontAlgn="ctr"/>
                      <a:r>
                        <a:rPr lang="tr-TR" sz="900" u="none" strike="noStrike">
                          <a:effectLst/>
                        </a:rPr>
                        <a:t>Başkent</a:t>
                      </a:r>
                      <a:endParaRPr lang="tr-TR" sz="900" b="1" i="0" u="none" strike="noStrike">
                        <a:solidFill>
                          <a:srgbClr val="202122"/>
                        </a:solidFill>
                        <a:effectLst/>
                        <a:latin typeface="Arial" panose="020B0604020202020204" pitchFamily="34" charset="0"/>
                      </a:endParaRPr>
                    </a:p>
                  </a:txBody>
                  <a:tcPr marL="0" marR="0" marT="0" marB="0" anchor="ct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8903648"/>
                  </a:ext>
                </a:extLst>
              </a:tr>
              <a:tr h="231402">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7971750"/>
                  </a:ext>
                </a:extLst>
              </a:tr>
              <a:tr h="231402">
                <a:tc>
                  <a:txBody>
                    <a:bodyPr/>
                    <a:lstStyle/>
                    <a:p>
                      <a:pPr algn="l" fontAlgn="b"/>
                      <a:r>
                        <a:rPr lang="tr-TR" sz="1100" u="sng" strike="noStrike">
                          <a:effectLst/>
                          <a:hlinkClick r:id="rId16" tooltip="Çin"/>
                        </a:rPr>
                        <a:t>Çin</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7" tooltip="Sincan Uygur Özerk Bölgesi"/>
                        </a:rPr>
                        <a:t>Sincan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18" tooltip="Urumçi"/>
                        </a:rPr>
                        <a:t>Urumçi</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01627839"/>
                  </a:ext>
                </a:extLst>
              </a:tr>
              <a:tr h="231402">
                <a:tc>
                  <a:txBody>
                    <a:bodyPr/>
                    <a:lstStyle/>
                    <a:p>
                      <a:pPr algn="l" fontAlgn="ctr"/>
                      <a:r>
                        <a:rPr lang="tr-TR" sz="1100" u="sng" strike="noStrike">
                          <a:effectLst/>
                          <a:hlinkClick r:id="rId19" tooltip="Moldova"/>
                        </a:rPr>
                        <a:t> Moldova</a:t>
                      </a:r>
                      <a:endParaRPr lang="tr-TR" sz="1100" b="0" i="0" u="sng" strike="noStrike">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err="1">
                          <a:effectLst/>
                          <a:hlinkClick r:id="rId20" tooltip="Gagavuzya"/>
                        </a:rPr>
                        <a:t>Gagavuzya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21" tooltip="Komrat"/>
                        </a:rPr>
                        <a:t>Komrat</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61881763"/>
                  </a:ext>
                </a:extLst>
              </a:tr>
              <a:tr h="231402">
                <a:tc rowSpan="6">
                  <a:txBody>
                    <a:bodyPr/>
                    <a:lstStyle/>
                    <a:p>
                      <a:pPr algn="l" fontAlgn="ctr"/>
                      <a:r>
                        <a:rPr lang="tr-TR" sz="1100" u="sng" strike="noStrike">
                          <a:effectLst/>
                          <a:hlinkClick r:id="rId22" tooltip="Rusya"/>
                        </a:rPr>
                        <a:t> Rusya</a:t>
                      </a:r>
                      <a:endParaRPr lang="tr-TR" sz="1100" b="0" i="0" u="sng" strike="noStrike">
                        <a:solidFill>
                          <a:srgbClr val="0563C1"/>
                        </a:solidFill>
                        <a:effectLst/>
                        <a:latin typeface="Calibri" panose="020F0502020204030204" pitchFamily="34" charset="0"/>
                      </a:endParaRPr>
                    </a:p>
                  </a:txBody>
                  <a:tcPr marL="0" marR="0" marT="0" marB="0" anchor="ct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74839508"/>
                  </a:ext>
                </a:extLst>
              </a:tr>
              <a:tr h="231402">
                <a:tc vMerge="1">
                  <a:txBody>
                    <a:bodyPr/>
                    <a:lstStyle/>
                    <a:p>
                      <a:endParaRPr lang="tr-TR"/>
                    </a:p>
                  </a:txBody>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00247503"/>
                  </a:ext>
                </a:extLst>
              </a:tr>
              <a:tr h="231402">
                <a:tc vMerge="1">
                  <a:txBody>
                    <a:bodyPr/>
                    <a:lstStyle/>
                    <a:p>
                      <a:endParaRPr lang="tr-TR"/>
                    </a:p>
                  </a:txBody>
                  <a:tcPr/>
                </a:tc>
                <a:tc>
                  <a:txBody>
                    <a:bodyPr/>
                    <a:lstStyle/>
                    <a:p>
                      <a:pPr algn="l" fontAlgn="ctr"/>
                      <a:r>
                        <a:rPr lang="tr-TR" sz="1100" u="sng" strike="noStrike" dirty="0">
                          <a:effectLst/>
                          <a:hlinkClick r:id="rId23" tooltip="Altay Cumhuriyeti"/>
                        </a:rPr>
                        <a:t>Altay Cumhuriyeti</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24" tooltip="Gorno-Altaysk"/>
                        </a:rPr>
                        <a:t>Gorno-Altaysk</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2769687"/>
                  </a:ext>
                </a:extLst>
              </a:tr>
              <a:tr h="231402">
                <a:tc vMerge="1">
                  <a:txBody>
                    <a:bodyPr/>
                    <a:lstStyle/>
                    <a:p>
                      <a:endParaRPr lang="tr-TR"/>
                    </a:p>
                  </a:txBody>
                  <a:tcPr/>
                </a:tc>
                <a:tc>
                  <a:txBody>
                    <a:bodyPr/>
                    <a:lstStyle/>
                    <a:p>
                      <a:pPr algn="l" fontAlgn="ctr"/>
                      <a:r>
                        <a:rPr lang="tr-TR" sz="1100" u="sng" strike="noStrike" dirty="0" err="1">
                          <a:effectLst/>
                          <a:hlinkClick r:id="rId25" tooltip="Astrahan Oblastı"/>
                        </a:rPr>
                        <a:t>Astrahan</a:t>
                      </a:r>
                      <a:r>
                        <a:rPr lang="tr-TR" sz="1100" u="sng" strike="noStrike" dirty="0">
                          <a:effectLst/>
                          <a:hlinkClick r:id="rId25" tooltip="Astrahan Oblastı"/>
                        </a:rPr>
                        <a:t> </a:t>
                      </a:r>
                      <a:r>
                        <a:rPr lang="tr-TR" sz="1100" u="sng" strike="noStrike" dirty="0" err="1">
                          <a:effectLst/>
                          <a:hlinkClick r:id="rId25" tooltip="Astrahan Oblastı"/>
                        </a:rPr>
                        <a:t>Oblastı</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dirty="0" err="1">
                          <a:effectLst/>
                          <a:hlinkClick r:id="rId26"/>
                        </a:rPr>
                        <a:t>Astrahan</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71106954"/>
                  </a:ext>
                </a:extLst>
              </a:tr>
              <a:tr h="231402">
                <a:tc vMerge="1">
                  <a:txBody>
                    <a:bodyPr/>
                    <a:lstStyle/>
                    <a:p>
                      <a:endParaRPr lang="tr-TR"/>
                    </a:p>
                  </a:txBody>
                  <a:tcPr/>
                </a:tc>
                <a:tc>
                  <a:txBody>
                    <a:bodyPr/>
                    <a:lstStyle/>
                    <a:p>
                      <a:pPr algn="l" fontAlgn="ctr"/>
                      <a:r>
                        <a:rPr lang="tr-TR" sz="1100" u="sng" strike="noStrike" dirty="0">
                          <a:effectLst/>
                          <a:hlinkClick r:id="rId27" tooltip="Başkurdistan"/>
                        </a:rPr>
                        <a:t>Başkurdistan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28" tooltip="Ufa"/>
                        </a:rPr>
                        <a:t>Ufa</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12381679"/>
                  </a:ext>
                </a:extLst>
              </a:tr>
              <a:tr h="231402">
                <a:tc vMerge="1">
                  <a:txBody>
                    <a:bodyPr/>
                    <a:lstStyle/>
                    <a:p>
                      <a:endParaRPr lang="tr-TR"/>
                    </a:p>
                  </a:txBody>
                  <a:tcPr/>
                </a:tc>
                <a:tc>
                  <a:txBody>
                    <a:bodyPr/>
                    <a:lstStyle/>
                    <a:p>
                      <a:pPr algn="l" fontAlgn="ctr"/>
                      <a:r>
                        <a:rPr lang="tr-TR" sz="1100" u="sng" strike="noStrike" dirty="0">
                          <a:effectLst/>
                          <a:hlinkClick r:id="rId29" tooltip="Tataristan"/>
                        </a:rPr>
                        <a:t>Tataristan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30" tooltip="Kazan, Tataristan"/>
                        </a:rPr>
                        <a:t>Kazan</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8788766"/>
                  </a:ext>
                </a:extLst>
              </a:tr>
              <a:tr h="231402">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tr-TR" sz="1100" u="sng" strike="noStrike" dirty="0">
                          <a:effectLst/>
                          <a:hlinkClick r:id="rId31" tooltip="Tuva Cumhuriyeti"/>
                        </a:rPr>
                        <a:t>Tuva Cumhuriyeti</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32" tooltip="Kızıl (şehir)"/>
                        </a:rPr>
                        <a:t>Kızıl</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52167922"/>
                  </a:ext>
                </a:extLst>
              </a:tr>
              <a:tr h="231402">
                <a:tc>
                  <a:txBody>
                    <a:bodyPr/>
                    <a:lstStyle/>
                    <a:p>
                      <a:pPr algn="l" fontAlgn="b"/>
                      <a:r>
                        <a:rPr lang="tr-TR" sz="11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ctr"/>
                      <a:r>
                        <a:rPr lang="tr-TR" sz="1100" u="sng" strike="noStrike" dirty="0">
                          <a:effectLst/>
                          <a:hlinkClick r:id="rId33" tooltip="Kırım Özerk Cumhuriyeti"/>
                        </a:rPr>
                        <a:t>Kırım Özerk Cumhuriyeti</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dirty="0" err="1">
                          <a:effectLst/>
                          <a:hlinkClick r:id="rId34" tooltip="Simferopol"/>
                        </a:rPr>
                        <a:t>Simferopol</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tr-TR" sz="900" u="none" strike="noStrike">
                          <a:effectLst/>
                        </a:rPr>
                        <a:t> </a:t>
                      </a:r>
                      <a:endParaRPr lang="tr-TR" sz="900" b="0"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306385442"/>
                  </a:ext>
                </a:extLst>
              </a:tr>
              <a:tr h="241045">
                <a:tc>
                  <a:txBody>
                    <a:bodyPr/>
                    <a:lstStyle/>
                    <a:p>
                      <a:pPr algn="l" fontAlgn="ctr"/>
                      <a:r>
                        <a:rPr lang="tr-TR" sz="1100" u="sng" strike="noStrike" dirty="0">
                          <a:effectLst/>
                          <a:hlinkClick r:id="rId35" tooltip="Ukrayna"/>
                        </a:rPr>
                        <a:t> </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endParaRPr lang="tr-TR"/>
                    </a:p>
                  </a:txBody>
                  <a:tcPr marL="0" marR="0" marT="0" marB="0" anchor="ctr"/>
                </a:tc>
                <a:tc>
                  <a:txBody>
                    <a:bodyPr/>
                    <a:lstStyle/>
                    <a:p>
                      <a:endParaRPr lang="tr-TR" dirty="0"/>
                    </a:p>
                  </a:txBody>
                  <a:tcPr marL="0" marR="0" marT="0" marB="0" anchor="ctr"/>
                </a:tc>
                <a:tc>
                  <a:txBody>
                    <a:bodyPr/>
                    <a:lstStyle/>
                    <a:p>
                      <a:pPr algn="l" fontAlgn="b"/>
                      <a:r>
                        <a:rPr lang="tr-TR" sz="11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96191927"/>
                  </a:ext>
                </a:extLst>
              </a:tr>
            </a:tbl>
          </a:graphicData>
        </a:graphic>
      </p:graphicFrame>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21853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"Asya su yolları"</a:t>
            </a:r>
          </a:p>
        </p:txBody>
      </p:sp>
      <p:sp>
        <p:nvSpPr>
          <p:cNvPr id="3" name="İçerik Yer Tutucusu 2"/>
          <p:cNvSpPr>
            <a:spLocks noGrp="1"/>
          </p:cNvSpPr>
          <p:nvPr>
            <p:ph idx="1"/>
          </p:nvPr>
        </p:nvSpPr>
        <p:spPr/>
        <p:txBody>
          <a:bodyPr/>
          <a:lstStyle/>
          <a:p>
            <a:pPr marL="0" indent="0">
              <a:buNone/>
            </a:pPr>
            <a:r>
              <a:rPr lang="tr-TR" dirty="0"/>
              <a:t>"Asya su yolları" haritası, Asya kıtasındaki su yollarının, özellikle nehirlerin, göllerin ve su yollarının dağılımını gösteren bir haritadır. </a:t>
            </a:r>
            <a:endParaRPr lang="tr-TR" dirty="0" smtClean="0"/>
          </a:p>
          <a:p>
            <a:pPr marL="0" indent="0">
              <a:buNone/>
            </a:pPr>
            <a:endParaRPr lang="tr-TR" dirty="0"/>
          </a:p>
          <a:p>
            <a:pPr marL="0" indent="0">
              <a:buNone/>
            </a:pPr>
            <a:r>
              <a:rPr lang="tr-TR" dirty="0" smtClean="0"/>
              <a:t>Bu </a:t>
            </a:r>
            <a:r>
              <a:rPr lang="tr-TR" dirty="0"/>
              <a:t>harita, su kaynaklarının yönetimi, tarım, ulaşım ve ekosistemlerin korunması açısından önemlidir.</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97113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432048"/>
          </a:xfrm>
        </p:spPr>
        <p:txBody>
          <a:bodyPr>
            <a:noAutofit/>
          </a:bodyPr>
          <a:lstStyle/>
          <a:p>
            <a:r>
              <a:rPr lang="tr-TR" sz="3200" b="1" dirty="0" err="1" smtClean="0">
                <a:solidFill>
                  <a:srgbClr val="C00000"/>
                </a:solidFill>
              </a:rPr>
              <a:t>Sudaş</a:t>
            </a:r>
            <a:r>
              <a:rPr lang="tr-TR" sz="3200" b="1" dirty="0" smtClean="0">
                <a:solidFill>
                  <a:srgbClr val="C00000"/>
                </a:solidFill>
              </a:rPr>
              <a:t> Ülkeler</a:t>
            </a:r>
            <a:endParaRPr lang="tr-TR" sz="3200" b="1" dirty="0">
              <a:solidFill>
                <a:srgbClr val="C00000"/>
              </a:solidFill>
            </a:endParaRPr>
          </a:p>
        </p:txBody>
      </p:sp>
      <p:sp>
        <p:nvSpPr>
          <p:cNvPr id="3" name="İçerik Yer Tutucusu 2"/>
          <p:cNvSpPr>
            <a:spLocks noGrp="1"/>
          </p:cNvSpPr>
          <p:nvPr>
            <p:ph idx="1"/>
          </p:nvPr>
        </p:nvSpPr>
        <p:spPr>
          <a:xfrm>
            <a:off x="251520" y="116632"/>
            <a:ext cx="8435280" cy="7128792"/>
          </a:xfrm>
        </p:spPr>
        <p:txBody>
          <a:bodyPr>
            <a:normAutofit fontScale="47500" lnSpcReduction="20000"/>
          </a:bodyPr>
          <a:lstStyle/>
          <a:p>
            <a:pPr marL="0" indent="0">
              <a:buNone/>
            </a:pPr>
            <a:r>
              <a:rPr lang="tr-TR" dirty="0" smtClean="0"/>
              <a:t>Altay </a:t>
            </a:r>
            <a:r>
              <a:rPr lang="tr-TR" dirty="0"/>
              <a:t>Cumhuriyeti </a:t>
            </a:r>
          </a:p>
          <a:p>
            <a:pPr marL="0" lvl="0" indent="0">
              <a:buNone/>
            </a:pPr>
            <a:r>
              <a:rPr lang="tr-TR" dirty="0" err="1"/>
              <a:t>Astrahan</a:t>
            </a:r>
            <a:r>
              <a:rPr lang="tr-TR" dirty="0"/>
              <a:t> </a:t>
            </a:r>
            <a:r>
              <a:rPr lang="tr-TR" dirty="0" err="1" smtClean="0"/>
              <a:t>Oblast</a:t>
            </a:r>
            <a:r>
              <a:rPr lang="tr-TR" dirty="0" smtClean="0"/>
              <a:t> (Rusya)</a:t>
            </a:r>
            <a:endParaRPr lang="tr-TR" dirty="0"/>
          </a:p>
          <a:p>
            <a:pPr marL="0" lvl="0" indent="0">
              <a:buNone/>
            </a:pPr>
            <a:r>
              <a:rPr lang="tr-TR" dirty="0"/>
              <a:t>Azerbaycan</a:t>
            </a:r>
          </a:p>
          <a:p>
            <a:pPr marL="0" lvl="0" indent="0">
              <a:buNone/>
            </a:pPr>
            <a:r>
              <a:rPr lang="tr-TR" dirty="0" smtClean="0"/>
              <a:t>Başkurdistan (Rusya)</a:t>
            </a:r>
            <a:endParaRPr lang="tr-TR" dirty="0"/>
          </a:p>
          <a:p>
            <a:pPr marL="0" lvl="0" indent="0">
              <a:buNone/>
            </a:pPr>
            <a:r>
              <a:rPr lang="tr-TR" dirty="0"/>
              <a:t>Çin</a:t>
            </a:r>
          </a:p>
          <a:p>
            <a:pPr marL="0" lvl="0" indent="0">
              <a:buNone/>
            </a:pPr>
            <a:r>
              <a:rPr lang="tr-TR" dirty="0"/>
              <a:t>Doğu </a:t>
            </a:r>
            <a:r>
              <a:rPr lang="tr-TR" dirty="0" smtClean="0"/>
              <a:t>Türkistan (Çin)</a:t>
            </a:r>
            <a:endParaRPr lang="tr-TR" dirty="0"/>
          </a:p>
          <a:p>
            <a:pPr marL="0" lvl="0" indent="0">
              <a:buNone/>
            </a:pPr>
            <a:r>
              <a:rPr lang="tr-TR" b="1" dirty="0"/>
              <a:t>Faroe adaları</a:t>
            </a:r>
            <a:endParaRPr lang="tr-TR" dirty="0"/>
          </a:p>
          <a:p>
            <a:pPr marL="0" lvl="0" indent="0">
              <a:buNone/>
            </a:pPr>
            <a:r>
              <a:rPr lang="tr-TR" dirty="0" err="1" smtClean="0"/>
              <a:t>Gagavuzya</a:t>
            </a:r>
            <a:r>
              <a:rPr lang="tr-TR" dirty="0" smtClean="0"/>
              <a:t> (Moldova)</a:t>
            </a:r>
            <a:endParaRPr lang="tr-TR" dirty="0"/>
          </a:p>
          <a:p>
            <a:pPr marL="0" lvl="0" indent="0">
              <a:buNone/>
            </a:pPr>
            <a:r>
              <a:rPr lang="tr-TR" b="1" dirty="0"/>
              <a:t>Grönland</a:t>
            </a:r>
            <a:endParaRPr lang="tr-TR" dirty="0"/>
          </a:p>
          <a:p>
            <a:pPr marL="0" lvl="0" indent="0">
              <a:buNone/>
            </a:pPr>
            <a:r>
              <a:rPr lang="tr-TR" dirty="0" err="1" smtClean="0"/>
              <a:t>Hakasya</a:t>
            </a:r>
            <a:r>
              <a:rPr lang="tr-TR" dirty="0" smtClean="0"/>
              <a:t> (Rusya)</a:t>
            </a:r>
          </a:p>
          <a:p>
            <a:pPr marL="0" lvl="0" indent="0">
              <a:buNone/>
            </a:pPr>
            <a:r>
              <a:rPr lang="tr-TR" dirty="0" smtClean="0"/>
              <a:t>Hindistan</a:t>
            </a:r>
          </a:p>
          <a:p>
            <a:pPr marL="0" lvl="0" indent="0">
              <a:buNone/>
            </a:pPr>
            <a:r>
              <a:rPr lang="tr-TR" dirty="0" smtClean="0"/>
              <a:t>İç Moğolistan (Çin)</a:t>
            </a:r>
            <a:endParaRPr lang="tr-TR" dirty="0"/>
          </a:p>
          <a:p>
            <a:pPr marL="0" lvl="0" indent="0">
              <a:buNone/>
            </a:pPr>
            <a:r>
              <a:rPr lang="tr-TR" b="1" dirty="0"/>
              <a:t>İngiltere</a:t>
            </a:r>
            <a:r>
              <a:rPr lang="tr-TR" dirty="0"/>
              <a:t> </a:t>
            </a:r>
          </a:p>
          <a:p>
            <a:pPr marL="0" lvl="0" indent="0">
              <a:buNone/>
            </a:pPr>
            <a:r>
              <a:rPr lang="tr-TR" b="1" dirty="0"/>
              <a:t>İskoçya</a:t>
            </a:r>
            <a:endParaRPr lang="tr-TR" dirty="0"/>
          </a:p>
          <a:p>
            <a:pPr marL="0" lvl="0" indent="0">
              <a:buNone/>
            </a:pPr>
            <a:r>
              <a:rPr lang="tr-TR" b="1" dirty="0"/>
              <a:t>İzlanda</a:t>
            </a:r>
            <a:r>
              <a:rPr lang="tr-TR" dirty="0"/>
              <a:t> </a:t>
            </a:r>
          </a:p>
          <a:p>
            <a:pPr marL="0" lvl="0" indent="0">
              <a:buNone/>
            </a:pPr>
            <a:r>
              <a:rPr lang="tr-TR" dirty="0" smtClean="0"/>
              <a:t>Japonya</a:t>
            </a:r>
          </a:p>
          <a:p>
            <a:pPr marL="0" lvl="0" indent="0">
              <a:buNone/>
            </a:pPr>
            <a:r>
              <a:rPr lang="tr-TR" b="1" dirty="0" smtClean="0"/>
              <a:t>Kanada</a:t>
            </a:r>
            <a:endParaRPr lang="tr-TR" dirty="0"/>
          </a:p>
          <a:p>
            <a:pPr marL="0" lvl="0" indent="0">
              <a:buNone/>
            </a:pPr>
            <a:r>
              <a:rPr lang="tr-TR" dirty="0"/>
              <a:t>Kazakistan</a:t>
            </a:r>
          </a:p>
          <a:p>
            <a:pPr marL="0" lvl="0" indent="0">
              <a:buNone/>
            </a:pPr>
            <a:r>
              <a:rPr lang="tr-TR" dirty="0"/>
              <a:t>Kırgızistan</a:t>
            </a:r>
          </a:p>
          <a:p>
            <a:pPr marL="0" lvl="0" indent="0">
              <a:buNone/>
            </a:pPr>
            <a:r>
              <a:rPr lang="tr-TR" dirty="0"/>
              <a:t>Kırım Özerk </a:t>
            </a:r>
            <a:r>
              <a:rPr lang="tr-TR" dirty="0" smtClean="0"/>
              <a:t>Cumhuriyeti </a:t>
            </a:r>
          </a:p>
          <a:p>
            <a:pPr marL="0" lvl="0" indent="0">
              <a:buNone/>
            </a:pPr>
            <a:r>
              <a:rPr lang="tr-TR" dirty="0" smtClean="0"/>
              <a:t>Kore</a:t>
            </a:r>
            <a:endParaRPr lang="tr-TR" dirty="0"/>
          </a:p>
          <a:p>
            <a:pPr marL="0" lvl="0" indent="0">
              <a:buNone/>
            </a:pPr>
            <a:r>
              <a:rPr lang="tr-TR" dirty="0"/>
              <a:t>KKTC</a:t>
            </a:r>
          </a:p>
          <a:p>
            <a:pPr marL="0" lvl="0" indent="0">
              <a:buNone/>
            </a:pPr>
            <a:r>
              <a:rPr lang="tr-TR" dirty="0" smtClean="0"/>
              <a:t>Mısır</a:t>
            </a:r>
          </a:p>
          <a:p>
            <a:pPr marL="0" lvl="0" indent="0">
              <a:buNone/>
            </a:pPr>
            <a:r>
              <a:rPr lang="tr-TR" dirty="0" smtClean="0"/>
              <a:t>Moğolistan</a:t>
            </a:r>
            <a:endParaRPr lang="tr-TR" dirty="0"/>
          </a:p>
          <a:p>
            <a:pPr marL="0" lvl="0" indent="0">
              <a:buNone/>
            </a:pPr>
            <a:r>
              <a:rPr lang="tr-TR" dirty="0"/>
              <a:t>Özbekistan</a:t>
            </a:r>
          </a:p>
          <a:p>
            <a:pPr marL="0" lvl="0" indent="0">
              <a:buNone/>
            </a:pPr>
            <a:r>
              <a:rPr lang="tr-TR" dirty="0"/>
              <a:t>Pakistan</a:t>
            </a:r>
          </a:p>
          <a:p>
            <a:pPr marL="0" lvl="0" indent="0">
              <a:buNone/>
            </a:pPr>
            <a:r>
              <a:rPr lang="tr-TR" dirty="0" smtClean="0"/>
              <a:t>Tataristan (Rusya)</a:t>
            </a:r>
            <a:endParaRPr lang="tr-TR" dirty="0"/>
          </a:p>
          <a:p>
            <a:pPr marL="0" lvl="0" indent="0">
              <a:buNone/>
            </a:pPr>
            <a:r>
              <a:rPr lang="tr-TR" dirty="0"/>
              <a:t>Tuva </a:t>
            </a:r>
            <a:r>
              <a:rPr lang="tr-TR" dirty="0" smtClean="0"/>
              <a:t>Cumhuriyeti (Rusya)</a:t>
            </a:r>
            <a:endParaRPr lang="tr-TR" dirty="0"/>
          </a:p>
          <a:p>
            <a:pPr marL="0" lvl="0" indent="0">
              <a:buNone/>
            </a:pPr>
            <a:r>
              <a:rPr lang="tr-TR" dirty="0" smtClean="0"/>
              <a:t>Türkmenistan</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45878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Su Yollarında Türkler</a:t>
            </a:r>
            <a:endParaRPr lang="tr-TR" dirty="0"/>
          </a:p>
        </p:txBody>
      </p:sp>
      <p:sp>
        <p:nvSpPr>
          <p:cNvPr id="3" name="İçerik Yer Tutucusu 2"/>
          <p:cNvSpPr>
            <a:spLocks noGrp="1"/>
          </p:cNvSpPr>
          <p:nvPr>
            <p:ph idx="1"/>
          </p:nvPr>
        </p:nvSpPr>
        <p:spPr>
          <a:xfrm>
            <a:off x="457200" y="836712"/>
            <a:ext cx="8435280" cy="6336704"/>
          </a:xfrm>
        </p:spPr>
        <p:txBody>
          <a:bodyPr>
            <a:noAutofit/>
          </a:bodyPr>
          <a:lstStyle/>
          <a:p>
            <a:pPr marL="0" indent="0">
              <a:buNone/>
            </a:pPr>
            <a:r>
              <a:rPr lang="tr-TR" sz="2400" b="1" dirty="0" smtClean="0"/>
              <a:t>Büyük </a:t>
            </a:r>
            <a:r>
              <a:rPr lang="tr-TR" sz="2400" b="1" dirty="0" err="1"/>
              <a:t>Asya&amp;Türkistan</a:t>
            </a:r>
            <a:r>
              <a:rPr lang="tr-TR" sz="2400" b="1" dirty="0"/>
              <a:t/>
            </a:r>
            <a:br>
              <a:rPr lang="tr-TR" sz="2400" b="1" dirty="0"/>
            </a:br>
            <a:r>
              <a:rPr lang="tr-TR" sz="2400" dirty="0" smtClean="0"/>
              <a:t>* </a:t>
            </a:r>
            <a:r>
              <a:rPr lang="tr-TR" sz="2400" dirty="0"/>
              <a:t>Arktik Okyanusuna dökülen nehirler</a:t>
            </a:r>
            <a:br>
              <a:rPr lang="tr-TR" sz="2400" dirty="0"/>
            </a:br>
            <a:r>
              <a:rPr lang="tr-TR" sz="2400" dirty="0"/>
              <a:t>* Pasifik Okyanusuna dökülen nehirler</a:t>
            </a:r>
            <a:br>
              <a:rPr lang="tr-TR" sz="2400" dirty="0"/>
            </a:br>
            <a:r>
              <a:rPr lang="tr-TR" sz="2400" dirty="0"/>
              <a:t>* Hint Okyanusuna dökülen nehirler</a:t>
            </a:r>
            <a:br>
              <a:rPr lang="tr-TR" sz="2400" dirty="0"/>
            </a:br>
            <a:r>
              <a:rPr lang="tr-TR" sz="2400" dirty="0"/>
              <a:t>* Aral gölüne dökülen nehirler</a:t>
            </a:r>
            <a:br>
              <a:rPr lang="tr-TR" sz="2400" dirty="0"/>
            </a:br>
            <a:r>
              <a:rPr lang="tr-TR" sz="2400" dirty="0"/>
              <a:t>* Baykal gölüne dökülen nehirler</a:t>
            </a:r>
            <a:br>
              <a:rPr lang="tr-TR" sz="2400" dirty="0"/>
            </a:br>
            <a:r>
              <a:rPr lang="tr-TR" sz="2400" dirty="0"/>
              <a:t>* </a:t>
            </a:r>
            <a:r>
              <a:rPr lang="tr-TR" sz="2400" dirty="0" err="1"/>
              <a:t>Balkaş</a:t>
            </a:r>
            <a:r>
              <a:rPr lang="tr-TR" sz="2400" dirty="0"/>
              <a:t> gölüne dökülen nehirler</a:t>
            </a:r>
            <a:br>
              <a:rPr lang="tr-TR" sz="2400" dirty="0"/>
            </a:br>
            <a:r>
              <a:rPr lang="tr-TR" sz="2400" dirty="0"/>
              <a:t>* Basra Körfezine dökülen nehirler</a:t>
            </a:r>
            <a:br>
              <a:rPr lang="tr-TR" sz="2400" dirty="0"/>
            </a:br>
            <a:r>
              <a:rPr lang="tr-TR" sz="2400" dirty="0"/>
              <a:t>* Hazar Denizine dökülen nehirler</a:t>
            </a:r>
            <a:br>
              <a:rPr lang="tr-TR" sz="2400" dirty="0"/>
            </a:br>
            <a:r>
              <a:rPr lang="tr-TR" sz="2400" dirty="0"/>
              <a:t/>
            </a:r>
            <a:br>
              <a:rPr lang="tr-TR" sz="2400" dirty="0"/>
            </a:br>
            <a:r>
              <a:rPr lang="tr-TR" sz="2400" b="1" dirty="0"/>
              <a:t>Küçük </a:t>
            </a:r>
            <a:r>
              <a:rPr lang="tr-TR" sz="2400" b="1" dirty="0" err="1"/>
              <a:t>Asya&amp;Türkiye</a:t>
            </a:r>
            <a:r>
              <a:rPr lang="tr-TR" sz="2400" dirty="0"/>
              <a:t/>
            </a:r>
            <a:br>
              <a:rPr lang="tr-TR" sz="2400" dirty="0"/>
            </a:br>
            <a:r>
              <a:rPr lang="tr-TR" sz="2400" dirty="0" smtClean="0"/>
              <a:t>* </a:t>
            </a:r>
            <a:r>
              <a:rPr lang="tr-TR" sz="2400" dirty="0" err="1"/>
              <a:t>Karadenize</a:t>
            </a:r>
            <a:r>
              <a:rPr lang="tr-TR" sz="2400" dirty="0"/>
              <a:t> dökülen nehirler</a:t>
            </a:r>
            <a:br>
              <a:rPr lang="tr-TR" sz="2400" dirty="0"/>
            </a:br>
            <a:r>
              <a:rPr lang="tr-TR" sz="2400" dirty="0"/>
              <a:t>* </a:t>
            </a:r>
            <a:r>
              <a:rPr lang="tr-TR" sz="2400" dirty="0" err="1"/>
              <a:t>Akdenize</a:t>
            </a:r>
            <a:r>
              <a:rPr lang="tr-TR" sz="2400" dirty="0"/>
              <a:t> dökülen nehirler</a:t>
            </a:r>
            <a:br>
              <a:rPr lang="tr-TR" sz="2400" dirty="0"/>
            </a:br>
            <a:r>
              <a:rPr lang="tr-TR" sz="2400" dirty="0"/>
              <a:t>* Adalar denizine sökülen nehirler</a:t>
            </a:r>
            <a:br>
              <a:rPr lang="tr-TR" sz="2400" dirty="0"/>
            </a:br>
            <a:r>
              <a:rPr lang="tr-TR" sz="2400" dirty="0"/>
              <a:t>* Marmara Gölüne dökülen nehirler</a:t>
            </a:r>
            <a:br>
              <a:rPr lang="tr-TR" sz="2400" dirty="0"/>
            </a:br>
            <a:r>
              <a:rPr lang="tr-TR" sz="2400" dirty="0"/>
              <a:t>* Van Gölüne dökülen nehirler</a:t>
            </a:r>
            <a:br>
              <a:rPr lang="tr-TR" sz="2400" dirty="0"/>
            </a:br>
            <a:r>
              <a:rPr lang="tr-TR" sz="2400" dirty="0"/>
              <a:t/>
            </a:r>
            <a:br>
              <a:rPr lang="tr-TR" sz="2400" dirty="0"/>
            </a:br>
            <a:endParaRPr lang="tr-TR" sz="24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86098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548680"/>
          </a:xfrm>
        </p:spPr>
        <p:txBody>
          <a:bodyPr>
            <a:normAutofit fontScale="90000"/>
          </a:bodyPr>
          <a:lstStyle/>
          <a:p>
            <a:r>
              <a:rPr lang="tr-TR" dirty="0"/>
              <a:t/>
            </a:r>
            <a:br>
              <a:rPr lang="tr-TR" dirty="0"/>
            </a:br>
            <a:r>
              <a:rPr lang="tr-TR" sz="2700" b="1" dirty="0">
                <a:solidFill>
                  <a:srgbClr val="C00000"/>
                </a:solidFill>
              </a:rPr>
              <a:t>Büyük Asya: İçdeniz, nehirler, göller</a:t>
            </a:r>
            <a:br>
              <a:rPr lang="tr-TR" sz="2700" b="1" dirty="0">
                <a:solidFill>
                  <a:srgbClr val="C00000"/>
                </a:solidFill>
              </a:rPr>
            </a:br>
            <a:r>
              <a:rPr lang="tr-TR" sz="2700" b="1" dirty="0">
                <a:solidFill>
                  <a:srgbClr val="C00000"/>
                </a:solidFill>
              </a:rPr>
              <a:t>Küçük Asya: Beş Deniz</a:t>
            </a:r>
            <a:r>
              <a:rPr lang="tr-TR" sz="2700" dirty="0">
                <a:solidFill>
                  <a:srgbClr val="C00000"/>
                </a:solidFill>
              </a:rPr>
              <a:t/>
            </a:r>
            <a:br>
              <a:rPr lang="tr-TR" sz="2700" dirty="0">
                <a:solidFill>
                  <a:srgbClr val="C00000"/>
                </a:solidFill>
              </a:rPr>
            </a:br>
            <a:endParaRPr lang="tr-TR" sz="2700" dirty="0">
              <a:solidFill>
                <a:srgbClr val="C00000"/>
              </a:solidFill>
            </a:endParaRPr>
          </a:p>
        </p:txBody>
      </p:sp>
      <p:sp>
        <p:nvSpPr>
          <p:cNvPr id="3" name="İçerik Yer Tutucusu 2"/>
          <p:cNvSpPr>
            <a:spLocks noGrp="1"/>
          </p:cNvSpPr>
          <p:nvPr>
            <p:ph idx="1"/>
          </p:nvPr>
        </p:nvSpPr>
        <p:spPr>
          <a:xfrm>
            <a:off x="251520" y="836712"/>
            <a:ext cx="8784976" cy="5832648"/>
          </a:xfrm>
        </p:spPr>
        <p:txBody>
          <a:bodyPr>
            <a:noAutofit/>
          </a:bodyPr>
          <a:lstStyle/>
          <a:p>
            <a:pPr marL="0" indent="0">
              <a:buNone/>
            </a:pPr>
            <a:r>
              <a:rPr lang="tr-TR" sz="1800" dirty="0" smtClean="0">
                <a:solidFill>
                  <a:srgbClr val="C00000"/>
                </a:solidFill>
              </a:rPr>
              <a:t>Su </a:t>
            </a:r>
            <a:r>
              <a:rPr lang="tr-TR" sz="1800" dirty="0">
                <a:solidFill>
                  <a:srgbClr val="C00000"/>
                </a:solidFill>
              </a:rPr>
              <a:t>yollarında Türkler başlıklı bir düşünce geliştirdiğimiz taktirde perspektifimiz büyük Asya ve küçük Asya ile civarında olan Avrupa ve Afrika kıtalarını kapsama alanına almalıdır. Bu perspektif ise bizleri, okyanuslar denizler, iç denizler, nehirler ve göller ile buluşturacaktır.</a:t>
            </a:r>
            <a:r>
              <a:rPr lang="tr-TR" sz="1800" dirty="0"/>
              <a:t/>
            </a:r>
            <a:br>
              <a:rPr lang="tr-TR" sz="1800" dirty="0"/>
            </a:br>
            <a:r>
              <a:rPr lang="tr-TR" sz="1800" dirty="0"/>
              <a:t/>
            </a:r>
            <a:br>
              <a:rPr lang="tr-TR" sz="1800" dirty="0"/>
            </a:br>
            <a:r>
              <a:rPr lang="tr-TR" sz="1800" dirty="0"/>
              <a:t>Türkiye’deki Türk düşüncesi Türklerin denizle olan kadim ilişkisini göz ardı etmekte ve Malazgirt 1071 tezi benzeri </a:t>
            </a:r>
            <a:r>
              <a:rPr lang="tr-TR" sz="1800" dirty="0" smtClean="0"/>
              <a:t>Çaka </a:t>
            </a:r>
            <a:r>
              <a:rPr lang="tr-TR" sz="1800" dirty="0"/>
              <a:t>Bey 1081 tezi ile daha önceki zamanlardaki bilgileri berhava etmektedir.</a:t>
            </a:r>
            <a:br>
              <a:rPr lang="tr-TR" sz="1800" dirty="0"/>
            </a:br>
            <a:r>
              <a:rPr lang="tr-TR" sz="1800" dirty="0" smtClean="0">
                <a:solidFill>
                  <a:srgbClr val="C00000"/>
                </a:solidFill>
              </a:rPr>
              <a:t>Zamanı </a:t>
            </a:r>
            <a:r>
              <a:rPr lang="tr-TR" sz="1800" dirty="0">
                <a:solidFill>
                  <a:srgbClr val="C00000"/>
                </a:solidFill>
              </a:rPr>
              <a:t>hiçe sayarsınız geçmişte bulunduğunuz ve bugün yer aldığınız zeminleri de ortadan kaldırmış olursunuz ve bu şekilde zihninizi de kiraya çıkarmış olursunuz</a:t>
            </a:r>
            <a:r>
              <a:rPr lang="tr-TR" sz="1800" dirty="0" smtClean="0">
                <a:solidFill>
                  <a:srgbClr val="C00000"/>
                </a:solidFill>
              </a:rPr>
              <a:t>. </a:t>
            </a:r>
          </a:p>
          <a:p>
            <a:pPr marL="0" indent="0">
              <a:buNone/>
            </a:pPr>
            <a:r>
              <a:rPr lang="tr-TR" sz="2400" b="1" dirty="0" smtClean="0">
                <a:solidFill>
                  <a:srgbClr val="C00000"/>
                </a:solidFill>
              </a:rPr>
              <a:t>Zaman Tünelinde kaybolmamalıyız.</a:t>
            </a:r>
            <a:r>
              <a:rPr lang="tr-TR" sz="1800" dirty="0"/>
              <a:t/>
            </a:r>
            <a:br>
              <a:rPr lang="tr-TR" sz="1800" dirty="0"/>
            </a:br>
            <a:r>
              <a:rPr lang="tr-TR" sz="1800" dirty="0" smtClean="0">
                <a:solidFill>
                  <a:srgbClr val="C00000"/>
                </a:solidFill>
              </a:rPr>
              <a:t>Büyük </a:t>
            </a:r>
            <a:r>
              <a:rPr lang="tr-TR" sz="1800" dirty="0">
                <a:solidFill>
                  <a:srgbClr val="C00000"/>
                </a:solidFill>
              </a:rPr>
              <a:t>Asya coğrafyası perspektifinden konuya baktığımızda bunu küçük Asya ile de şu açıdan karşılaştırabiliriz. Asya’daki jeolojik iç deniz ve küçük Asya’daki Marmara iç denizini karşılaştırdığımızda, bugün Marmara iç denizinin etrafında 25 milyon insanın yaşıyor olması, İstanbul gibi bir dünya başkentine zemin teşkil etmesi bizleri Asya’daki iç denizin de bir zamanlar ne gibi zenginlikleri barındırdığı konusunda akıl yürütme yoluyla bir takım neticelere ulaştırmaktadır.</a:t>
            </a:r>
            <a:br>
              <a:rPr lang="tr-TR" sz="1800" dirty="0">
                <a:solidFill>
                  <a:srgbClr val="C00000"/>
                </a:solidFill>
              </a:rPr>
            </a:br>
            <a:r>
              <a:rPr lang="tr-TR" sz="1800" dirty="0"/>
              <a:t/>
            </a:r>
            <a:br>
              <a:rPr lang="tr-TR" sz="1800" dirty="0"/>
            </a:br>
            <a:r>
              <a:rPr lang="tr-TR" sz="1800" dirty="0"/>
              <a:t>Diğer yandan büyük Asya’da 4500’ü aşkın </a:t>
            </a:r>
            <a:r>
              <a:rPr lang="tr-TR" sz="1800" dirty="0" err="1"/>
              <a:t>nehirin</a:t>
            </a:r>
            <a:r>
              <a:rPr lang="tr-TR" sz="1800" dirty="0"/>
              <a:t> varlığı Türklerin su yollarının ne denli zengin olduğunu göstermektedir. İpekyolu olarak adlandırdığımız ve karadan giden kültür ve ticaret yolu aslında sırtını nehirlere yaslanmış idi.</a:t>
            </a:r>
            <a:br>
              <a:rPr lang="tr-TR" sz="1800" dirty="0"/>
            </a:br>
            <a:r>
              <a:rPr lang="tr-TR" sz="1800" dirty="0"/>
              <a:t/>
            </a:r>
            <a:br>
              <a:rPr lang="tr-TR" sz="1800" dirty="0"/>
            </a:b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606294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1080120"/>
          </a:xfrm>
        </p:spPr>
        <p:txBody>
          <a:bodyPr>
            <a:normAutofit fontScale="90000"/>
          </a:bodyPr>
          <a:lstStyle/>
          <a:p>
            <a:r>
              <a:rPr lang="tr-TR" sz="3600" b="1" dirty="0" smtClean="0"/>
              <a:t/>
            </a:r>
            <a:br>
              <a:rPr lang="tr-TR" sz="3600" b="1" dirty="0" smtClean="0"/>
            </a:br>
            <a:r>
              <a:rPr lang="tr-TR" sz="3600" b="1" dirty="0" smtClean="0"/>
              <a:t>Büyük Asya. Küçük Asya</a:t>
            </a:r>
            <a:br>
              <a:rPr lang="tr-TR" sz="3600" b="1" dirty="0" smtClean="0"/>
            </a:br>
            <a:r>
              <a:rPr lang="tr-TR" sz="3600" b="1" dirty="0" smtClean="0"/>
              <a:t>ATA’LAR</a:t>
            </a:r>
            <a:br>
              <a:rPr lang="tr-TR" sz="3600" b="1" dirty="0" smtClean="0"/>
            </a:br>
            <a:endParaRPr lang="tr-TR" sz="3600" b="1" dirty="0"/>
          </a:p>
        </p:txBody>
      </p:sp>
      <p:sp>
        <p:nvSpPr>
          <p:cNvPr id="3" name="İçerik Yer Tutucusu 2"/>
          <p:cNvSpPr>
            <a:spLocks noGrp="1"/>
          </p:cNvSpPr>
          <p:nvPr>
            <p:ph idx="1"/>
          </p:nvPr>
        </p:nvSpPr>
        <p:spPr>
          <a:xfrm>
            <a:off x="179512" y="836712"/>
            <a:ext cx="8964488" cy="5904656"/>
          </a:xfrm>
        </p:spPr>
        <p:txBody>
          <a:bodyPr>
            <a:noAutofit/>
          </a:bodyPr>
          <a:lstStyle/>
          <a:p>
            <a:pPr marL="0" indent="0">
              <a:buNone/>
            </a:pPr>
            <a:r>
              <a:rPr lang="tr-TR" sz="2200" dirty="0" smtClean="0">
                <a:solidFill>
                  <a:srgbClr val="C00000"/>
                </a:solidFill>
              </a:rPr>
              <a:t>Büyük </a:t>
            </a:r>
            <a:r>
              <a:rPr lang="tr-TR" sz="2200" dirty="0">
                <a:solidFill>
                  <a:srgbClr val="C00000"/>
                </a:solidFill>
              </a:rPr>
              <a:t>Asya’daki bu nehirler ise dört okyanusa birden dökülmekte idi. Bahis konusu olan Avrasya olarak Almanlarca adlandırılan Turan coğrafyası idi. Atlantik okyanusu, Arktik okyanusu, Pasifik okyanusu, Hint Okyanusu’na Asya’nın devasa nehirleri sularını dökmektedir. </a:t>
            </a:r>
            <a:endParaRPr lang="tr-TR" sz="2200" dirty="0" smtClean="0">
              <a:solidFill>
                <a:srgbClr val="C00000"/>
              </a:solidFill>
            </a:endParaRPr>
          </a:p>
          <a:p>
            <a:pPr marL="0" indent="0">
              <a:buNone/>
            </a:pPr>
            <a:r>
              <a:rPr lang="tr-TR" sz="2400" b="1" dirty="0" smtClean="0">
                <a:solidFill>
                  <a:srgbClr val="C00000"/>
                </a:solidFill>
              </a:rPr>
              <a:t>Denizler </a:t>
            </a:r>
            <a:r>
              <a:rPr lang="tr-TR" sz="2400" b="1" dirty="0">
                <a:solidFill>
                  <a:srgbClr val="C00000"/>
                </a:solidFill>
              </a:rPr>
              <a:t>olarak kavramlaştırdığımız düşünce ise aslında kaynağını Asya’nın dağlarından su kaynaklarını derleyip toparlayan nehirler bolluğudur.</a:t>
            </a:r>
            <a:r>
              <a:rPr lang="tr-TR" sz="2200" dirty="0"/>
              <a:t/>
            </a:r>
            <a:br>
              <a:rPr lang="tr-TR" sz="2200" dirty="0"/>
            </a:br>
            <a:r>
              <a:rPr lang="tr-TR" sz="2200" dirty="0" smtClean="0"/>
              <a:t>Küçük </a:t>
            </a:r>
            <a:r>
              <a:rPr lang="tr-TR" sz="2200" dirty="0"/>
              <a:t>Asya’ya geldiğimizde ise topraklarına Türkiye coğrafyası olarak damga vurduğumuz, yer aldığımız pusula işlevi gören </a:t>
            </a:r>
            <a:r>
              <a:rPr lang="tr-TR" sz="2200" b="1" dirty="0">
                <a:solidFill>
                  <a:srgbClr val="C00000"/>
                </a:solidFill>
              </a:rPr>
              <a:t>beş temel rengimizin </a:t>
            </a:r>
            <a:r>
              <a:rPr lang="tr-TR" sz="2200" dirty="0"/>
              <a:t>yer aldığı </a:t>
            </a:r>
            <a:r>
              <a:rPr lang="tr-TR" sz="2200" b="1" dirty="0">
                <a:solidFill>
                  <a:srgbClr val="C00000"/>
                </a:solidFill>
              </a:rPr>
              <a:t>okyanuslara açılan denizler coğrafyası </a:t>
            </a:r>
            <a:r>
              <a:rPr lang="tr-TR" sz="2200" dirty="0"/>
              <a:t>ile karşılaşmaktayız, kuzeyden güneye, Karadeniz, Adalar denizi, Akdeniz, Kızıldeniz, Basra körfezi, Gökçe deniz (Hazar denizi).</a:t>
            </a:r>
            <a:br>
              <a:rPr lang="tr-TR" sz="2200" dirty="0"/>
            </a:br>
            <a:r>
              <a:rPr lang="tr-TR" sz="2200" dirty="0" smtClean="0">
                <a:solidFill>
                  <a:srgbClr val="C00000"/>
                </a:solidFill>
              </a:rPr>
              <a:t>Büyük </a:t>
            </a:r>
            <a:r>
              <a:rPr lang="tr-TR" sz="2200" dirty="0">
                <a:solidFill>
                  <a:srgbClr val="C00000"/>
                </a:solidFill>
              </a:rPr>
              <a:t>Asya’da </a:t>
            </a:r>
            <a:r>
              <a:rPr lang="tr-TR" sz="2200" dirty="0"/>
              <a:t>nehirler ile su yollarında nakliyat ve iletişimi ve ekonomiyi geliştiren </a:t>
            </a:r>
            <a:r>
              <a:rPr lang="tr-TR" sz="2200" b="1" dirty="0">
                <a:solidFill>
                  <a:srgbClr val="C00000"/>
                </a:solidFill>
              </a:rPr>
              <a:t>atalar</a:t>
            </a:r>
            <a:r>
              <a:rPr lang="tr-TR" sz="2200" dirty="0"/>
              <a:t> ardından </a:t>
            </a:r>
            <a:r>
              <a:rPr lang="tr-TR" sz="2200" dirty="0">
                <a:solidFill>
                  <a:srgbClr val="C00000"/>
                </a:solidFill>
              </a:rPr>
              <a:t>küçük Asya’ya </a:t>
            </a:r>
            <a:r>
              <a:rPr lang="tr-TR" sz="2200" dirty="0"/>
              <a:t>gelindiğinde bu kez de beş denizlerin cazibesine kapılmışlar ve imparatorluğun gerçek kurucusu Fatih’ten başlamak üzere Karadeniz ve Akdeniz’e açılmaya başlamışlar ardından da diğer üç denize açılarak tabloyu tamamlamışlardır.</a:t>
            </a:r>
            <a:br>
              <a:rPr lang="tr-TR" sz="2200" dirty="0"/>
            </a:br>
            <a:r>
              <a:rPr lang="tr-TR" sz="2200" dirty="0"/>
              <a:t/>
            </a:r>
            <a:br>
              <a:rPr lang="tr-TR" sz="2200" dirty="0"/>
            </a:br>
            <a:endParaRPr lang="tr-TR" sz="2200" dirty="0"/>
          </a:p>
          <a:p>
            <a:pPr marL="0" indent="0">
              <a:buNone/>
            </a:pPr>
            <a:endParaRPr lang="tr-TR" sz="1800" dirty="0"/>
          </a:p>
          <a:p>
            <a:pPr marL="0" indent="0">
              <a:buNone/>
            </a:pP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24709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60648"/>
            <a:ext cx="8229600" cy="504056"/>
          </a:xfrm>
        </p:spPr>
        <p:txBody>
          <a:bodyPr>
            <a:normAutofit fontScale="90000"/>
          </a:bodyPr>
          <a:lstStyle/>
          <a:p>
            <a:r>
              <a:rPr lang="tr-TR" b="1" dirty="0" smtClean="0">
                <a:solidFill>
                  <a:srgbClr val="C00000"/>
                </a:solidFill>
              </a:rPr>
              <a:t>Büyük Asya. Küçük Asya</a:t>
            </a:r>
            <a:br>
              <a:rPr lang="tr-TR" b="1" dirty="0" smtClean="0">
                <a:solidFill>
                  <a:srgbClr val="C00000"/>
                </a:solidFill>
              </a:rPr>
            </a:br>
            <a:r>
              <a:rPr lang="tr-TR" b="1" dirty="0" smtClean="0">
                <a:solidFill>
                  <a:srgbClr val="C00000"/>
                </a:solidFill>
              </a:rPr>
              <a:t>ATA’LAR</a:t>
            </a:r>
            <a:endParaRPr lang="tr-TR" b="1" dirty="0">
              <a:solidFill>
                <a:srgbClr val="C00000"/>
              </a:solidFill>
            </a:endParaRPr>
          </a:p>
        </p:txBody>
      </p:sp>
      <p:sp>
        <p:nvSpPr>
          <p:cNvPr id="3" name="İçerik Yer Tutucusu 2"/>
          <p:cNvSpPr>
            <a:spLocks noGrp="1"/>
          </p:cNvSpPr>
          <p:nvPr>
            <p:ph idx="1"/>
          </p:nvPr>
        </p:nvSpPr>
        <p:spPr>
          <a:xfrm>
            <a:off x="457200" y="1412776"/>
            <a:ext cx="8229600" cy="4713387"/>
          </a:xfrm>
        </p:spPr>
        <p:txBody>
          <a:bodyPr>
            <a:normAutofit fontScale="77500" lnSpcReduction="20000"/>
          </a:bodyPr>
          <a:lstStyle/>
          <a:p>
            <a:pPr marL="0" indent="0">
              <a:buNone/>
            </a:pPr>
            <a:r>
              <a:rPr lang="tr-TR" dirty="0"/>
              <a:t>Su yollarının bu zamandaki derin işlevselliği kendisine eşlik eden </a:t>
            </a:r>
            <a:r>
              <a:rPr lang="tr-TR" dirty="0">
                <a:solidFill>
                  <a:srgbClr val="C00000"/>
                </a:solidFill>
              </a:rPr>
              <a:t>İpek Yolu’nun önemini yitirmesine paralel olarak </a:t>
            </a:r>
            <a:r>
              <a:rPr lang="tr-TR" dirty="0"/>
              <a:t>15. yüzyıldan başlamak üzere kaybolmaya yüz tutmuştur. </a:t>
            </a:r>
            <a:endParaRPr lang="tr-TR" dirty="0" smtClean="0"/>
          </a:p>
          <a:p>
            <a:pPr marL="0" indent="0">
              <a:buNone/>
            </a:pPr>
            <a:endParaRPr lang="tr-TR" dirty="0"/>
          </a:p>
          <a:p>
            <a:pPr marL="0" indent="0">
              <a:buNone/>
            </a:pPr>
            <a:r>
              <a:rPr lang="tr-TR" b="1" dirty="0" smtClean="0">
                <a:solidFill>
                  <a:srgbClr val="C00000"/>
                </a:solidFill>
              </a:rPr>
              <a:t>Türklerin </a:t>
            </a:r>
            <a:r>
              <a:rPr lang="tr-TR" b="1" dirty="0">
                <a:solidFill>
                  <a:srgbClr val="C00000"/>
                </a:solidFill>
              </a:rPr>
              <a:t>kaybettikleri zeminler zihinlerinde körelmiş ve 20 milyon kilometrekare yüzölçümünden 780.000 kilometrekare coğrafyaya kendilerini sığdırmak zorunda kalmışlardır.</a:t>
            </a:r>
            <a:r>
              <a:rPr lang="tr-TR" dirty="0"/>
              <a:t/>
            </a:r>
            <a:br>
              <a:rPr lang="tr-TR" dirty="0"/>
            </a:br>
            <a:r>
              <a:rPr lang="tr-TR" dirty="0"/>
              <a:t/>
            </a:r>
            <a:br>
              <a:rPr lang="tr-TR" dirty="0"/>
            </a:br>
            <a:r>
              <a:rPr lang="tr-TR" dirty="0"/>
              <a:t>Türkler, ataların Türkistan coğrafyasından başlayarak su yollarını izlemek suretiyle geliştirdikleri </a:t>
            </a:r>
            <a:r>
              <a:rPr lang="tr-TR" b="1" dirty="0" err="1">
                <a:solidFill>
                  <a:srgbClr val="C00000"/>
                </a:solidFill>
              </a:rPr>
              <a:t>Sudaşlık</a:t>
            </a:r>
            <a:r>
              <a:rPr lang="tr-TR" b="1" dirty="0">
                <a:solidFill>
                  <a:srgbClr val="C00000"/>
                </a:solidFill>
              </a:rPr>
              <a:t> işbirliği ve felsefesini </a:t>
            </a:r>
            <a:r>
              <a:rPr lang="tr-TR" dirty="0"/>
              <a:t>yeniden gündemlerine alarak, bu kez ise pusulalarını okyanuslara göre ayarlamak misyonu ile karşı karşıyadırlar.</a:t>
            </a:r>
            <a:br>
              <a:rPr lang="tr-TR" dirty="0"/>
            </a:b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6880272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Su Yollarında Türkler</a:t>
            </a:r>
            <a:br>
              <a:rPr lang="tr-TR" dirty="0" smtClean="0">
                <a:solidFill>
                  <a:srgbClr val="C00000"/>
                </a:solidFill>
              </a:rPr>
            </a:br>
            <a:r>
              <a:rPr lang="tr-TR" sz="2700" b="1" dirty="0" smtClean="0">
                <a:solidFill>
                  <a:srgbClr val="C00000"/>
                </a:solidFill>
              </a:rPr>
              <a:t>ASYA</a:t>
            </a:r>
            <a:r>
              <a:rPr lang="tr-TR" b="1" dirty="0">
                <a:solidFill>
                  <a:srgbClr val="C00000"/>
                </a:solidFill>
              </a:rPr>
              <a:t/>
            </a:r>
            <a:br>
              <a:rPr lang="tr-TR" b="1"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251520" y="692696"/>
            <a:ext cx="8784976" cy="6048672"/>
          </a:xfrm>
        </p:spPr>
        <p:txBody>
          <a:bodyPr>
            <a:normAutofit fontScale="92500" lnSpcReduction="10000"/>
          </a:bodyPr>
          <a:lstStyle/>
          <a:p>
            <a:pPr marL="0" indent="0" algn="ctr">
              <a:buNone/>
            </a:pPr>
            <a:endParaRPr lang="tr-TR" sz="2400" b="1" dirty="0" smtClean="0">
              <a:solidFill>
                <a:srgbClr val="C00000"/>
              </a:solidFill>
            </a:endParaRPr>
          </a:p>
          <a:p>
            <a:pPr marL="0" indent="0">
              <a:buNone/>
            </a:pPr>
            <a:r>
              <a:rPr lang="tr-TR" sz="2400" b="1" dirty="0" smtClean="0">
                <a:solidFill>
                  <a:srgbClr val="C00000"/>
                </a:solidFill>
              </a:rPr>
              <a:t>Denizler</a:t>
            </a:r>
          </a:p>
          <a:p>
            <a:r>
              <a:rPr lang="tr-TR" sz="2400" b="1" dirty="0" smtClean="0">
                <a:solidFill>
                  <a:srgbClr val="C00000"/>
                </a:solidFill>
              </a:rPr>
              <a:t>Karadeniz</a:t>
            </a:r>
            <a:r>
              <a:rPr lang="tr-TR" sz="2400" b="1" dirty="0" smtClean="0"/>
              <a:t>’e </a:t>
            </a:r>
            <a:r>
              <a:rPr lang="tr-TR" sz="2400" b="1" dirty="0"/>
              <a:t>dökülen</a:t>
            </a:r>
            <a:r>
              <a:rPr lang="tr-TR" sz="2400" dirty="0"/>
              <a:t>: </a:t>
            </a:r>
            <a:r>
              <a:rPr lang="tr-TR" sz="2400" b="1" dirty="0">
                <a:solidFill>
                  <a:srgbClr val="C00000"/>
                </a:solidFill>
              </a:rPr>
              <a:t>Tuna</a:t>
            </a:r>
            <a:r>
              <a:rPr lang="tr-TR" sz="2400" dirty="0"/>
              <a:t>, Özü, Turla, Aksu, Don, Sakarya. Çoruh. Yeşilırmak. </a:t>
            </a:r>
            <a:r>
              <a:rPr lang="tr-TR" sz="2400" b="1" dirty="0" smtClean="0">
                <a:solidFill>
                  <a:srgbClr val="C00000"/>
                </a:solidFill>
              </a:rPr>
              <a:t>Kızılırmak</a:t>
            </a:r>
          </a:p>
          <a:p>
            <a:r>
              <a:rPr lang="tr-TR" sz="2400" b="1" dirty="0"/>
              <a:t>Basra Körfezi’ne dökülen: </a:t>
            </a:r>
            <a:r>
              <a:rPr lang="tr-TR" sz="2400" b="1" dirty="0">
                <a:solidFill>
                  <a:srgbClr val="C00000"/>
                </a:solidFill>
              </a:rPr>
              <a:t>Fırat. Dicle</a:t>
            </a:r>
          </a:p>
          <a:p>
            <a:r>
              <a:rPr lang="tr-TR" sz="2400" b="1" dirty="0">
                <a:solidFill>
                  <a:srgbClr val="C00000"/>
                </a:solidFill>
              </a:rPr>
              <a:t>Hazar Denizi</a:t>
            </a:r>
            <a:r>
              <a:rPr lang="tr-TR" sz="2400" b="1" dirty="0"/>
              <a:t>'ne dökülen belli başlı ırmaklar: </a:t>
            </a:r>
            <a:r>
              <a:rPr lang="tr-TR" sz="2400" dirty="0"/>
              <a:t>kuzeyde </a:t>
            </a:r>
            <a:r>
              <a:rPr lang="tr-TR" sz="2400" b="1" dirty="0">
                <a:solidFill>
                  <a:srgbClr val="C00000"/>
                </a:solidFill>
              </a:rPr>
              <a:t>İdil </a:t>
            </a:r>
            <a:r>
              <a:rPr lang="tr-TR" sz="2400" dirty="0"/>
              <a:t>Nehri, Yayık Nehri ve </a:t>
            </a:r>
            <a:r>
              <a:rPr lang="tr-TR" sz="2400" dirty="0" err="1"/>
              <a:t>Emba</a:t>
            </a:r>
            <a:r>
              <a:rPr lang="tr-TR" sz="2400" dirty="0"/>
              <a:t> Nehri; doğuda </a:t>
            </a:r>
            <a:r>
              <a:rPr lang="tr-TR" sz="2400" dirty="0" err="1"/>
              <a:t>Etrak</a:t>
            </a:r>
            <a:r>
              <a:rPr lang="tr-TR" sz="2400" dirty="0"/>
              <a:t> Nehri; batıda Kuma Nehri, Terek Nehri, Sulak Nehri, </a:t>
            </a:r>
            <a:r>
              <a:rPr lang="tr-TR" sz="2400" dirty="0" err="1"/>
              <a:t>Samurçay</a:t>
            </a:r>
            <a:r>
              <a:rPr lang="tr-TR" sz="2400" dirty="0"/>
              <a:t> Nehri, Kura Nehri, Astara Çayı, güneyde ise Kızıl Ören Irmağının </a:t>
            </a:r>
            <a:r>
              <a:rPr lang="tr-TR" sz="2400" dirty="0" err="1"/>
              <a:t>Gılan</a:t>
            </a:r>
            <a:r>
              <a:rPr lang="tr-TR" sz="2400" dirty="0"/>
              <a:t> ve </a:t>
            </a:r>
            <a:r>
              <a:rPr lang="tr-TR" sz="2400" dirty="0" err="1"/>
              <a:t>Sefidrüd</a:t>
            </a:r>
            <a:r>
              <a:rPr lang="tr-TR" sz="2400" dirty="0"/>
              <a:t> kollarıdır</a:t>
            </a:r>
            <a:r>
              <a:rPr lang="tr-TR" sz="2400" dirty="0" smtClean="0"/>
              <a:t>.</a:t>
            </a:r>
          </a:p>
          <a:p>
            <a:pPr marL="0" indent="0">
              <a:buNone/>
            </a:pPr>
            <a:r>
              <a:rPr lang="tr-TR" sz="2400" b="1" dirty="0" smtClean="0">
                <a:solidFill>
                  <a:srgbClr val="C00000"/>
                </a:solidFill>
              </a:rPr>
              <a:t>Okyanuslar</a:t>
            </a:r>
          </a:p>
          <a:p>
            <a:r>
              <a:rPr lang="tr-TR" sz="2400" dirty="0"/>
              <a:t>Arktik Okyanusuna dökülen nehirler</a:t>
            </a:r>
          </a:p>
          <a:p>
            <a:r>
              <a:rPr lang="tr-TR" sz="2400" dirty="0"/>
              <a:t>Pasifik Okyanusuna dökülen nehirler</a:t>
            </a:r>
          </a:p>
          <a:p>
            <a:r>
              <a:rPr lang="tr-TR" sz="2400" dirty="0"/>
              <a:t>Hint Okyanusuna dökülen nehirler</a:t>
            </a:r>
          </a:p>
          <a:p>
            <a:pPr marL="0" indent="0">
              <a:buNone/>
            </a:pPr>
            <a:r>
              <a:rPr lang="tr-TR" sz="2400" b="1" dirty="0" smtClean="0">
                <a:solidFill>
                  <a:srgbClr val="C00000"/>
                </a:solidFill>
              </a:rPr>
              <a:t>Göller</a:t>
            </a:r>
            <a:endParaRPr lang="tr-TR" sz="2400" b="1" dirty="0">
              <a:solidFill>
                <a:srgbClr val="C00000"/>
              </a:solidFill>
            </a:endParaRPr>
          </a:p>
          <a:p>
            <a:r>
              <a:rPr lang="tr-TR" sz="2400" b="1" dirty="0"/>
              <a:t>Aral Gölüne dökülen nehirler: </a:t>
            </a:r>
            <a:r>
              <a:rPr lang="tr-TR" sz="2400" b="1" dirty="0" err="1">
                <a:solidFill>
                  <a:srgbClr val="C00000"/>
                </a:solidFill>
              </a:rPr>
              <a:t>Maveraünnehir</a:t>
            </a:r>
            <a:r>
              <a:rPr lang="tr-TR" sz="2400" b="1" dirty="0">
                <a:solidFill>
                  <a:srgbClr val="C00000"/>
                </a:solidFill>
              </a:rPr>
              <a:t> (Ceyhun. Seyhun)</a:t>
            </a:r>
          </a:p>
          <a:p>
            <a:r>
              <a:rPr lang="tr-TR" sz="2400" dirty="0" smtClean="0"/>
              <a:t>Baykal </a:t>
            </a:r>
            <a:r>
              <a:rPr lang="tr-TR" sz="2400" dirty="0"/>
              <a:t>gölüne dökülen nehirler</a:t>
            </a:r>
          </a:p>
          <a:p>
            <a:r>
              <a:rPr lang="tr-TR" sz="2400" dirty="0" err="1"/>
              <a:t>Balkaş</a:t>
            </a:r>
            <a:r>
              <a:rPr lang="tr-TR" sz="2400" dirty="0"/>
              <a:t> gölüne dökülen nehirler</a:t>
            </a:r>
          </a:p>
          <a:p>
            <a:endParaRPr lang="tr-TR" sz="2400"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5073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marL="0" indent="0"/>
            <a:r>
              <a:rPr lang="tr-TR" b="1" dirty="0" smtClean="0"/>
              <a:t/>
            </a:r>
            <a:br>
              <a:rPr lang="tr-TR" b="1" dirty="0" smtClean="0"/>
            </a:br>
            <a:r>
              <a:rPr lang="tr-TR" b="1" dirty="0"/>
              <a:t/>
            </a:r>
            <a:br>
              <a:rPr lang="tr-TR" b="1" dirty="0"/>
            </a:br>
            <a:r>
              <a:rPr lang="tr-TR" sz="2700" b="1" dirty="0" smtClean="0">
                <a:solidFill>
                  <a:srgbClr val="C00000"/>
                </a:solidFill>
                <a:latin typeface="Lucida Sans Typewriter" panose="020B0509030504030204" pitchFamily="49" charset="0"/>
              </a:rPr>
              <a:t>«Türk </a:t>
            </a:r>
            <a:r>
              <a:rPr lang="tr-TR" sz="2700" b="1" dirty="0">
                <a:solidFill>
                  <a:srgbClr val="C00000"/>
                </a:solidFill>
                <a:latin typeface="Lucida Sans Typewriter" panose="020B0509030504030204" pitchFamily="49" charset="0"/>
              </a:rPr>
              <a:t>sadece bir milletin adı değil,</a:t>
            </a:r>
            <a:br>
              <a:rPr lang="tr-TR" sz="2700" b="1" dirty="0">
                <a:solidFill>
                  <a:srgbClr val="C00000"/>
                </a:solidFill>
                <a:latin typeface="Lucida Sans Typewriter" panose="020B0509030504030204" pitchFamily="49" charset="0"/>
              </a:rPr>
            </a:br>
            <a:r>
              <a:rPr lang="tr-TR" sz="2700" b="1" dirty="0">
                <a:solidFill>
                  <a:srgbClr val="C00000"/>
                </a:solidFill>
                <a:latin typeface="Lucida Sans Typewriter" panose="020B0509030504030204" pitchFamily="49" charset="0"/>
              </a:rPr>
              <a:t>Türk bütün adamların birliğidir</a:t>
            </a:r>
            <a:r>
              <a:rPr lang="tr-TR" sz="2700" b="1" dirty="0" smtClean="0">
                <a:solidFill>
                  <a:srgbClr val="C00000"/>
                </a:solidFill>
                <a:latin typeface="Lucida Sans Typewriter" panose="020B0509030504030204" pitchFamily="49" charset="0"/>
              </a:rPr>
              <a:t>.»</a:t>
            </a:r>
            <a:br>
              <a:rPr lang="tr-TR" sz="2700" b="1" dirty="0" smtClean="0">
                <a:solidFill>
                  <a:srgbClr val="C00000"/>
                </a:solidFill>
                <a:latin typeface="Lucida Sans Typewriter" panose="020B0509030504030204" pitchFamily="49" charset="0"/>
              </a:rPr>
            </a:br>
            <a:r>
              <a:rPr lang="tr-TR" sz="2700" b="1" dirty="0" smtClean="0">
                <a:solidFill>
                  <a:srgbClr val="C00000"/>
                </a:solidFill>
                <a:latin typeface="Lucida Sans Typewriter" panose="020B0509030504030204" pitchFamily="49" charset="0"/>
              </a:rPr>
              <a:t/>
            </a:r>
            <a:br>
              <a:rPr lang="tr-TR" sz="2700" b="1" dirty="0" smtClean="0">
                <a:solidFill>
                  <a:srgbClr val="C00000"/>
                </a:solidFill>
                <a:latin typeface="Lucida Sans Typewriter" panose="020B0509030504030204" pitchFamily="49" charset="0"/>
              </a:rPr>
            </a:br>
            <a:r>
              <a:rPr lang="tr-TR" sz="2700" b="1" dirty="0" smtClean="0">
                <a:solidFill>
                  <a:srgbClr val="C00000"/>
                </a:solidFill>
                <a:latin typeface="Lucida Sans Typewriter" panose="020B0509030504030204" pitchFamily="49" charset="0"/>
              </a:rPr>
              <a:t>Mustafa Kemal Atatürk </a:t>
            </a:r>
            <a:br>
              <a:rPr lang="tr-TR" sz="2700" b="1" dirty="0" smtClean="0">
                <a:solidFill>
                  <a:srgbClr val="C00000"/>
                </a:solidFill>
                <a:latin typeface="Lucida Sans Typewriter" panose="020B0509030504030204" pitchFamily="49" charset="0"/>
              </a:rPr>
            </a:br>
            <a:r>
              <a:rPr lang="tr-TR" sz="2700" b="1" dirty="0" smtClean="0">
                <a:solidFill>
                  <a:srgbClr val="C00000"/>
                </a:solidFill>
                <a:latin typeface="Lucida Sans Typewriter" panose="020B0509030504030204" pitchFamily="49" charset="0"/>
              </a:rPr>
              <a:t/>
            </a:r>
            <a:br>
              <a:rPr lang="tr-TR" sz="2700" b="1" dirty="0" smtClean="0">
                <a:solidFill>
                  <a:srgbClr val="C00000"/>
                </a:solidFill>
                <a:latin typeface="Lucida Sans Typewriter" panose="020B0509030504030204" pitchFamily="49" charset="0"/>
              </a:rPr>
            </a:br>
            <a:r>
              <a:rPr lang="tr-TR" sz="1700" b="1" dirty="0" smtClean="0">
                <a:solidFill>
                  <a:srgbClr val="C00000"/>
                </a:solidFill>
                <a:latin typeface="Lucida Sans Typewriter" panose="020B0509030504030204" pitchFamily="49" charset="0"/>
              </a:rPr>
              <a:t>Oğuz Oğulları Şiiri</a:t>
            </a:r>
            <a:r>
              <a:rPr lang="tr-TR" sz="1700" b="1" dirty="0">
                <a:solidFill>
                  <a:srgbClr val="C00000"/>
                </a:solidFill>
                <a:latin typeface="Lucida Sans Typewriter" panose="020B0509030504030204" pitchFamily="49" charset="0"/>
              </a:rPr>
              <a:t/>
            </a:r>
            <a:br>
              <a:rPr lang="tr-TR" sz="1700" b="1" dirty="0">
                <a:solidFill>
                  <a:srgbClr val="C00000"/>
                </a:solidFill>
                <a:latin typeface="Lucida Sans Typewriter" panose="020B0509030504030204" pitchFamily="49" charset="0"/>
              </a:rPr>
            </a:br>
            <a:endParaRPr lang="tr-TR" sz="1700" dirty="0">
              <a:solidFill>
                <a:srgbClr val="C00000"/>
              </a:solidFill>
              <a:latin typeface="Lucida Sans Typewriter" panose="020B0509030504030204" pitchFamily="49" charset="0"/>
            </a:endParaRPr>
          </a:p>
        </p:txBody>
      </p:sp>
      <p:sp>
        <p:nvSpPr>
          <p:cNvPr id="3" name="İçerik Yer Tutucusu 2"/>
          <p:cNvSpPr>
            <a:spLocks noGrp="1"/>
          </p:cNvSpPr>
          <p:nvPr>
            <p:ph idx="1"/>
          </p:nvPr>
        </p:nvSpPr>
        <p:spPr>
          <a:xfrm>
            <a:off x="457200" y="2348880"/>
            <a:ext cx="8229600" cy="3777283"/>
          </a:xfrm>
        </p:spPr>
        <p:txBody>
          <a:bodyPr>
            <a:normAutofit fontScale="32500" lnSpcReduction="20000"/>
          </a:bodyPr>
          <a:lstStyle/>
          <a:p>
            <a:pPr marL="0" indent="0" algn="ctr">
              <a:buNone/>
            </a:pPr>
            <a:endParaRPr lang="tr-TR" sz="3600" b="1" dirty="0" smtClean="0">
              <a:solidFill>
                <a:srgbClr val="C00000"/>
              </a:solidFill>
              <a:latin typeface="Lucida Sans Typewriter" panose="020B0509030504030204" pitchFamily="49" charset="0"/>
            </a:endParaRPr>
          </a:p>
          <a:p>
            <a:pPr marL="0" indent="0" algn="ctr">
              <a:buNone/>
            </a:pPr>
            <a:endParaRPr lang="tr-TR" sz="3600" b="1" dirty="0" smtClean="0">
              <a:solidFill>
                <a:srgbClr val="C00000"/>
              </a:solidFill>
              <a:latin typeface="Lucida Sans Typewriter" panose="020B0509030504030204" pitchFamily="49" charset="0"/>
            </a:endParaRPr>
          </a:p>
          <a:p>
            <a:pPr marL="0" indent="0" algn="ctr">
              <a:buNone/>
            </a:pPr>
            <a:endParaRPr lang="tr-TR" sz="3600" b="1" dirty="0" smtClean="0">
              <a:solidFill>
                <a:srgbClr val="C00000"/>
              </a:solidFill>
              <a:latin typeface="Lucida Sans Typewriter" panose="020B0509030504030204" pitchFamily="49" charset="0"/>
            </a:endParaRPr>
          </a:p>
          <a:p>
            <a:pPr marL="0" indent="0" algn="ctr">
              <a:buNone/>
            </a:pPr>
            <a:r>
              <a:rPr lang="tr-TR" sz="4400" b="1" dirty="0" smtClean="0">
                <a:solidFill>
                  <a:srgbClr val="C00000"/>
                </a:solidFill>
                <a:latin typeface="Lucida Sans Typewriter" panose="020B0509030504030204" pitchFamily="49" charset="0"/>
              </a:rPr>
              <a:t>******************</a:t>
            </a:r>
          </a:p>
          <a:p>
            <a:pPr marL="0" indent="0" algn="ctr">
              <a:buNone/>
            </a:pPr>
            <a:endParaRPr lang="tr-TR" sz="4400" b="1" dirty="0">
              <a:solidFill>
                <a:srgbClr val="C00000"/>
              </a:solidFill>
              <a:latin typeface="Lucida Sans Typewriter" panose="020B0509030504030204" pitchFamily="49" charset="0"/>
            </a:endParaRPr>
          </a:p>
          <a:p>
            <a:pPr marL="0" indent="0" algn="ctr">
              <a:buNone/>
            </a:pPr>
            <a:r>
              <a:rPr lang="tr-TR" sz="7400" b="1" dirty="0" smtClean="0">
                <a:solidFill>
                  <a:srgbClr val="C00000"/>
                </a:solidFill>
                <a:latin typeface="Lucida Sans Typewriter" panose="020B0509030504030204" pitchFamily="49" charset="0"/>
              </a:rPr>
              <a:t>«</a:t>
            </a:r>
            <a:r>
              <a:rPr lang="tr-TR" sz="7400" b="1" dirty="0">
                <a:solidFill>
                  <a:srgbClr val="C00000"/>
                </a:solidFill>
                <a:latin typeface="Lucida Sans Typewriter" panose="020B0509030504030204" pitchFamily="49" charset="0"/>
              </a:rPr>
              <a:t>Dünyada en eski denizci ulus Türk ulusudur çocuklar. </a:t>
            </a:r>
            <a:endParaRPr lang="tr-TR" sz="7400" b="1" dirty="0" smtClean="0">
              <a:solidFill>
                <a:srgbClr val="C00000"/>
              </a:solidFill>
              <a:latin typeface="Lucida Sans Typewriter" panose="020B0509030504030204" pitchFamily="49" charset="0"/>
            </a:endParaRPr>
          </a:p>
          <a:p>
            <a:pPr marL="0" indent="0" algn="ctr">
              <a:buNone/>
            </a:pPr>
            <a:r>
              <a:rPr lang="tr-TR" sz="7400" b="1" dirty="0" smtClean="0">
                <a:solidFill>
                  <a:srgbClr val="C00000"/>
                </a:solidFill>
                <a:latin typeface="Lucida Sans Typewriter" panose="020B0509030504030204" pitchFamily="49" charset="0"/>
              </a:rPr>
              <a:t>Bunu </a:t>
            </a:r>
            <a:r>
              <a:rPr lang="tr-TR" sz="7400" b="1" dirty="0">
                <a:solidFill>
                  <a:srgbClr val="C00000"/>
                </a:solidFill>
                <a:latin typeface="Lucida Sans Typewriter" panose="020B0509030504030204" pitchFamily="49" charset="0"/>
              </a:rPr>
              <a:t>böyle bilin.»</a:t>
            </a:r>
          </a:p>
          <a:p>
            <a:pPr algn="ctr"/>
            <a:endParaRPr lang="tr-TR" sz="7400" b="1" dirty="0">
              <a:solidFill>
                <a:srgbClr val="C00000"/>
              </a:solidFill>
              <a:latin typeface="Lucida Sans Typewriter" panose="020B0509030504030204" pitchFamily="49" charset="0"/>
            </a:endParaRPr>
          </a:p>
          <a:p>
            <a:pPr marL="0" indent="0" algn="ctr">
              <a:buNone/>
            </a:pPr>
            <a:r>
              <a:rPr lang="tr-TR" sz="7400" b="1" dirty="0">
                <a:solidFill>
                  <a:srgbClr val="C00000"/>
                </a:solidFill>
                <a:latin typeface="Lucida Sans Typewriter" panose="020B0509030504030204" pitchFamily="49" charset="0"/>
              </a:rPr>
              <a:t>Mustafa Kemal Atatürk</a:t>
            </a:r>
          </a:p>
          <a:p>
            <a:pPr algn="ctr"/>
            <a:endParaRPr lang="tr-TR" sz="7400" dirty="0" smtClean="0"/>
          </a:p>
          <a:p>
            <a:pPr algn="ctr"/>
            <a:endParaRPr lang="tr-TR" sz="6000" dirty="0"/>
          </a:p>
          <a:p>
            <a:pPr marL="0" indent="0" algn="ctr">
              <a:buNone/>
            </a:pPr>
            <a:r>
              <a:rPr lang="tr-TR" sz="2800" b="1" dirty="0">
                <a:solidFill>
                  <a:srgbClr val="C00000"/>
                </a:solidFill>
              </a:rPr>
              <a:t>Edirne Muallim Mektebi’ni Ziyaret </a:t>
            </a:r>
            <a:endParaRPr lang="tr-TR" sz="2800" b="1" dirty="0" smtClean="0">
              <a:solidFill>
                <a:srgbClr val="C00000"/>
              </a:solidFill>
            </a:endParaRPr>
          </a:p>
          <a:p>
            <a:pPr marL="0" indent="0" algn="ctr">
              <a:buNone/>
            </a:pPr>
            <a:r>
              <a:rPr lang="tr-TR" sz="2800" b="1" dirty="0" smtClean="0">
                <a:solidFill>
                  <a:srgbClr val="C00000"/>
                </a:solidFill>
              </a:rPr>
              <a:t>(</a:t>
            </a:r>
            <a:r>
              <a:rPr lang="tr-TR" sz="2800" b="1" dirty="0">
                <a:solidFill>
                  <a:srgbClr val="C00000"/>
                </a:solidFill>
              </a:rPr>
              <a:t>24 </a:t>
            </a:r>
            <a:r>
              <a:rPr lang="tr-TR" sz="2800" b="1" dirty="0" smtClean="0">
                <a:solidFill>
                  <a:srgbClr val="C00000"/>
                </a:solidFill>
              </a:rPr>
              <a:t>Aralık </a:t>
            </a:r>
            <a:r>
              <a:rPr lang="tr-TR" sz="2800" b="1" dirty="0">
                <a:solidFill>
                  <a:srgbClr val="C00000"/>
                </a:solidFill>
              </a:rPr>
              <a:t>1930) </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6658764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936104"/>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Su </a:t>
            </a:r>
            <a:r>
              <a:rPr lang="tr-TR" dirty="0">
                <a:solidFill>
                  <a:srgbClr val="C00000"/>
                </a:solidFill>
              </a:rPr>
              <a:t>Yollarında </a:t>
            </a:r>
            <a:r>
              <a:rPr lang="tr-TR" dirty="0" smtClean="0">
                <a:solidFill>
                  <a:srgbClr val="C00000"/>
                </a:solidFill>
              </a:rPr>
              <a:t>Türkler </a:t>
            </a:r>
            <a:br>
              <a:rPr lang="tr-TR" dirty="0" smtClean="0">
                <a:solidFill>
                  <a:srgbClr val="C00000"/>
                </a:solidFill>
              </a:rPr>
            </a:br>
            <a:r>
              <a:rPr lang="tr-TR" sz="2400" b="1" dirty="0" smtClean="0">
                <a:solidFill>
                  <a:srgbClr val="C00000"/>
                </a:solidFill>
              </a:rPr>
              <a:t>AVRUPA</a:t>
            </a:r>
            <a:endParaRPr lang="tr-TR" sz="2400" b="1" dirty="0"/>
          </a:p>
        </p:txBody>
      </p:sp>
      <p:sp>
        <p:nvSpPr>
          <p:cNvPr id="3" name="İçerik Yer Tutucusu 2"/>
          <p:cNvSpPr>
            <a:spLocks noGrp="1"/>
          </p:cNvSpPr>
          <p:nvPr>
            <p:ph idx="1"/>
          </p:nvPr>
        </p:nvSpPr>
        <p:spPr>
          <a:xfrm>
            <a:off x="457200" y="1124744"/>
            <a:ext cx="8229600" cy="5001419"/>
          </a:xfrm>
        </p:spPr>
        <p:txBody>
          <a:bodyPr>
            <a:normAutofit/>
          </a:bodyPr>
          <a:lstStyle/>
          <a:p>
            <a:r>
              <a:rPr lang="tr-TR" b="1" dirty="0" smtClean="0"/>
              <a:t>Adalar </a:t>
            </a:r>
            <a:r>
              <a:rPr lang="tr-TR" b="1" dirty="0"/>
              <a:t>Denizi’ne dökülen: </a:t>
            </a:r>
            <a:r>
              <a:rPr lang="tr-TR" dirty="0"/>
              <a:t>Vardar. Meriç. Arda. Tunca. Küçük Menderes. Büyük Menderes. Gediz</a:t>
            </a:r>
          </a:p>
          <a:p>
            <a:r>
              <a:rPr lang="tr-TR" b="1" dirty="0">
                <a:solidFill>
                  <a:srgbClr val="C00000"/>
                </a:solidFill>
              </a:rPr>
              <a:t>Akdeniz</a:t>
            </a:r>
            <a:r>
              <a:rPr lang="tr-TR" b="1" dirty="0"/>
              <a:t>’e dökülen: </a:t>
            </a:r>
            <a:r>
              <a:rPr lang="tr-TR" dirty="0"/>
              <a:t>Asi. Seyhan. Ceyhan. </a:t>
            </a:r>
            <a:r>
              <a:rPr lang="tr-TR" dirty="0" smtClean="0"/>
              <a:t>Manavgat</a:t>
            </a:r>
          </a:p>
          <a:p>
            <a:r>
              <a:rPr lang="tr-TR" dirty="0" smtClean="0"/>
              <a:t>Marmara Denizine dökülen nehirler</a:t>
            </a:r>
          </a:p>
          <a:p>
            <a:r>
              <a:rPr lang="tr-TR" dirty="0" smtClean="0"/>
              <a:t>Van Gölü’ne dökülen nehirler</a:t>
            </a:r>
            <a:endParaRPr lang="tr-TR" dirty="0"/>
          </a:p>
          <a:p>
            <a:pPr marL="0" indent="0">
              <a:buNone/>
            </a:pPr>
            <a:endParaRPr lang="tr-TR" dirty="0" smtClean="0"/>
          </a:p>
          <a:p>
            <a:pPr marL="0" indent="0">
              <a:buNone/>
            </a:pPr>
            <a:endParaRPr lang="tr-TR"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87017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solidFill>
                  <a:srgbClr val="C00000"/>
                </a:solidFill>
              </a:rPr>
              <a:t>Bilimler</a:t>
            </a:r>
            <a:endParaRPr lang="tr-TR" dirty="0">
              <a:solidFill>
                <a:srgbClr val="C00000"/>
              </a:solidFill>
            </a:endParaRPr>
          </a:p>
        </p:txBody>
      </p:sp>
      <p:sp>
        <p:nvSpPr>
          <p:cNvPr id="3" name="İçerik Yer Tutucusu 2"/>
          <p:cNvSpPr>
            <a:spLocks noGrp="1"/>
          </p:cNvSpPr>
          <p:nvPr>
            <p:ph idx="1"/>
          </p:nvPr>
        </p:nvSpPr>
        <p:spPr>
          <a:xfrm>
            <a:off x="457200" y="980728"/>
            <a:ext cx="8229600" cy="5688632"/>
          </a:xfrm>
        </p:spPr>
        <p:txBody>
          <a:bodyPr>
            <a:normAutofit fontScale="77500" lnSpcReduction="20000"/>
          </a:bodyPr>
          <a:lstStyle/>
          <a:p>
            <a:pPr lvl="0"/>
            <a:r>
              <a:rPr lang="tr-TR" b="1" dirty="0">
                <a:latin typeface="Lucida Sans Typewriter" panose="020B0509030504030204" pitchFamily="49" charset="0"/>
              </a:rPr>
              <a:t>Antropoloji</a:t>
            </a:r>
          </a:p>
          <a:p>
            <a:pPr lvl="0"/>
            <a:r>
              <a:rPr lang="tr-TR" b="1" dirty="0">
                <a:latin typeface="Lucida Sans Typewriter" panose="020B0509030504030204" pitchFamily="49" charset="0"/>
              </a:rPr>
              <a:t>Arkeoloji</a:t>
            </a:r>
          </a:p>
          <a:p>
            <a:pPr lvl="0"/>
            <a:r>
              <a:rPr lang="tr-TR" b="1" dirty="0">
                <a:latin typeface="Lucida Sans Typewriter" panose="020B0509030504030204" pitchFamily="49" charset="0"/>
              </a:rPr>
              <a:t>Coğrafya</a:t>
            </a:r>
          </a:p>
          <a:p>
            <a:pPr lvl="0"/>
            <a:r>
              <a:rPr lang="tr-TR" b="1" dirty="0">
                <a:latin typeface="Lucida Sans Typewriter" panose="020B0509030504030204" pitchFamily="49" charset="0"/>
              </a:rPr>
              <a:t>Dilbilim</a:t>
            </a:r>
          </a:p>
          <a:p>
            <a:pPr lvl="0"/>
            <a:r>
              <a:rPr lang="tr-TR" b="1" dirty="0" smtClean="0">
                <a:latin typeface="Lucida Sans Typewriter" panose="020B0509030504030204" pitchFamily="49" charset="0"/>
              </a:rPr>
              <a:t>Felsefe</a:t>
            </a:r>
          </a:p>
          <a:p>
            <a:pPr lvl="0"/>
            <a:r>
              <a:rPr lang="tr-TR" b="1" dirty="0" smtClean="0">
                <a:latin typeface="Lucida Sans Typewriter" panose="020B0509030504030204" pitchFamily="49" charset="0"/>
              </a:rPr>
              <a:t>Hindoloji</a:t>
            </a:r>
            <a:endParaRPr lang="tr-TR" b="1" dirty="0">
              <a:latin typeface="Lucida Sans Typewriter" panose="020B0509030504030204" pitchFamily="49" charset="0"/>
            </a:endParaRPr>
          </a:p>
          <a:p>
            <a:pPr lvl="0"/>
            <a:r>
              <a:rPr lang="tr-TR" b="1" dirty="0" smtClean="0">
                <a:latin typeface="Lucida Sans Typewriter" panose="020B0509030504030204" pitchFamily="49" charset="0"/>
              </a:rPr>
              <a:t>Jeoloji</a:t>
            </a:r>
          </a:p>
          <a:p>
            <a:pPr lvl="0"/>
            <a:r>
              <a:rPr lang="tr-TR" b="1" dirty="0" smtClean="0">
                <a:latin typeface="Lucida Sans Typewriter" panose="020B0509030504030204" pitchFamily="49" charset="0"/>
              </a:rPr>
              <a:t>Kozmoloji</a:t>
            </a:r>
            <a:endParaRPr lang="tr-TR" b="1" dirty="0">
              <a:latin typeface="Lucida Sans Typewriter" panose="020B0509030504030204" pitchFamily="49" charset="0"/>
            </a:endParaRPr>
          </a:p>
          <a:p>
            <a:pPr lvl="0"/>
            <a:r>
              <a:rPr lang="tr-TR" b="1" dirty="0">
                <a:latin typeface="Lucida Sans Typewriter" panose="020B0509030504030204" pitchFamily="49" charset="0"/>
              </a:rPr>
              <a:t>Mitoloji</a:t>
            </a:r>
          </a:p>
          <a:p>
            <a:pPr lvl="0"/>
            <a:r>
              <a:rPr lang="tr-TR" b="1" dirty="0">
                <a:latin typeface="Lucida Sans Typewriter" panose="020B0509030504030204" pitchFamily="49" charset="0"/>
              </a:rPr>
              <a:t>Onomastik (Yer Adları Bilimi</a:t>
            </a:r>
            <a:r>
              <a:rPr lang="tr-TR" b="1" dirty="0" smtClean="0">
                <a:latin typeface="Lucida Sans Typewriter" panose="020B0509030504030204" pitchFamily="49" charset="0"/>
              </a:rPr>
              <a:t>)</a:t>
            </a:r>
          </a:p>
          <a:p>
            <a:pPr lvl="0"/>
            <a:r>
              <a:rPr lang="tr-TR" b="1" dirty="0" smtClean="0">
                <a:latin typeface="Lucida Sans Typewriter" panose="020B0509030504030204" pitchFamily="49" charset="0"/>
              </a:rPr>
              <a:t>Sinoloji</a:t>
            </a:r>
          </a:p>
          <a:p>
            <a:pPr lvl="0"/>
            <a:r>
              <a:rPr lang="tr-TR" b="1" dirty="0" smtClean="0">
                <a:latin typeface="Lucida Sans Typewriter" panose="020B0509030504030204" pitchFamily="49" charset="0"/>
              </a:rPr>
              <a:t>Sümeroloji</a:t>
            </a:r>
            <a:endParaRPr lang="tr-TR" b="1" dirty="0">
              <a:latin typeface="Lucida Sans Typewriter" panose="020B0509030504030204" pitchFamily="49" charset="0"/>
            </a:endParaRPr>
          </a:p>
          <a:p>
            <a:pPr lvl="0"/>
            <a:r>
              <a:rPr lang="tr-TR" b="1" dirty="0">
                <a:latin typeface="Lucida Sans Typewriter" panose="020B0509030504030204" pitchFamily="49" charset="0"/>
              </a:rPr>
              <a:t>Tarih</a:t>
            </a:r>
          </a:p>
          <a:p>
            <a:pPr lvl="0"/>
            <a:r>
              <a:rPr lang="tr-TR" b="1" dirty="0">
                <a:latin typeface="Lucida Sans Typewriter" panose="020B0509030504030204" pitchFamily="49" charset="0"/>
              </a:rPr>
              <a:t>Teoloji</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47970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Kavramsal Açılımlar</a:t>
            </a:r>
            <a:endParaRPr lang="en-US" b="1" dirty="0">
              <a:solidFill>
                <a:srgbClr val="C00000"/>
              </a:solidFill>
            </a:endParaRPr>
          </a:p>
        </p:txBody>
      </p:sp>
      <p:sp>
        <p:nvSpPr>
          <p:cNvPr id="3" name="İçerik Yer Tutucusu 2"/>
          <p:cNvSpPr>
            <a:spLocks noGrp="1"/>
          </p:cNvSpPr>
          <p:nvPr>
            <p:ph idx="1"/>
          </p:nvPr>
        </p:nvSpPr>
        <p:spPr>
          <a:xfrm>
            <a:off x="457200" y="1628800"/>
            <a:ext cx="8229600" cy="4497363"/>
          </a:xfrm>
        </p:spPr>
        <p:txBody>
          <a:bodyPr>
            <a:normAutofit/>
          </a:bodyPr>
          <a:lstStyle/>
          <a:p>
            <a:pPr marL="0" indent="0" algn="ctr">
              <a:buNone/>
            </a:pPr>
            <a:endParaRPr lang="tr-TR" sz="4800" b="1" dirty="0" smtClean="0"/>
          </a:p>
          <a:p>
            <a:pPr marL="0" indent="0" algn="ctr">
              <a:buNone/>
            </a:pPr>
            <a:r>
              <a:rPr lang="tr-TR" sz="4800" b="1" dirty="0" smtClean="0"/>
              <a:t>JEO : </a:t>
            </a:r>
            <a:r>
              <a:rPr lang="tr-TR" sz="4800" b="1" dirty="0" err="1" smtClean="0"/>
              <a:t>Sudaş</a:t>
            </a:r>
            <a:r>
              <a:rPr lang="tr-TR" sz="4800" b="1" dirty="0" smtClean="0"/>
              <a:t> (Deniz, Coğrafya) </a:t>
            </a:r>
          </a:p>
          <a:p>
            <a:pPr marL="0" indent="0" algn="ctr">
              <a:buNone/>
            </a:pPr>
            <a:r>
              <a:rPr lang="tr-TR" sz="4800" b="1" dirty="0" smtClean="0"/>
              <a:t>POLİTİK: </a:t>
            </a:r>
            <a:r>
              <a:rPr lang="en-US" sz="4800" b="1" dirty="0" err="1" smtClean="0"/>
              <a:t>Dildaş</a:t>
            </a:r>
            <a:r>
              <a:rPr lang="en-US" sz="4800" b="1" dirty="0" smtClean="0"/>
              <a:t> </a:t>
            </a:r>
            <a:r>
              <a:rPr lang="en-US" sz="4800" b="1" dirty="0"/>
              <a:t>(</a:t>
            </a:r>
            <a:r>
              <a:rPr lang="en-US" sz="4800" b="1" dirty="0" err="1"/>
              <a:t>Türk&amp;Turan</a:t>
            </a:r>
            <a:r>
              <a:rPr lang="en-US" sz="4800" b="1" dirty="0"/>
              <a:t>) </a:t>
            </a:r>
            <a:endParaRPr lang="tr-TR" sz="4800" b="1" dirty="0" smtClean="0"/>
          </a:p>
        </p:txBody>
      </p:sp>
    </p:spTree>
    <p:extLst>
      <p:ext uri="{BB962C8B-B14F-4D97-AF65-F5344CB8AC3E}">
        <p14:creationId xmlns:p14="http://schemas.microsoft.com/office/powerpoint/2010/main" val="3793338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792088"/>
          </a:xfrm>
        </p:spPr>
        <p:txBody>
          <a:bodyPr>
            <a:normAutofit/>
          </a:bodyPr>
          <a:lstStyle/>
          <a:p>
            <a:r>
              <a:rPr lang="tr-TR" sz="3200" dirty="0" smtClean="0"/>
              <a:t>Yeni Kavramlar: SU</a:t>
            </a:r>
            <a:endParaRPr lang="tr-TR" sz="3200" dirty="0"/>
          </a:p>
        </p:txBody>
      </p:sp>
      <p:sp>
        <p:nvSpPr>
          <p:cNvPr id="3" name="İçerik Yer Tutucusu 2"/>
          <p:cNvSpPr>
            <a:spLocks noGrp="1"/>
          </p:cNvSpPr>
          <p:nvPr>
            <p:ph idx="1"/>
          </p:nvPr>
        </p:nvSpPr>
        <p:spPr>
          <a:xfrm>
            <a:off x="457200" y="332656"/>
            <a:ext cx="8435280" cy="6840760"/>
          </a:xfrm>
        </p:spPr>
        <p:txBody>
          <a:bodyPr>
            <a:normAutofit fontScale="62500" lnSpcReduction="20000"/>
          </a:bodyPr>
          <a:lstStyle/>
          <a:p>
            <a:r>
              <a:rPr lang="tr-TR" sz="3600" b="1" dirty="0"/>
              <a:t>Bilgi=Su (KB)</a:t>
            </a:r>
            <a:endParaRPr lang="tr-TR" sz="3600" dirty="0"/>
          </a:p>
          <a:p>
            <a:r>
              <a:rPr lang="tr-TR" sz="3600" b="1" dirty="0" err="1"/>
              <a:t>Bozkır&amp;Su</a:t>
            </a:r>
            <a:r>
              <a:rPr lang="tr-TR" sz="3600" b="1" dirty="0"/>
              <a:t> Kuşağı</a:t>
            </a:r>
            <a:endParaRPr lang="tr-TR" sz="3600" dirty="0"/>
          </a:p>
          <a:p>
            <a:r>
              <a:rPr lang="tr-TR" sz="3600" b="1" dirty="0" err="1"/>
              <a:t>Kiş</a:t>
            </a:r>
            <a:r>
              <a:rPr lang="tr-TR" sz="3600" b="1" dirty="0"/>
              <a:t>: Su Samuru</a:t>
            </a:r>
            <a:endParaRPr lang="tr-TR" sz="3600" dirty="0"/>
          </a:p>
          <a:p>
            <a:r>
              <a:rPr lang="tr-TR" sz="3600" b="1" dirty="0"/>
              <a:t>Kişi: Yaşam</a:t>
            </a:r>
            <a:r>
              <a:rPr lang="tr-TR" sz="3600" b="1" dirty="0" smtClean="0"/>
              <a:t>, Ölüm, Yaratılan</a:t>
            </a:r>
            <a:endParaRPr lang="tr-TR" sz="3600" dirty="0"/>
          </a:p>
          <a:p>
            <a:r>
              <a:rPr lang="tr-TR" sz="3600" b="1" dirty="0"/>
              <a:t>Kutsal Su</a:t>
            </a:r>
            <a:endParaRPr lang="tr-TR" sz="3600" dirty="0"/>
          </a:p>
          <a:p>
            <a:r>
              <a:rPr lang="tr-TR" sz="3600" b="1" dirty="0"/>
              <a:t>Su Devridaimi (Yer Gök)</a:t>
            </a:r>
            <a:endParaRPr lang="tr-TR" sz="3600" dirty="0"/>
          </a:p>
          <a:p>
            <a:r>
              <a:rPr lang="tr-TR" sz="3600" b="1" dirty="0"/>
              <a:t>Su Ekosistemi</a:t>
            </a:r>
            <a:endParaRPr lang="tr-TR" sz="3600" dirty="0"/>
          </a:p>
          <a:p>
            <a:r>
              <a:rPr lang="tr-TR" sz="3600" b="1" dirty="0"/>
              <a:t>Su Felsefesi</a:t>
            </a:r>
            <a:endParaRPr lang="tr-TR" sz="3600" dirty="0"/>
          </a:p>
          <a:p>
            <a:r>
              <a:rPr lang="tr-TR" sz="3600" b="1" dirty="0"/>
              <a:t>Su Halkları</a:t>
            </a:r>
            <a:endParaRPr lang="tr-TR" sz="3600" dirty="0"/>
          </a:p>
          <a:p>
            <a:r>
              <a:rPr lang="tr-TR" sz="3600" b="1" dirty="0"/>
              <a:t>Su Kenarlarındaki Türkler</a:t>
            </a:r>
            <a:endParaRPr lang="tr-TR" sz="3600" dirty="0"/>
          </a:p>
          <a:p>
            <a:r>
              <a:rPr lang="tr-TR" sz="3600" b="1" dirty="0"/>
              <a:t>Su Sanatı</a:t>
            </a:r>
            <a:endParaRPr lang="tr-TR" sz="3600" dirty="0"/>
          </a:p>
          <a:p>
            <a:r>
              <a:rPr lang="tr-TR" sz="3600" b="1" dirty="0"/>
              <a:t>Su ve Deniz Döngüsü</a:t>
            </a:r>
            <a:endParaRPr lang="tr-TR" sz="3600" dirty="0"/>
          </a:p>
          <a:p>
            <a:r>
              <a:rPr lang="tr-TR" sz="3600" b="1" dirty="0"/>
              <a:t>Su ve Türk</a:t>
            </a:r>
            <a:endParaRPr lang="tr-TR" sz="3600" dirty="0"/>
          </a:p>
          <a:p>
            <a:r>
              <a:rPr lang="tr-TR" sz="3600" b="1" dirty="0" err="1" smtClean="0"/>
              <a:t>Sudaş</a:t>
            </a:r>
            <a:endParaRPr lang="tr-TR" sz="3600" b="1" dirty="0" smtClean="0"/>
          </a:p>
          <a:p>
            <a:r>
              <a:rPr lang="tr-TR" sz="3600" b="1" dirty="0" err="1" smtClean="0"/>
              <a:t>Sudaş</a:t>
            </a:r>
            <a:r>
              <a:rPr lang="tr-TR" sz="3600" b="1" dirty="0" smtClean="0"/>
              <a:t> Ülkeler</a:t>
            </a:r>
            <a:endParaRPr lang="tr-TR" sz="3600" dirty="0"/>
          </a:p>
          <a:p>
            <a:r>
              <a:rPr lang="tr-TR" sz="3600" b="1" dirty="0"/>
              <a:t>Sulak Alanlar</a:t>
            </a:r>
            <a:endParaRPr lang="tr-TR" sz="3600" dirty="0"/>
          </a:p>
          <a:p>
            <a:r>
              <a:rPr lang="tr-TR" sz="3600" b="1" dirty="0" err="1"/>
              <a:t>Tengri</a:t>
            </a:r>
            <a:r>
              <a:rPr lang="tr-TR" sz="3600" b="1" dirty="0"/>
              <a:t> ve Su</a:t>
            </a:r>
            <a:endParaRPr lang="tr-TR" sz="3600" dirty="0"/>
          </a:p>
          <a:p>
            <a:r>
              <a:rPr lang="tr-TR" sz="3600" b="1" dirty="0"/>
              <a:t>Yer Gök Su</a:t>
            </a:r>
            <a:endParaRPr lang="tr-TR" sz="3600" dirty="0"/>
          </a:p>
          <a:p>
            <a:r>
              <a:rPr lang="tr-TR" sz="3600" b="1" dirty="0"/>
              <a:t>Yer Su</a:t>
            </a:r>
            <a:endParaRPr lang="tr-TR" sz="3600"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663117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19256" cy="1728192"/>
          </a:xfrm>
        </p:spPr>
        <p:txBody>
          <a:bodyPr>
            <a:normAutofit/>
          </a:bodyPr>
          <a:lstStyle/>
          <a:p>
            <a:r>
              <a:rPr lang="tr-TR" dirty="0" smtClean="0">
                <a:solidFill>
                  <a:srgbClr val="C00000"/>
                </a:solidFill>
              </a:rPr>
              <a:t>Siyaset</a:t>
            </a:r>
            <a:r>
              <a:rPr lang="tr-TR" dirty="0">
                <a:solidFill>
                  <a:srgbClr val="C00000"/>
                </a:solidFill>
              </a:rPr>
              <a:t>: Küresel </a:t>
            </a:r>
            <a:r>
              <a:rPr lang="tr-TR" dirty="0" err="1">
                <a:solidFill>
                  <a:srgbClr val="C00000"/>
                </a:solidFill>
              </a:rPr>
              <a:t>Türkofobi</a:t>
            </a:r>
            <a:r>
              <a:rPr lang="tr-TR" dirty="0">
                <a:solidFill>
                  <a:srgbClr val="C00000"/>
                </a:solidFill>
              </a:rPr>
              <a:t/>
            </a:r>
            <a:br>
              <a:rPr lang="tr-TR" dirty="0">
                <a:solidFill>
                  <a:srgbClr val="C00000"/>
                </a:solidFill>
              </a:rPr>
            </a:br>
            <a:r>
              <a:rPr lang="tr-TR" sz="2000" dirty="0" smtClean="0"/>
              <a:t>Sümerler, Osman Karatay. </a:t>
            </a:r>
            <a:br>
              <a:rPr lang="tr-TR" sz="2000" dirty="0" smtClean="0"/>
            </a:br>
            <a:r>
              <a:rPr lang="tr-TR" sz="2000" dirty="0" smtClean="0"/>
              <a:t>Türklerin Kökeni </a:t>
            </a:r>
            <a:r>
              <a:rPr lang="tr-TR" sz="2000" dirty="0" err="1" smtClean="0"/>
              <a:t>ss</a:t>
            </a:r>
            <a:r>
              <a:rPr lang="tr-TR" sz="2000" dirty="0" smtClean="0"/>
              <a:t>. 219</a:t>
            </a:r>
            <a:endParaRPr lang="tr-TR" sz="20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844824"/>
            <a:ext cx="6696744" cy="468052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11439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normAutofit fontScale="90000"/>
          </a:bodyPr>
          <a:lstStyle/>
          <a:p>
            <a:r>
              <a:rPr lang="tr-TR" dirty="0" smtClean="0"/>
              <a:t/>
            </a:r>
            <a:br>
              <a:rPr lang="tr-TR" dirty="0" smtClean="0"/>
            </a:br>
            <a:r>
              <a:rPr lang="tr-TR" dirty="0" smtClean="0"/>
              <a:t>Japonca </a:t>
            </a:r>
            <a:r>
              <a:rPr lang="tr-TR" dirty="0"/>
              <a:t>ve Türkçe'nin 9.000 </a:t>
            </a:r>
            <a:r>
              <a:rPr lang="tr-TR" dirty="0" smtClean="0"/>
              <a:t>yıldır var olduğu bulundu!</a:t>
            </a:r>
            <a:br>
              <a:rPr lang="tr-TR" dirty="0" smtClean="0"/>
            </a:br>
            <a:r>
              <a:rPr lang="tr-TR" dirty="0" smtClean="0"/>
              <a:t> </a:t>
            </a:r>
            <a:endParaRPr lang="tr-TR" dirty="0"/>
          </a:p>
        </p:txBody>
      </p:sp>
      <p:sp>
        <p:nvSpPr>
          <p:cNvPr id="3" name="İçerik Yer Tutucusu 2"/>
          <p:cNvSpPr>
            <a:spLocks noGrp="1"/>
          </p:cNvSpPr>
          <p:nvPr>
            <p:ph idx="1"/>
          </p:nvPr>
        </p:nvSpPr>
        <p:spPr>
          <a:xfrm>
            <a:off x="457200" y="1340768"/>
            <a:ext cx="8435280" cy="5256584"/>
          </a:xfrm>
        </p:spPr>
        <p:txBody>
          <a:bodyPr>
            <a:normAutofit fontScale="25000" lnSpcReduction="20000"/>
          </a:bodyPr>
          <a:lstStyle/>
          <a:p>
            <a:pPr marL="0" indent="0">
              <a:buNone/>
            </a:pPr>
            <a:r>
              <a:rPr lang="tr-TR" sz="11200" dirty="0" smtClean="0"/>
              <a:t>«9.000 </a:t>
            </a:r>
            <a:r>
              <a:rPr lang="tr-TR" sz="11200" dirty="0"/>
              <a:t>yıl önce şu anda kuzeydoğu Çin'de yaşayan ve darıyla uğraşan çiftçiler; Japonca, Türkçe ve diğer modern dillerin ortaya çıkmasına neden olan bir Trans-Avrasya ön dili konuşmuş olabilir</a:t>
            </a:r>
            <a:r>
              <a:rPr lang="tr-TR" sz="11200" dirty="0" smtClean="0"/>
              <a:t>.»</a:t>
            </a:r>
          </a:p>
          <a:p>
            <a:pPr marL="0" indent="0">
              <a:buNone/>
            </a:pPr>
            <a:endParaRPr lang="tr-TR" sz="11200" dirty="0" smtClean="0"/>
          </a:p>
          <a:p>
            <a:pPr marL="0" indent="0">
              <a:buNone/>
            </a:pPr>
            <a:r>
              <a:rPr lang="tr-TR" sz="11200" b="1" dirty="0" smtClean="0"/>
              <a:t>LİAO </a:t>
            </a:r>
            <a:r>
              <a:rPr lang="tr-TR" sz="11200" b="1" dirty="0"/>
              <a:t>Nehrinin Türkçe için </a:t>
            </a:r>
            <a:r>
              <a:rPr lang="tr-TR" sz="11200" b="1" dirty="0" smtClean="0"/>
              <a:t>önemi. </a:t>
            </a:r>
          </a:p>
          <a:p>
            <a:pPr marL="0" indent="0">
              <a:buNone/>
            </a:pPr>
            <a:endParaRPr lang="tr-TR" sz="11200" b="1" dirty="0" smtClean="0"/>
          </a:p>
          <a:p>
            <a:pPr marL="0" indent="0">
              <a:buNone/>
            </a:pPr>
            <a:r>
              <a:rPr lang="tr-TR" sz="11200" dirty="0" smtClean="0"/>
              <a:t>9.000 </a:t>
            </a:r>
            <a:r>
              <a:rPr lang="tr-TR" sz="11200" dirty="0"/>
              <a:t>yıl önce Çin yok, o topraklarda Altaylardan gelenlerin Türkçe lisanı ile Darı yetiştiren </a:t>
            </a:r>
            <a:r>
              <a:rPr lang="tr-TR" sz="11200" dirty="0" smtClean="0"/>
              <a:t>çiftçilerin </a:t>
            </a:r>
            <a:r>
              <a:rPr lang="tr-TR" sz="11200" dirty="0"/>
              <a:t>arasında sonradan </a:t>
            </a:r>
            <a:r>
              <a:rPr lang="tr-TR" sz="11200" dirty="0" smtClean="0"/>
              <a:t>Korece</a:t>
            </a:r>
            <a:r>
              <a:rPr lang="tr-TR" sz="11200" dirty="0"/>
              <a:t>, </a:t>
            </a:r>
            <a:r>
              <a:rPr lang="tr-TR" sz="11200" dirty="0" err="1"/>
              <a:t>Tunguzca</a:t>
            </a:r>
            <a:r>
              <a:rPr lang="tr-TR" sz="11200" dirty="0"/>
              <a:t> ve </a:t>
            </a:r>
            <a:r>
              <a:rPr lang="tr-TR" sz="11200" dirty="0" smtClean="0"/>
              <a:t>bugünkü </a:t>
            </a:r>
            <a:r>
              <a:rPr lang="tr-TR" sz="11200" dirty="0"/>
              <a:t>Japoncanın temelleri atılıyor. </a:t>
            </a:r>
            <a:r>
              <a:rPr lang="tr-TR" sz="11200" dirty="0" err="1"/>
              <a:t>Max</a:t>
            </a:r>
            <a:r>
              <a:rPr lang="tr-TR" sz="11200" dirty="0"/>
              <a:t> </a:t>
            </a:r>
            <a:r>
              <a:rPr lang="tr-TR" sz="11200" dirty="0" err="1"/>
              <a:t>Plant</a:t>
            </a:r>
            <a:r>
              <a:rPr lang="tr-TR" sz="11200" dirty="0"/>
              <a:t> Enstitüsünün  araştırma sonucu varılan sonuç bu</a:t>
            </a:r>
            <a:r>
              <a:rPr lang="tr-TR" sz="11200" dirty="0" smtClean="0"/>
              <a:t>.</a:t>
            </a:r>
          </a:p>
          <a:p>
            <a:pPr marL="0" indent="0">
              <a:buNone/>
            </a:pPr>
            <a:endParaRPr lang="tr-TR" sz="11200" dirty="0"/>
          </a:p>
          <a:p>
            <a:pPr marL="0" indent="0">
              <a:buNone/>
            </a:pPr>
            <a:r>
              <a:rPr lang="tr-TR" sz="11200" b="1" dirty="0"/>
              <a:t>Türkçenin 9.000 yılı. </a:t>
            </a:r>
            <a:r>
              <a:rPr lang="tr-TR" sz="11200" b="1" dirty="0" err="1"/>
              <a:t>Prof</a:t>
            </a:r>
            <a:r>
              <a:rPr lang="tr-TR" sz="11200" b="1" dirty="0"/>
              <a:t> Martine </a:t>
            </a:r>
            <a:r>
              <a:rPr lang="tr-TR" sz="11200" b="1" dirty="0" err="1"/>
              <a:t>Rabeerts</a:t>
            </a:r>
            <a:r>
              <a:rPr lang="tr-TR" sz="11200" b="1" dirty="0"/>
              <a:t>.</a:t>
            </a:r>
          </a:p>
          <a:p>
            <a:pPr marL="0" indent="0">
              <a:buNone/>
            </a:pPr>
            <a:endParaRPr lang="tr-TR" sz="11200" dirty="0" smtClean="0"/>
          </a:p>
          <a:p>
            <a:pPr marL="0" indent="0">
              <a:buNone/>
            </a:pPr>
            <a:endParaRPr lang="tr-TR" sz="11200" dirty="0"/>
          </a:p>
          <a:p>
            <a:endParaRPr lang="tr-TR" sz="1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078536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Yeraltı </a:t>
            </a:r>
            <a:r>
              <a:rPr lang="tr-TR" dirty="0"/>
              <a:t>su şebekesi </a:t>
            </a:r>
            <a:r>
              <a:rPr lang="tr-TR" dirty="0" smtClean="0"/>
              <a:t>sistemi</a:t>
            </a:r>
            <a:br>
              <a:rPr lang="tr-TR" dirty="0" smtClean="0"/>
            </a:br>
            <a:endParaRPr lang="tr-TR" dirty="0"/>
          </a:p>
        </p:txBody>
      </p:sp>
      <p:sp>
        <p:nvSpPr>
          <p:cNvPr id="3" name="İçerik Yer Tutucusu 2"/>
          <p:cNvSpPr>
            <a:spLocks noGrp="1"/>
          </p:cNvSpPr>
          <p:nvPr>
            <p:ph idx="1"/>
          </p:nvPr>
        </p:nvSpPr>
        <p:spPr>
          <a:xfrm>
            <a:off x="323528" y="980728"/>
            <a:ext cx="8712968" cy="5544616"/>
          </a:xfrm>
        </p:spPr>
        <p:txBody>
          <a:bodyPr>
            <a:normAutofit fontScale="85000" lnSpcReduction="10000"/>
          </a:bodyPr>
          <a:lstStyle/>
          <a:p>
            <a:r>
              <a:rPr lang="tr-TR" dirty="0"/>
              <a:t>Karız Kanalları, Doğu Türkistan’ın Turfan bölgesinde bulunan ve yaklaşık </a:t>
            </a:r>
            <a:r>
              <a:rPr lang="tr-TR" b="1" dirty="0"/>
              <a:t>2000 yıl önce </a:t>
            </a:r>
            <a:r>
              <a:rPr lang="tr-TR" dirty="0"/>
              <a:t>Türkler tarafından inşa edilmiş bir yeraltı su şebekesi sistemidir. Bölgedeki su sıkıntısı sorununu çözmek için inşa edilen Karız Kanalları, </a:t>
            </a:r>
            <a:r>
              <a:rPr lang="tr-TR" b="1" dirty="0"/>
              <a:t>Tanrı Dağları’ndan Turfan bölgesine suyu yerçekimi kuvveti yardımıyla getirmek için </a:t>
            </a:r>
            <a:r>
              <a:rPr lang="tr-TR" dirty="0"/>
              <a:t>tasarlanmıştır.</a:t>
            </a:r>
          </a:p>
          <a:p>
            <a:r>
              <a:rPr lang="tr-TR" dirty="0"/>
              <a:t>Tanrı Dağları’ndan gelen suyun buharlaşmasını önlemek adına yerin yaklaşık 100 metre altından kilometrelerce su yolu inşa edilmiştir. Düzenli aralıklarla açılan kuyulardan su çekilebilmekte ve tarım alanları sulanabilmektedir.</a:t>
            </a:r>
          </a:p>
          <a:p>
            <a:r>
              <a:rPr lang="tr-TR" dirty="0"/>
              <a:t>Karız Kanalları bugün bile Uygur Türkleri tarafından kısmen kullanılmaktadır. Karız Kanalları, Türklerin 2 bin yıl önce ileri bir medeniyet seviyesine ulaştığını gösteren olağanüstü bir mühendislik harikasıdır.</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6648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b="1" dirty="0" smtClean="0">
                <a:solidFill>
                  <a:srgbClr val="C00000"/>
                </a:solidFill>
              </a:rPr>
              <a:t/>
            </a:r>
            <a:br>
              <a:rPr lang="tr-TR" b="1" dirty="0" smtClean="0">
                <a:solidFill>
                  <a:srgbClr val="C00000"/>
                </a:solidFill>
              </a:rPr>
            </a:br>
            <a:r>
              <a:rPr lang="tr-TR" b="1" dirty="0">
                <a:solidFill>
                  <a:srgbClr val="C00000"/>
                </a:solidFill>
              </a:rPr>
              <a:t/>
            </a:r>
            <a:br>
              <a:rPr lang="tr-TR" b="1" dirty="0">
                <a:solidFill>
                  <a:srgbClr val="C00000"/>
                </a:solidFill>
              </a:rPr>
            </a:br>
            <a:r>
              <a:rPr lang="tr-TR" b="1" dirty="0" smtClean="0">
                <a:solidFill>
                  <a:srgbClr val="C00000"/>
                </a:solidFill>
              </a:rPr>
              <a:t/>
            </a:r>
            <a:br>
              <a:rPr lang="tr-TR" b="1" dirty="0" smtClean="0">
                <a:solidFill>
                  <a:srgbClr val="C00000"/>
                </a:solidFill>
              </a:rPr>
            </a:br>
            <a:r>
              <a:rPr lang="tr-TR" b="1" dirty="0" smtClean="0">
                <a:solidFill>
                  <a:srgbClr val="C00000"/>
                </a:solidFill>
              </a:rPr>
              <a:t>TÜRK </a:t>
            </a:r>
            <a:r>
              <a:rPr lang="tr-TR" b="1" dirty="0">
                <a:solidFill>
                  <a:srgbClr val="C00000"/>
                </a:solidFill>
              </a:rPr>
              <a:t>KOZMOLOJİSİ</a:t>
            </a:r>
            <a:br>
              <a:rPr lang="tr-TR" b="1" dirty="0">
                <a:solidFill>
                  <a:srgbClr val="C00000"/>
                </a:solidFill>
              </a:rPr>
            </a:br>
            <a:r>
              <a:rPr lang="tr-TR" b="1" dirty="0">
                <a:solidFill>
                  <a:srgbClr val="C00000"/>
                </a:solidFill>
              </a:rPr>
              <a:t>SU FELSEFESİ</a:t>
            </a:r>
            <a:br>
              <a:rPr lang="tr-TR" b="1" dirty="0">
                <a:solidFill>
                  <a:srgbClr val="C00000"/>
                </a:solidFill>
              </a:rPr>
            </a:br>
            <a:r>
              <a:rPr lang="tr-TR" dirty="0" smtClean="0"/>
              <a:t/>
            </a:r>
            <a:br>
              <a:rPr lang="tr-TR" dirty="0" smtClean="0"/>
            </a:br>
            <a:r>
              <a:rPr lang="tr-TR" dirty="0" smtClean="0"/>
              <a:t>Türk Halk İnanışlarında SU</a:t>
            </a:r>
            <a:endParaRPr lang="tr-TR" dirty="0"/>
          </a:p>
        </p:txBody>
      </p:sp>
      <p:sp>
        <p:nvSpPr>
          <p:cNvPr id="4" name="Rectangle 1"/>
          <p:cNvSpPr>
            <a:spLocks noGrp="1" noChangeArrowheads="1"/>
          </p:cNvSpPr>
          <p:nvPr>
            <p:ph idx="1"/>
          </p:nvPr>
        </p:nvSpPr>
        <p:spPr bwMode="auto">
          <a:xfrm>
            <a:off x="1259632" y="3410563"/>
            <a:ext cx="6120680" cy="52629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None/>
            </a:pPr>
            <a:r>
              <a:rPr kumimoji="0" lang="tr-TR" altLang="tr-TR" sz="1600" b="0" i="0" u="none" strike="noStrike" cap="none" normalizeH="0" baseline="0" dirty="0" smtClean="0">
                <a:ln>
                  <a:noFill/>
                </a:ln>
                <a:solidFill>
                  <a:srgbClr val="222222"/>
                </a:solidFill>
                <a:effectLst/>
                <a:cs typeface="Arial" panose="020B0604020202020204" pitchFamily="34" charset="0"/>
              </a:rPr>
              <a:t>Rüyalar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Akan sular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Suyun en güçlü olduğu yer deniz</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Suyun ruhu akarsularda olur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Çamurlu suyun değil</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Her suyun bir iyesi vardır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Su deniz nehir rüya akarsu yemin</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Suyun hakkı vardır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Akarsu Durgun Su Bataklık Su</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Halk inançları</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Gelin köprüden geçirilir büyü bozulur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Yedi kulaç</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Bütün Türk boylarında coğrafyalarında</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Suyun </a:t>
            </a:r>
            <a:r>
              <a:rPr kumimoji="0" lang="tr-TR" altLang="tr-TR" sz="1600" b="0" i="0" u="none" strike="noStrike" cap="none" normalizeH="0" baseline="0" dirty="0" err="1" smtClean="0">
                <a:ln>
                  <a:noFill/>
                </a:ln>
                <a:solidFill>
                  <a:srgbClr val="222222"/>
                </a:solidFill>
                <a:effectLst/>
                <a:cs typeface="Arial" panose="020B0604020202020204" pitchFamily="34" charset="0"/>
              </a:rPr>
              <a:t>fatması</a:t>
            </a:r>
            <a:r>
              <a:rPr kumimoji="0" lang="tr-TR" altLang="tr-TR" sz="1600" b="0" i="0" u="none" strike="noStrike" cap="none" normalizeH="0" baseline="0" dirty="0" smtClean="0">
                <a:ln>
                  <a:noFill/>
                </a:ln>
                <a:solidFill>
                  <a:srgbClr val="222222"/>
                </a:solidFill>
                <a:effectLst/>
                <a:cs typeface="Arial" panose="020B0604020202020204" pitchFamily="34" charset="0"/>
              </a:rPr>
              <a:t> </a:t>
            </a:r>
            <a:r>
              <a:rPr kumimoji="0" lang="tr-TR" altLang="tr-TR" sz="1600" b="0" i="0" u="none" strike="noStrike" cap="none" normalizeH="0" baseline="0" dirty="0" err="1" smtClean="0">
                <a:ln>
                  <a:noFill/>
                </a:ln>
                <a:solidFill>
                  <a:srgbClr val="222222"/>
                </a:solidFill>
                <a:effectLst/>
                <a:cs typeface="Arial" panose="020B0604020202020204" pitchFamily="34" charset="0"/>
              </a:rPr>
              <a:t>ayşesi</a:t>
            </a:r>
            <a:r>
              <a:rPr kumimoji="0" lang="tr-TR" altLang="tr-TR" sz="1600" b="0" i="0" u="none" strike="noStrike" cap="none" normalizeH="0" baseline="0" dirty="0" smtClean="0">
                <a:ln>
                  <a:noFill/>
                </a:ln>
                <a:solidFill>
                  <a:srgbClr val="222222"/>
                </a:solidFill>
                <a:effectLst/>
                <a:cs typeface="Arial" panose="020B0604020202020204" pitchFamily="34" charset="0"/>
              </a:rPr>
              <a:t> için denir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err="1" smtClean="0">
                <a:ln>
                  <a:noFill/>
                </a:ln>
                <a:solidFill>
                  <a:srgbClr val="222222"/>
                </a:solidFill>
                <a:effectLst/>
                <a:cs typeface="Arial" panose="020B0604020202020204" pitchFamily="34" charset="0"/>
              </a:rPr>
              <a:t>Alkarısı</a:t>
            </a:r>
            <a:r>
              <a:rPr kumimoji="0" lang="tr-TR" altLang="tr-TR" sz="1600" b="0" i="0" u="none" strike="noStrike" cap="none" normalizeH="0" baseline="0" dirty="0" smtClean="0">
                <a:ln>
                  <a:noFill/>
                </a:ln>
                <a:solidFill>
                  <a:srgbClr val="222222"/>
                </a:solidFill>
                <a:effectLst/>
                <a:cs typeface="Arial" panose="020B0604020202020204" pitchFamily="34" charset="0"/>
              </a:rPr>
              <a:t> suda yaşar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Balık Su bağlantılı hususlar var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Azerbaycan ve </a:t>
            </a:r>
            <a:r>
              <a:rPr kumimoji="0" lang="tr-TR" altLang="tr-TR" sz="1600" b="0" i="0" u="none" strike="noStrike" cap="none" normalizeH="0" baseline="0" dirty="0" err="1" smtClean="0">
                <a:ln>
                  <a:noFill/>
                </a:ln>
                <a:solidFill>
                  <a:srgbClr val="222222"/>
                </a:solidFill>
                <a:effectLst/>
                <a:cs typeface="Arial" panose="020B0604020202020204" pitchFamily="34" charset="0"/>
              </a:rPr>
              <a:t>Türkiyede</a:t>
            </a:r>
            <a:r>
              <a:rPr kumimoji="0" lang="tr-TR" altLang="tr-TR" sz="1600" b="0" i="0" u="none" strike="noStrike" cap="none" normalizeH="0" baseline="0" dirty="0" smtClean="0">
                <a:ln>
                  <a:noFill/>
                </a:ln>
                <a:solidFill>
                  <a:srgbClr val="222222"/>
                </a:solidFill>
                <a:effectLst/>
                <a:cs typeface="Arial" panose="020B0604020202020204" pitchFamily="34" charset="0"/>
              </a:rPr>
              <a:t> deniz ne anlama geliyor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222222"/>
                </a:solidFill>
                <a:effectLst/>
                <a:cs typeface="Arial" panose="020B0604020202020204" pitchFamily="34" charset="0"/>
              </a:rPr>
              <a:t>Büyü bozmak için akarsuya veya denize atılır</a:t>
            </a:r>
            <a:r>
              <a:rPr kumimoji="0" lang="tr-TR" altLang="tr-TR" sz="1600" b="0" i="0" u="none" strike="noStrike" cap="none" normalizeH="0" baseline="0" dirty="0" smtClean="0">
                <a:ln>
                  <a:noFill/>
                </a:ln>
                <a:solidFill>
                  <a:schemeClr val="tx1"/>
                </a:solidFill>
                <a:effectLst/>
              </a:rPr>
              <a:t/>
            </a:r>
            <a:br>
              <a:rPr kumimoji="0" lang="tr-TR" altLang="tr-TR" sz="1600" b="0" i="0" u="none" strike="noStrike" cap="none" normalizeH="0" baseline="0" dirty="0" smtClean="0">
                <a:ln>
                  <a:noFill/>
                </a:ln>
                <a:solidFill>
                  <a:schemeClr val="tx1"/>
                </a:solidFill>
                <a:effectLst/>
              </a:rPr>
            </a:br>
            <a:r>
              <a:rPr kumimoji="0" lang="tr-TR" altLang="tr-TR" sz="1600" b="0" i="0" u="none" strike="noStrike" cap="none" normalizeH="0" baseline="0" dirty="0" smtClean="0">
                <a:ln>
                  <a:noFill/>
                </a:ln>
                <a:solidFill>
                  <a:srgbClr val="1155CC"/>
                </a:solidFill>
                <a:effectLst/>
                <a:cs typeface="Arial" panose="020B0604020202020204" pitchFamily="34" charset="0"/>
                <a:hlinkClick r:id="rId2"/>
              </a:rPr>
              <a:t>https://www.booktandunya.com/?s=Yaşar+kalafat</a:t>
            </a:r>
            <a:r>
              <a:rPr kumimoji="0" lang="tr-TR" altLang="tr-TR" sz="1600" b="0" i="0" u="none" strike="noStrike" cap="none" normalizeH="0" baseline="0" dirty="0" smtClean="0">
                <a:ln>
                  <a:noFill/>
                </a:ln>
                <a:solidFill>
                  <a:schemeClr val="tx1"/>
                </a:solidFill>
                <a:effectLst/>
              </a:rPr>
              <a:t> </a:t>
            </a:r>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676357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504056"/>
          </a:xfrm>
        </p:spPr>
        <p:txBody>
          <a:bodyPr>
            <a:noAutofit/>
          </a:bodyPr>
          <a:lstStyle/>
          <a:p>
            <a:r>
              <a:rPr lang="tr-TR" sz="3200" dirty="0" smtClean="0">
                <a:solidFill>
                  <a:srgbClr val="C00000"/>
                </a:solidFill>
              </a:rPr>
              <a:t/>
            </a:r>
            <a:br>
              <a:rPr lang="tr-TR" sz="3200" dirty="0" smtClean="0">
                <a:solidFill>
                  <a:srgbClr val="C00000"/>
                </a:solidFill>
              </a:rPr>
            </a:br>
            <a:r>
              <a:rPr lang="tr-TR" sz="3200" dirty="0" smtClean="0">
                <a:solidFill>
                  <a:srgbClr val="C00000"/>
                </a:solidFill>
              </a:rPr>
              <a:t>Su ve Asya’da Türkler</a:t>
            </a:r>
            <a:br>
              <a:rPr lang="tr-TR" sz="3200" dirty="0" smtClean="0">
                <a:solidFill>
                  <a:srgbClr val="C00000"/>
                </a:solidFill>
              </a:rPr>
            </a:br>
            <a:endParaRPr lang="tr-TR" sz="3200" dirty="0">
              <a:solidFill>
                <a:srgbClr val="C00000"/>
              </a:solidFill>
            </a:endParaRPr>
          </a:p>
        </p:txBody>
      </p:sp>
      <p:sp>
        <p:nvSpPr>
          <p:cNvPr id="3" name="İçerik Yer Tutucusu 2"/>
          <p:cNvSpPr>
            <a:spLocks noGrp="1"/>
          </p:cNvSpPr>
          <p:nvPr>
            <p:ph idx="1"/>
          </p:nvPr>
        </p:nvSpPr>
        <p:spPr>
          <a:xfrm>
            <a:off x="0" y="476672"/>
            <a:ext cx="9180512" cy="6912768"/>
          </a:xfrm>
        </p:spPr>
        <p:txBody>
          <a:bodyPr>
            <a:normAutofit fontScale="25000" lnSpcReduction="20000"/>
          </a:bodyPr>
          <a:lstStyle/>
          <a:p>
            <a:endParaRPr lang="tr-TR" dirty="0"/>
          </a:p>
          <a:p>
            <a:r>
              <a:rPr lang="tr-TR" sz="7200" b="1" dirty="0">
                <a:solidFill>
                  <a:srgbClr val="C00000"/>
                </a:solidFill>
              </a:rPr>
              <a:t>Dağlar gibi sular da -tanrısallığa yaklaşır. </a:t>
            </a:r>
            <a:r>
              <a:rPr lang="tr-TR" sz="7200" dirty="0" err="1" smtClean="0"/>
              <a:t>Gerdizi’ye</a:t>
            </a:r>
            <a:r>
              <a:rPr lang="tr-TR" sz="7200" dirty="0" smtClean="0"/>
              <a:t> </a:t>
            </a:r>
            <a:r>
              <a:rPr lang="tr-TR" sz="7200" dirty="0"/>
              <a:t>göre, </a:t>
            </a:r>
            <a:r>
              <a:rPr lang="tr-TR" sz="7200" b="1" dirty="0">
                <a:solidFill>
                  <a:srgbClr val="C00000"/>
                </a:solidFill>
              </a:rPr>
              <a:t>XI. Yüzyılda </a:t>
            </a:r>
            <a:r>
              <a:rPr lang="tr-TR" sz="7200" b="1" dirty="0" err="1">
                <a:solidFill>
                  <a:srgbClr val="C00000"/>
                </a:solidFill>
              </a:rPr>
              <a:t>İrtiş</a:t>
            </a:r>
            <a:r>
              <a:rPr lang="tr-TR" sz="7200" b="1" dirty="0">
                <a:solidFill>
                  <a:srgbClr val="C00000"/>
                </a:solidFill>
              </a:rPr>
              <a:t> kıyılarında yaşayan </a:t>
            </a:r>
            <a:r>
              <a:rPr lang="tr-TR" sz="7200" b="1" dirty="0" err="1" smtClean="0">
                <a:solidFill>
                  <a:srgbClr val="C00000"/>
                </a:solidFill>
              </a:rPr>
              <a:t>Kimek</a:t>
            </a:r>
            <a:r>
              <a:rPr lang="tr-TR" sz="7200" b="1" dirty="0" smtClean="0">
                <a:solidFill>
                  <a:srgbClr val="C00000"/>
                </a:solidFill>
              </a:rPr>
              <a:t>-Kıpçaklar</a:t>
            </a:r>
            <a:r>
              <a:rPr lang="tr-TR" sz="7200" b="1" dirty="0">
                <a:solidFill>
                  <a:srgbClr val="C00000"/>
                </a:solidFill>
              </a:rPr>
              <a:t>, </a:t>
            </a:r>
            <a:r>
              <a:rPr lang="tr-TR" sz="7200" b="1" i="1" dirty="0">
                <a:solidFill>
                  <a:srgbClr val="C00000"/>
                </a:solidFill>
              </a:rPr>
              <a:t>«</a:t>
            </a:r>
            <a:r>
              <a:rPr lang="tr-TR" sz="7200" b="1" i="1" dirty="0" err="1">
                <a:solidFill>
                  <a:srgbClr val="C00000"/>
                </a:solidFill>
              </a:rPr>
              <a:t>İrtiş</a:t>
            </a:r>
            <a:r>
              <a:rPr lang="tr-TR" sz="7200" b="1" i="1" dirty="0">
                <a:solidFill>
                  <a:srgbClr val="C00000"/>
                </a:solidFill>
              </a:rPr>
              <a:t> ırmağına taparlar, su </a:t>
            </a:r>
            <a:r>
              <a:rPr lang="tr-TR" sz="7200" b="1" i="1" dirty="0" err="1" smtClean="0">
                <a:solidFill>
                  <a:srgbClr val="C00000"/>
                </a:solidFill>
              </a:rPr>
              <a:t>Kimeklerin</a:t>
            </a:r>
            <a:r>
              <a:rPr lang="tr-TR" sz="7200" b="1" i="1" dirty="0" smtClean="0">
                <a:solidFill>
                  <a:srgbClr val="C00000"/>
                </a:solidFill>
              </a:rPr>
              <a:t> </a:t>
            </a:r>
            <a:r>
              <a:rPr lang="tr-TR" sz="7200" b="1" i="1" dirty="0">
                <a:solidFill>
                  <a:srgbClr val="C00000"/>
                </a:solidFill>
              </a:rPr>
              <a:t>tanrısı» </a:t>
            </a:r>
            <a:r>
              <a:rPr lang="tr-TR" sz="7200" b="1" dirty="0">
                <a:solidFill>
                  <a:srgbClr val="C00000"/>
                </a:solidFill>
              </a:rPr>
              <a:t>derler.. Orhun yazıtlarında kutsal su </a:t>
            </a:r>
            <a:r>
              <a:rPr lang="tr-TR" sz="7200" b="1" dirty="0" smtClean="0">
                <a:solidFill>
                  <a:srgbClr val="C00000"/>
                </a:solidFill>
              </a:rPr>
              <a:t>kaynakları </a:t>
            </a:r>
            <a:r>
              <a:rPr lang="tr-TR" sz="7200" b="1" dirty="0">
                <a:solidFill>
                  <a:srgbClr val="C00000"/>
                </a:solidFill>
              </a:rPr>
              <a:t>belirtilir. </a:t>
            </a:r>
            <a:r>
              <a:rPr lang="tr-TR" sz="7200" dirty="0"/>
              <a:t>Bu nedenle suların kirletilmesinden kaçınılır. VI. Yüzyılda devletlerini Göktürklerin yıktığı </a:t>
            </a:r>
            <a:r>
              <a:rPr lang="tr-TR" sz="7200" dirty="0" err="1"/>
              <a:t>Juan-Juan’ların</a:t>
            </a:r>
            <a:r>
              <a:rPr lang="tr-TR" sz="7200" dirty="0"/>
              <a:t> suda elbise ve ellerini yıkamadıklarını, </a:t>
            </a:r>
            <a:r>
              <a:rPr lang="tr-TR" sz="7200" dirty="0" smtClean="0"/>
              <a:t>kapları boşalınca </a:t>
            </a:r>
            <a:r>
              <a:rPr lang="tr-TR" sz="7200" dirty="0"/>
              <a:t>onları temizlemek için yağladıklarını Çin kaynakları belirtir.</a:t>
            </a:r>
          </a:p>
          <a:p>
            <a:endParaRPr lang="tr-TR" sz="7200" dirty="0"/>
          </a:p>
          <a:p>
            <a:r>
              <a:rPr lang="tr-TR" sz="7200" dirty="0"/>
              <a:t>Müslüman </a:t>
            </a:r>
            <a:r>
              <a:rPr lang="tr-TR" sz="7200" b="1" dirty="0" err="1"/>
              <a:t>İbn</a:t>
            </a:r>
            <a:r>
              <a:rPr lang="tr-TR" sz="7200" b="1" dirty="0"/>
              <a:t> </a:t>
            </a:r>
            <a:r>
              <a:rPr lang="tr-TR" sz="7200" b="1" dirty="0" err="1"/>
              <a:t>Fadlan</a:t>
            </a:r>
            <a:r>
              <a:rPr lang="tr-TR" sz="7200" dirty="0"/>
              <a:t>, </a:t>
            </a:r>
            <a:r>
              <a:rPr lang="tr-TR" sz="7200" dirty="0" smtClean="0"/>
              <a:t>Oğuzların </a:t>
            </a:r>
            <a:r>
              <a:rPr lang="tr-TR" sz="7200" dirty="0"/>
              <a:t>sudan kaçtıklarını yazar :«Küçük ve büyük abdestten sonra temizlenmezler, yıkanmazlar. Suyla hiçbir temasları yoktur». </a:t>
            </a:r>
            <a:r>
              <a:rPr lang="tr-TR" sz="7200" dirty="0" err="1"/>
              <a:t>Çagataylarda</a:t>
            </a:r>
            <a:r>
              <a:rPr lang="tr-TR" sz="7200" dirty="0"/>
              <a:t> gündüz akar suya girmek yasaktır. Suya işeyen ve sümküren idam edilir. </a:t>
            </a:r>
            <a:r>
              <a:rPr lang="tr-TR" sz="7200" b="1" dirty="0" err="1" smtClean="0"/>
              <a:t>Nişaburlu</a:t>
            </a:r>
            <a:r>
              <a:rPr lang="tr-TR" sz="7200" b="1" dirty="0" smtClean="0"/>
              <a:t> </a:t>
            </a:r>
            <a:r>
              <a:rPr lang="tr-TR" sz="7200" b="1" dirty="0" err="1" smtClean="0"/>
              <a:t>Cüveyni</a:t>
            </a:r>
            <a:r>
              <a:rPr lang="tr-TR" sz="7200" b="1" dirty="0" smtClean="0"/>
              <a:t> </a:t>
            </a:r>
            <a:r>
              <a:rPr lang="tr-TR" sz="7200" dirty="0"/>
              <a:t>şöyle der :«İlkbahar ve yaz aylarında kimse gündüz suya giremez. Akar suda ellerini yıkayamaz. Gümüş ve altın kaplara su dolduramaz... </a:t>
            </a:r>
            <a:r>
              <a:rPr lang="tr-TR" sz="7200" b="1" dirty="0"/>
              <a:t>Suyun ruhu, temiz olmayan şeylerle kirletilmemelidir</a:t>
            </a:r>
            <a:r>
              <a:rPr lang="tr-TR" sz="7200" b="1" dirty="0" smtClean="0"/>
              <a:t>».</a:t>
            </a:r>
          </a:p>
          <a:p>
            <a:r>
              <a:rPr lang="tr-TR" sz="7200" b="1" dirty="0" smtClean="0"/>
              <a:t>Cengiz </a:t>
            </a:r>
            <a:r>
              <a:rPr lang="tr-TR" sz="7200" b="1" dirty="0"/>
              <a:t>Han</a:t>
            </a:r>
            <a:r>
              <a:rPr lang="tr-TR" sz="7200" dirty="0"/>
              <a:t>, suya saygıyı yasalaştırır ve suya saygı Anadolu Türk boylarında da sürer. İslâm Tahtacılar suyu kirletiyor diye abdest almaya karşıdırlar. Suya işemek ve tükürmek, </a:t>
            </a:r>
            <a:r>
              <a:rPr lang="tr-TR" sz="7200" b="1" dirty="0"/>
              <a:t>Tahtacılarda</a:t>
            </a:r>
            <a:r>
              <a:rPr lang="tr-TR" sz="7200" dirty="0"/>
              <a:t> en büyük günahlardan biridir. Bu nedenle, tuvaletlerde su bulunmaz. Okullarda Tahtacı çocuklarının tuvalete girdiklerinde musluğu açtıkları, fakat su kullanmadıkları görülür. Bu davranış </a:t>
            </a:r>
            <a:r>
              <a:rPr lang="tr-TR" sz="7200" b="1" dirty="0"/>
              <a:t>kutsal suya saygının</a:t>
            </a:r>
            <a:r>
              <a:rPr lang="tr-TR" sz="7200" dirty="0"/>
              <a:t>, suyu kirletmekten çekinişin sonucudur. Eski Türklerdeki su kültü, Abı Hayat temasını yaratır. Bu yaşam suyu ile ölümsüzlük kazanılır.</a:t>
            </a:r>
          </a:p>
          <a:p>
            <a:pPr marL="0" indent="0">
              <a:buNone/>
            </a:pPr>
            <a:r>
              <a:rPr lang="tr-TR" sz="7200" b="1" dirty="0" smtClean="0"/>
              <a:t>Doğan </a:t>
            </a:r>
            <a:r>
              <a:rPr lang="tr-TR" sz="7200" b="1" dirty="0"/>
              <a:t>Avcıoğlu Türklerin Tarihi Cilt 1</a:t>
            </a:r>
            <a:r>
              <a:rPr lang="tr-TR" sz="7200" dirty="0"/>
              <a:t>. ss.307-308</a:t>
            </a:r>
          </a:p>
          <a:p>
            <a:endParaRPr lang="tr-TR" sz="7200" dirty="0"/>
          </a:p>
          <a:p>
            <a:r>
              <a:rPr lang="tr-TR" sz="7200" dirty="0" smtClean="0"/>
              <a:t>Bozkırda </a:t>
            </a:r>
            <a:r>
              <a:rPr lang="tr-TR" sz="7200" dirty="0"/>
              <a:t>nehir geçişi büyük önem taşır. Daha önce Oğuzların Volga'yı ancak kışın nehir donunca aşabildiklerini yazmıştık. </a:t>
            </a:r>
            <a:endParaRPr lang="tr-TR" sz="7200" dirty="0" smtClean="0"/>
          </a:p>
          <a:p>
            <a:r>
              <a:rPr lang="tr-TR" sz="7200" b="1" dirty="0" err="1" smtClean="0">
                <a:solidFill>
                  <a:srgbClr val="C00000"/>
                </a:solidFill>
              </a:rPr>
              <a:t>Oğuzname'de</a:t>
            </a:r>
            <a:r>
              <a:rPr lang="tr-TR" sz="7200" b="1" dirty="0" smtClean="0">
                <a:solidFill>
                  <a:srgbClr val="C00000"/>
                </a:solidFill>
              </a:rPr>
              <a:t> </a:t>
            </a:r>
            <a:r>
              <a:rPr lang="tr-TR" sz="7200" b="1" dirty="0">
                <a:solidFill>
                  <a:srgbClr val="C00000"/>
                </a:solidFill>
              </a:rPr>
              <a:t>salı keşfeden kişi, boyun büyük bir atası sayılır. </a:t>
            </a:r>
            <a:r>
              <a:rPr lang="tr-TR" sz="7200" b="1" dirty="0"/>
              <a:t>Jean-Paul </a:t>
            </a:r>
            <a:r>
              <a:rPr lang="tr-TR" sz="7200" b="1" dirty="0" err="1"/>
              <a:t>Roux’ya</a:t>
            </a:r>
            <a:r>
              <a:rPr lang="tr-TR" sz="7200" b="1" dirty="0"/>
              <a:t> göre, Selçukluların adı, </a:t>
            </a:r>
            <a:r>
              <a:rPr lang="tr-TR" sz="7200" b="1" dirty="0" err="1"/>
              <a:t>sal’ın</a:t>
            </a:r>
            <a:r>
              <a:rPr lang="tr-TR" sz="7200" b="1" dirty="0"/>
              <a:t> önemi nedeniyle </a:t>
            </a:r>
            <a:r>
              <a:rPr lang="tr-TR" sz="7200" b="1" dirty="0" err="1"/>
              <a:t>Salcık</a:t>
            </a:r>
            <a:r>
              <a:rPr lang="tr-TR" sz="7200" b="1" dirty="0"/>
              <a:t>, yani «küçük sal» olabilir. Selçuk ise, «küçük sel» anlamına gelir. Sel Arapça, sal ise Türkçedir (</a:t>
            </a:r>
            <a:r>
              <a:rPr lang="tr-TR" sz="7200" b="1" dirty="0" err="1"/>
              <a:t>Faune</a:t>
            </a:r>
            <a:r>
              <a:rPr lang="tr-TR" sz="7200" b="1" dirty="0"/>
              <a:t> et </a:t>
            </a:r>
            <a:r>
              <a:rPr lang="tr-TR" sz="7200" b="1" dirty="0" err="1"/>
              <a:t>Flore</a:t>
            </a:r>
            <a:r>
              <a:rPr lang="tr-TR" sz="7200" b="1" dirty="0"/>
              <a:t> </a:t>
            </a:r>
            <a:r>
              <a:rPr lang="tr-TR" sz="7200" b="1" dirty="0" err="1"/>
              <a:t>sacrees</a:t>
            </a:r>
            <a:r>
              <a:rPr lang="tr-TR" sz="7200" b="1" dirty="0"/>
              <a:t>, s. 134)</a:t>
            </a:r>
          </a:p>
          <a:p>
            <a:endParaRPr lang="tr-TR" sz="7200" dirty="0"/>
          </a:p>
          <a:p>
            <a:pPr marL="0" indent="0">
              <a:buNone/>
            </a:pPr>
            <a:r>
              <a:rPr lang="tr-TR" sz="7200" b="1" dirty="0"/>
              <a:t>Doğan Avcıoğlu Türklerin Tarihi Cilt 1. </a:t>
            </a:r>
            <a:r>
              <a:rPr lang="tr-TR" sz="7200" dirty="0"/>
              <a:t>ss.358</a:t>
            </a:r>
          </a:p>
          <a:p>
            <a:endParaRPr lang="tr-TR" sz="7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055557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432048"/>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
            </a:r>
            <a:br>
              <a:rPr lang="tr-TR" dirty="0" smtClean="0">
                <a:solidFill>
                  <a:srgbClr val="C00000"/>
                </a:solidFill>
              </a:rPr>
            </a:br>
            <a:r>
              <a:rPr lang="tr-TR" dirty="0" smtClean="0">
                <a:solidFill>
                  <a:srgbClr val="C00000"/>
                </a:solidFill>
              </a:rPr>
              <a:t>Yaşamın temelindeki SU</a:t>
            </a:r>
            <a:br>
              <a:rPr lang="tr-TR" dirty="0" smtClean="0">
                <a:solidFill>
                  <a:srgbClr val="C00000"/>
                </a:solidFill>
              </a:rPr>
            </a:br>
            <a:endParaRPr lang="tr-TR" dirty="0">
              <a:solidFill>
                <a:srgbClr val="C00000"/>
              </a:solidFill>
            </a:endParaRPr>
          </a:p>
        </p:txBody>
      </p:sp>
      <p:sp>
        <p:nvSpPr>
          <p:cNvPr id="3" name="İçerik Yer Tutucusu 2"/>
          <p:cNvSpPr>
            <a:spLocks noGrp="1"/>
          </p:cNvSpPr>
          <p:nvPr>
            <p:ph idx="1"/>
          </p:nvPr>
        </p:nvSpPr>
        <p:spPr>
          <a:xfrm>
            <a:off x="35496" y="548680"/>
            <a:ext cx="9289032" cy="6768752"/>
          </a:xfrm>
        </p:spPr>
        <p:txBody>
          <a:bodyPr>
            <a:noAutofit/>
          </a:bodyPr>
          <a:lstStyle/>
          <a:p>
            <a:pPr marL="0" lvl="0" indent="0">
              <a:buNone/>
            </a:pPr>
            <a:endParaRPr lang="tr-TR" altLang="tr-TR" sz="1800" b="1" dirty="0" smtClean="0">
              <a:solidFill>
                <a:srgbClr val="C00000"/>
              </a:solidFill>
              <a:cs typeface="Arial" panose="020B0604020202020204" pitchFamily="34" charset="0"/>
            </a:endParaRPr>
          </a:p>
          <a:p>
            <a:pPr marL="0" lvl="0" indent="0">
              <a:buNone/>
            </a:pPr>
            <a:r>
              <a:rPr lang="tr-TR" altLang="tr-TR" sz="1800" b="1" dirty="0" smtClean="0">
                <a:solidFill>
                  <a:srgbClr val="C00000"/>
                </a:solidFill>
                <a:cs typeface="Arial" panose="020B0604020202020204" pitchFamily="34" charset="0"/>
              </a:rPr>
              <a:t>Anlaşılan </a:t>
            </a:r>
            <a:r>
              <a:rPr lang="tr-TR" altLang="tr-TR" sz="1800" b="1" dirty="0">
                <a:solidFill>
                  <a:srgbClr val="C00000"/>
                </a:solidFill>
                <a:cs typeface="Arial" panose="020B0604020202020204" pitchFamily="34" charset="0"/>
              </a:rPr>
              <a:t>odur ki, Türkler, yaşamın temelinde olan temeli su olarak keşfetmişlerdir. Kişi, yaşam, ölüm kelimeleri hep su ile ilişkilidir. </a:t>
            </a:r>
            <a:r>
              <a:rPr lang="tr-TR" altLang="tr-TR" sz="1800" b="1" dirty="0" smtClean="0">
                <a:solidFill>
                  <a:srgbClr val="C00000"/>
                </a:solidFill>
                <a:cs typeface="Arial" panose="020B0604020202020204" pitchFamily="34" charset="0"/>
              </a:rPr>
              <a:t>Bu </a:t>
            </a:r>
            <a:r>
              <a:rPr lang="tr-TR" altLang="tr-TR" sz="1800" b="1" dirty="0">
                <a:solidFill>
                  <a:srgbClr val="C00000"/>
                </a:solidFill>
                <a:cs typeface="Arial" panose="020B0604020202020204" pitchFamily="34" charset="0"/>
              </a:rPr>
              <a:t>anlayış ise Tektanrıcı Sami dinlerinin toprak temelli (Human, Humus) yaratılış ve insan inançlarının karşısında </a:t>
            </a:r>
            <a:r>
              <a:rPr lang="tr-TR" altLang="tr-TR" sz="1800" b="1" dirty="0" smtClean="0">
                <a:solidFill>
                  <a:srgbClr val="C00000"/>
                </a:solidFill>
                <a:cs typeface="Arial" panose="020B0604020202020204" pitchFamily="34" charset="0"/>
              </a:rPr>
              <a:t>yer almaktadır.</a:t>
            </a:r>
          </a:p>
          <a:p>
            <a:pPr marL="0" lvl="0" indent="0">
              <a:buNone/>
            </a:pPr>
            <a:endParaRPr lang="tr-TR" altLang="tr-TR" sz="1800" b="1" dirty="0" smtClean="0">
              <a:solidFill>
                <a:srgbClr val="C00000"/>
              </a:solidFill>
              <a:cs typeface="Arial" panose="020B0604020202020204" pitchFamily="34" charset="0"/>
            </a:endParaRPr>
          </a:p>
          <a:p>
            <a:pPr marL="0" lvl="0" indent="0">
              <a:buNone/>
            </a:pPr>
            <a:r>
              <a:rPr lang="tr-TR" altLang="tr-TR" sz="1800" b="1" dirty="0" smtClean="0">
                <a:solidFill>
                  <a:srgbClr val="C00000"/>
                </a:solidFill>
                <a:cs typeface="Arial" panose="020B0604020202020204" pitchFamily="34" charset="0"/>
              </a:rPr>
              <a:t>Yaşam </a:t>
            </a:r>
            <a:r>
              <a:rPr lang="tr-TR" altLang="tr-TR" sz="1800" b="1" dirty="0">
                <a:solidFill>
                  <a:srgbClr val="C00000"/>
                </a:solidFill>
                <a:cs typeface="Arial" panose="020B0604020202020204" pitchFamily="34" charset="0"/>
              </a:rPr>
              <a:t>döngüsünü sağlayan su ise yer ve gök arasında devri daim etmektedir. Ve bu devridaim neticesinde biriken sular, nehirler, göller ve denizleri de oluşturmaktadır.</a:t>
            </a:r>
            <a:r>
              <a:rPr lang="tr-TR" altLang="tr-TR" sz="1800" b="1" dirty="0">
                <a:solidFill>
                  <a:srgbClr val="C00000"/>
                </a:solidFill>
              </a:rPr>
              <a:t/>
            </a:r>
            <a:br>
              <a:rPr lang="tr-TR" altLang="tr-TR" sz="1800" b="1" dirty="0">
                <a:solidFill>
                  <a:srgbClr val="C00000"/>
                </a:solidFill>
              </a:rPr>
            </a:br>
            <a:r>
              <a:rPr lang="tr-TR" altLang="tr-TR" sz="1800" b="1" dirty="0" smtClean="0">
                <a:solidFill>
                  <a:srgbClr val="C00000"/>
                </a:solidFill>
                <a:cs typeface="Arial" panose="020B0604020202020204" pitchFamily="34" charset="0"/>
              </a:rPr>
              <a:t>Türkler </a:t>
            </a:r>
            <a:r>
              <a:rPr lang="tr-TR" altLang="tr-TR" sz="1800" b="1" dirty="0">
                <a:solidFill>
                  <a:srgbClr val="C00000"/>
                </a:solidFill>
                <a:cs typeface="Arial" panose="020B0604020202020204" pitchFamily="34" charset="0"/>
              </a:rPr>
              <a:t>hayatın temeli olarak düşündükleri sular misali yerküre yuvarlağında denizler ve karalar olmak üzere ulaşılmadık, adım atılmadık yer bırakmamışlardır. </a:t>
            </a:r>
            <a:endParaRPr lang="tr-TR" altLang="tr-TR" sz="1800" b="1" dirty="0" smtClean="0">
              <a:solidFill>
                <a:srgbClr val="C00000"/>
              </a:solidFill>
              <a:cs typeface="Arial" panose="020B0604020202020204" pitchFamily="34" charset="0"/>
            </a:endParaRPr>
          </a:p>
          <a:p>
            <a:pPr marL="0" lvl="0" indent="0">
              <a:buNone/>
            </a:pPr>
            <a:endParaRPr lang="tr-TR" altLang="tr-TR" sz="1800" b="1" dirty="0">
              <a:solidFill>
                <a:srgbClr val="C00000"/>
              </a:solidFill>
              <a:cs typeface="Arial" panose="020B0604020202020204" pitchFamily="34" charset="0"/>
            </a:endParaRPr>
          </a:p>
          <a:p>
            <a:pPr marL="0" lvl="0" indent="0">
              <a:buNone/>
            </a:pPr>
            <a:r>
              <a:rPr lang="tr-TR" altLang="tr-TR" sz="1800" b="1" dirty="0" smtClean="0">
                <a:solidFill>
                  <a:srgbClr val="C00000"/>
                </a:solidFill>
                <a:cs typeface="Arial" panose="020B0604020202020204" pitchFamily="34" charset="0"/>
              </a:rPr>
              <a:t>Türkiye </a:t>
            </a:r>
            <a:r>
              <a:rPr lang="tr-TR" altLang="tr-TR" sz="1800" b="1" dirty="0">
                <a:solidFill>
                  <a:srgbClr val="C00000"/>
                </a:solidFill>
                <a:cs typeface="Arial" panose="020B0604020202020204" pitchFamily="34" charset="0"/>
              </a:rPr>
              <a:t>dışındaki coğrafyalarda Türkçe 7500 yer adı ile Türkçe </a:t>
            </a:r>
            <a:r>
              <a:rPr lang="tr-TR" altLang="tr-TR" sz="1800" b="1" dirty="0" err="1">
                <a:solidFill>
                  <a:srgbClr val="C00000"/>
                </a:solidFill>
                <a:cs typeface="Arial" panose="020B0604020202020204" pitchFamily="34" charset="0"/>
              </a:rPr>
              <a:t>eksonim</a:t>
            </a:r>
            <a:r>
              <a:rPr lang="tr-TR" altLang="tr-TR" sz="1800" b="1" dirty="0">
                <a:solidFill>
                  <a:srgbClr val="C00000"/>
                </a:solidFill>
                <a:cs typeface="Arial" panose="020B0604020202020204" pitchFamily="34" charset="0"/>
              </a:rPr>
              <a:t> onomastiği konusunda dünyada ilk sırada yer almaktadır. Bu da yer adları üzerinden dünyaya vurulan yaşayan damgalardır.</a:t>
            </a:r>
            <a:r>
              <a:rPr lang="tr-TR" altLang="tr-TR" sz="1800" b="1" dirty="0">
                <a:solidFill>
                  <a:srgbClr val="C00000"/>
                </a:solidFill>
              </a:rPr>
              <a:t/>
            </a:r>
            <a:br>
              <a:rPr lang="tr-TR" altLang="tr-TR" sz="1800" b="1" dirty="0">
                <a:solidFill>
                  <a:srgbClr val="C00000"/>
                </a:solidFill>
              </a:rPr>
            </a:br>
            <a:endParaRPr lang="tr-TR" altLang="tr-TR" sz="1800" b="1" dirty="0" smtClean="0">
              <a:solidFill>
                <a:srgbClr val="C00000"/>
              </a:solidFill>
            </a:endParaRPr>
          </a:p>
          <a:p>
            <a:pPr marL="0" lvl="0" indent="0">
              <a:buNone/>
            </a:pPr>
            <a:r>
              <a:rPr lang="tr-TR" altLang="tr-TR" sz="1800" b="1" dirty="0" smtClean="0">
                <a:solidFill>
                  <a:srgbClr val="C00000"/>
                </a:solidFill>
                <a:cs typeface="Arial" panose="020B0604020202020204" pitchFamily="34" charset="0"/>
              </a:rPr>
              <a:t>Haluk </a:t>
            </a:r>
            <a:r>
              <a:rPr lang="tr-TR" altLang="tr-TR" sz="1800" b="1" dirty="0">
                <a:solidFill>
                  <a:srgbClr val="C00000"/>
                </a:solidFill>
                <a:cs typeface="Arial" panose="020B0604020202020204" pitchFamily="34" charset="0"/>
              </a:rPr>
              <a:t>Berkmen beyin yazısından çıkan mesaj Türklerin evvel emirde ve kıtalara yayılan ve dil üzerinden ilerleyen bir kültürel birliği oluşturma konusunda hızla yol almalarının gereğidir. </a:t>
            </a:r>
            <a:endParaRPr lang="tr-TR" altLang="tr-TR" sz="1800" b="1" dirty="0" smtClean="0">
              <a:solidFill>
                <a:srgbClr val="C00000"/>
              </a:solidFill>
              <a:cs typeface="Arial" panose="020B0604020202020204" pitchFamily="34" charset="0"/>
            </a:endParaRPr>
          </a:p>
          <a:p>
            <a:pPr marL="0" lvl="0" indent="0">
              <a:buNone/>
            </a:pPr>
            <a:r>
              <a:rPr lang="tr-TR" altLang="tr-TR" sz="1800" b="1" dirty="0" smtClean="0">
                <a:solidFill>
                  <a:srgbClr val="C00000"/>
                </a:solidFill>
                <a:cs typeface="Arial" panose="020B0604020202020204" pitchFamily="34" charset="0"/>
              </a:rPr>
              <a:t>Bu </a:t>
            </a:r>
            <a:r>
              <a:rPr lang="tr-TR" altLang="tr-TR" sz="1800" b="1" dirty="0">
                <a:solidFill>
                  <a:srgbClr val="C00000"/>
                </a:solidFill>
                <a:cs typeface="Arial" panose="020B0604020202020204" pitchFamily="34" charset="0"/>
              </a:rPr>
              <a:t>şekilde tüm kıtaların Turan halkları yaratılmışlar olarak nitelendirilen, tanımlanan Türk adı altında birliğe, birlikteliğe ulaşmış olacaklardır. Kaynak ise Asya’nın suları, nehirleri, dağları, bozkırları, golleri, denizleredir. Ulaşım yollarının canlılığı da</a:t>
            </a:r>
            <a:r>
              <a:rPr lang="tr-TR" altLang="tr-TR" sz="1800" b="1" dirty="0" smtClean="0">
                <a:solidFill>
                  <a:srgbClr val="C00000"/>
                </a:solidFill>
                <a:cs typeface="Arial" panose="020B0604020202020204" pitchFamily="34" charset="0"/>
              </a:rPr>
              <a:t>.  Ataların </a:t>
            </a:r>
            <a:r>
              <a:rPr lang="tr-TR" altLang="tr-TR" sz="1800" b="1" dirty="0">
                <a:solidFill>
                  <a:srgbClr val="C00000"/>
                </a:solidFill>
                <a:cs typeface="Arial" panose="020B0604020202020204" pitchFamily="34" charset="0"/>
              </a:rPr>
              <a:t>dediğin gibi su akar yolunu bulur</a:t>
            </a:r>
            <a:r>
              <a:rPr lang="tr-TR" altLang="tr-TR" sz="1800" dirty="0">
                <a:solidFill>
                  <a:srgbClr val="222222"/>
                </a:solidFill>
                <a:cs typeface="Arial" panose="020B0604020202020204" pitchFamily="34" charset="0"/>
              </a:rPr>
              <a:t>.</a:t>
            </a:r>
            <a:r>
              <a:rPr lang="tr-TR" altLang="tr-TR" sz="1800" dirty="0"/>
              <a:t/>
            </a:r>
            <a:br>
              <a:rPr lang="tr-TR" altLang="tr-TR" sz="1800" dirty="0"/>
            </a:br>
            <a:endParaRPr lang="tr-TR" altLang="tr-TR" sz="1800" dirty="0">
              <a:latin typeface="Arial" panose="020B0604020202020204" pitchFamily="34" charset="0"/>
            </a:endParaRPr>
          </a:p>
          <a:p>
            <a:endParaRPr lang="tr-TR" sz="20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682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43408"/>
            <a:ext cx="8229600" cy="720080"/>
          </a:xfrm>
        </p:spPr>
        <p:txBody>
          <a:bodyPr>
            <a:noAutofit/>
          </a:bodyPr>
          <a:lstStyle/>
          <a:p>
            <a:r>
              <a:rPr lang="tr-TR" sz="5400" b="1" dirty="0" smtClean="0">
                <a:solidFill>
                  <a:srgbClr val="C00000"/>
                </a:solidFill>
              </a:rPr>
              <a:t/>
            </a:r>
            <a:br>
              <a:rPr lang="tr-TR" sz="5400" b="1" dirty="0" smtClean="0">
                <a:solidFill>
                  <a:srgbClr val="C00000"/>
                </a:solidFill>
              </a:rPr>
            </a:br>
            <a:r>
              <a:rPr lang="tr-TR" sz="5400" b="1" dirty="0" smtClean="0">
                <a:solidFill>
                  <a:srgbClr val="C00000"/>
                </a:solidFill>
              </a:rPr>
              <a:t>METOD.OLOJİ</a:t>
            </a:r>
            <a:r>
              <a:rPr lang="tr-TR" sz="2800" b="1" dirty="0" smtClean="0">
                <a:solidFill>
                  <a:srgbClr val="C00000"/>
                </a:solidFill>
              </a:rPr>
              <a:t> </a:t>
            </a:r>
            <a:br>
              <a:rPr lang="tr-TR" sz="2800" b="1" dirty="0" smtClean="0">
                <a:solidFill>
                  <a:srgbClr val="C00000"/>
                </a:solidFill>
              </a:rPr>
            </a:br>
            <a:r>
              <a:rPr lang="tr-TR" sz="2800" b="1" dirty="0" smtClean="0">
                <a:solidFill>
                  <a:srgbClr val="C00000"/>
                </a:solidFill>
              </a:rPr>
              <a:t>(3 BOYUT)</a:t>
            </a:r>
            <a:endParaRPr lang="tr-TR" sz="2800" b="1" dirty="0">
              <a:solidFill>
                <a:srgbClr val="C00000"/>
              </a:solidFill>
            </a:endParaRPr>
          </a:p>
        </p:txBody>
      </p:sp>
      <p:sp>
        <p:nvSpPr>
          <p:cNvPr id="3" name="İçerik Yer Tutucusu 2"/>
          <p:cNvSpPr>
            <a:spLocks noGrp="1"/>
          </p:cNvSpPr>
          <p:nvPr>
            <p:ph idx="1"/>
          </p:nvPr>
        </p:nvSpPr>
        <p:spPr>
          <a:xfrm>
            <a:off x="251520" y="44624"/>
            <a:ext cx="9073008" cy="6813376"/>
          </a:xfrm>
        </p:spPr>
        <p:txBody>
          <a:bodyPr>
            <a:noAutofit/>
          </a:bodyPr>
          <a:lstStyle/>
          <a:p>
            <a:pPr marL="0" indent="0">
              <a:buNone/>
            </a:pPr>
            <a:endParaRPr lang="tr-TR" sz="2400" b="1" dirty="0" smtClean="0">
              <a:latin typeface="Lucida Sans Typewriter" panose="020B0509030504030204" pitchFamily="49" charset="0"/>
            </a:endParaRPr>
          </a:p>
          <a:p>
            <a:pPr marL="0" indent="0">
              <a:buNone/>
            </a:pPr>
            <a:endParaRPr lang="tr-TR" sz="2400" b="1" dirty="0" smtClean="0">
              <a:latin typeface="Lucida Sans Typewriter" panose="020B0509030504030204" pitchFamily="49" charset="0"/>
            </a:endParaRPr>
          </a:p>
          <a:p>
            <a:r>
              <a:rPr lang="tr-TR" sz="2400" b="1" dirty="0" smtClean="0">
                <a:solidFill>
                  <a:srgbClr val="C00000"/>
                </a:solidFill>
                <a:latin typeface="Lucida Sans Typewriter" panose="020B0509030504030204" pitchFamily="49" charset="0"/>
              </a:rPr>
              <a:t>Z A M A N (Gök)                  (Derinlik)</a:t>
            </a:r>
          </a:p>
          <a:p>
            <a:r>
              <a:rPr lang="tr-TR" sz="2400" b="1" dirty="0" smtClean="0">
                <a:solidFill>
                  <a:srgbClr val="C00000"/>
                </a:solidFill>
                <a:latin typeface="Lucida Sans Typewriter" panose="020B0509030504030204" pitchFamily="49" charset="0"/>
              </a:rPr>
              <a:t>Z E M İ N  (Yer)                  (Enginlik)      </a:t>
            </a:r>
          </a:p>
          <a:p>
            <a:r>
              <a:rPr lang="tr-TR" sz="2400" b="1" dirty="0" smtClean="0">
                <a:solidFill>
                  <a:srgbClr val="C00000"/>
                </a:solidFill>
                <a:latin typeface="Lucida Sans Typewriter" panose="020B0509030504030204" pitchFamily="49" charset="0"/>
              </a:rPr>
              <a:t>Z İ H İ N  (Kişi)              (Düşünce Gücü)       </a:t>
            </a:r>
          </a:p>
          <a:p>
            <a:pPr marL="0" indent="0" algn="ctr">
              <a:buNone/>
            </a:pPr>
            <a:r>
              <a:rPr lang="tr-TR" sz="5400" b="1" dirty="0" smtClean="0">
                <a:solidFill>
                  <a:srgbClr val="C00000"/>
                </a:solidFill>
              </a:rPr>
              <a:t>TEOLOJİ</a:t>
            </a:r>
            <a:r>
              <a:rPr lang="tr-TR" sz="5400" b="1" dirty="0">
                <a:solidFill>
                  <a:srgbClr val="C00000"/>
                </a:solidFill>
              </a:rPr>
              <a:t/>
            </a:r>
            <a:br>
              <a:rPr lang="tr-TR" sz="5400" b="1" dirty="0">
                <a:solidFill>
                  <a:srgbClr val="C00000"/>
                </a:solidFill>
              </a:rPr>
            </a:br>
            <a:r>
              <a:rPr lang="tr-TR" sz="2400" b="1" dirty="0">
                <a:solidFill>
                  <a:srgbClr val="C00000"/>
                </a:solidFill>
              </a:rPr>
              <a:t>Gök (Zaman</a:t>
            </a:r>
            <a:r>
              <a:rPr lang="tr-TR" sz="2400" b="1" dirty="0" smtClean="0">
                <a:solidFill>
                  <a:srgbClr val="C00000"/>
                </a:solidFill>
              </a:rPr>
              <a:t>) Yer </a:t>
            </a:r>
            <a:r>
              <a:rPr lang="tr-TR" sz="2400" b="1" dirty="0">
                <a:solidFill>
                  <a:srgbClr val="C00000"/>
                </a:solidFill>
              </a:rPr>
              <a:t>(Zemin) </a:t>
            </a:r>
            <a:r>
              <a:rPr lang="tr-TR" sz="2400" b="1" dirty="0" smtClean="0">
                <a:solidFill>
                  <a:srgbClr val="C00000"/>
                </a:solidFill>
              </a:rPr>
              <a:t>Kişi </a:t>
            </a:r>
            <a:r>
              <a:rPr lang="tr-TR" sz="2400" b="1" dirty="0">
                <a:solidFill>
                  <a:srgbClr val="C00000"/>
                </a:solidFill>
              </a:rPr>
              <a:t>(Zihin)</a:t>
            </a:r>
            <a:endParaRPr lang="tr-TR" sz="2400" b="1" dirty="0">
              <a:solidFill>
                <a:srgbClr val="C00000"/>
              </a:solidFill>
              <a:latin typeface="Lucida Sans Typewriter" panose="020B0509030504030204" pitchFamily="49" charset="0"/>
            </a:endParaRPr>
          </a:p>
          <a:p>
            <a:r>
              <a:rPr lang="tr-TR" sz="1800" b="1" dirty="0">
                <a:latin typeface="Lucida Sans Typewriter" panose="020B0509030504030204" pitchFamily="49" charset="0"/>
              </a:rPr>
              <a:t>Üstte Kök (gök) Tanrı, altta yağız yer kılındığında ikisi arasında kişi oğlu kılınmış. </a:t>
            </a:r>
            <a:r>
              <a:rPr lang="tr-TR" sz="1800" dirty="0" smtClean="0">
                <a:latin typeface="Lucida Sans Typewriter" panose="020B0509030504030204" pitchFamily="49" charset="0"/>
              </a:rPr>
              <a:t>Bilge </a:t>
            </a:r>
            <a:r>
              <a:rPr lang="tr-TR" sz="1800" dirty="0">
                <a:latin typeface="Lucida Sans Typewriter" panose="020B0509030504030204" pitchFamily="49" charset="0"/>
              </a:rPr>
              <a:t>Kağan Yazıtı(732)</a:t>
            </a:r>
          </a:p>
          <a:p>
            <a:r>
              <a:rPr lang="tr-TR" sz="1800" b="1" dirty="0" smtClean="0">
                <a:latin typeface="Lucida Sans Typewriter" panose="020B0509030504030204" pitchFamily="49" charset="0"/>
              </a:rPr>
              <a:t>Zamanı </a:t>
            </a:r>
            <a:r>
              <a:rPr lang="tr-TR" sz="1800" b="1" dirty="0">
                <a:latin typeface="Lucida Sans Typewriter" panose="020B0509030504030204" pitchFamily="49" charset="0"/>
              </a:rPr>
              <a:t>tanrı yaşar, kişi oğlu hep ölmek için doğmuş /türemiş / yaratılmış. </a:t>
            </a:r>
            <a:r>
              <a:rPr lang="tr-TR" sz="1800" dirty="0" smtClean="0">
                <a:latin typeface="Lucida Sans Typewriter" panose="020B0509030504030204" pitchFamily="49" charset="0"/>
              </a:rPr>
              <a:t>Kül </a:t>
            </a:r>
            <a:r>
              <a:rPr lang="tr-TR" sz="1800" dirty="0" err="1">
                <a:latin typeface="Lucida Sans Typewriter" panose="020B0509030504030204" pitchFamily="49" charset="0"/>
              </a:rPr>
              <a:t>Tigin</a:t>
            </a:r>
            <a:r>
              <a:rPr lang="tr-TR" sz="1800" dirty="0">
                <a:latin typeface="Lucida Sans Typewriter" panose="020B0509030504030204" pitchFamily="49" charset="0"/>
              </a:rPr>
              <a:t> Yazıtı(732</a:t>
            </a:r>
            <a:r>
              <a:rPr lang="tr-TR" sz="1800" dirty="0" smtClean="0">
                <a:latin typeface="Lucida Sans Typewriter" panose="020B0509030504030204" pitchFamily="49" charset="0"/>
              </a:rPr>
              <a:t>)</a:t>
            </a:r>
          </a:p>
          <a:p>
            <a:pPr marL="0" indent="0" algn="ctr">
              <a:buNone/>
            </a:pPr>
            <a:r>
              <a:rPr lang="tr-TR" sz="5400" b="1" dirty="0" smtClean="0">
                <a:solidFill>
                  <a:srgbClr val="C00000"/>
                </a:solidFill>
              </a:rPr>
              <a:t>TEORİK   MODEL</a:t>
            </a:r>
            <a:endParaRPr lang="tr-TR" sz="5400" b="1" dirty="0" smtClean="0"/>
          </a:p>
          <a:p>
            <a:pPr marL="0" indent="0">
              <a:buNone/>
            </a:pPr>
            <a:r>
              <a:rPr lang="tr-TR" sz="2400" b="1" dirty="0" smtClean="0"/>
              <a:t>Kavramlar </a:t>
            </a:r>
            <a:r>
              <a:rPr lang="tr-TR" sz="2400" dirty="0"/>
              <a:t>Türk Deniz Jeopolitik</a:t>
            </a:r>
          </a:p>
          <a:p>
            <a:pPr marL="0" indent="0">
              <a:buNone/>
            </a:pPr>
            <a:r>
              <a:rPr lang="tr-TR" sz="2400" b="1" dirty="0"/>
              <a:t>Boyutlar </a:t>
            </a:r>
            <a:r>
              <a:rPr lang="tr-TR" sz="2400" dirty="0"/>
              <a:t>Zaman (Gök) Zemin (Yer) Zihin (Kişi)</a:t>
            </a:r>
          </a:p>
          <a:p>
            <a:pPr marL="0" indent="0">
              <a:buNone/>
            </a:pPr>
            <a:endParaRPr lang="tr-TR" sz="2400" dirty="0">
              <a:latin typeface="Lucida Sans Typewriter" panose="020B0509030504030204" pitchFamily="49" charset="0"/>
            </a:endParaRPr>
          </a:p>
          <a:p>
            <a:endParaRPr lang="tr-TR" sz="2400" b="1" dirty="0">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dirty="0" smtClean="0"/>
              <a:t>https://www.booksonturkey.com/</a:t>
            </a:r>
            <a:endParaRPr lang="en-US" dirty="0"/>
          </a:p>
        </p:txBody>
      </p:sp>
    </p:spTree>
    <p:extLst>
      <p:ext uri="{BB962C8B-B14F-4D97-AF65-F5344CB8AC3E}">
        <p14:creationId xmlns:p14="http://schemas.microsoft.com/office/powerpoint/2010/main" val="1067730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94122"/>
          </a:xfrm>
        </p:spPr>
        <p:txBody>
          <a:bodyPr>
            <a:normAutofit fontScale="90000"/>
          </a:bodyPr>
          <a:lstStyle/>
          <a:p>
            <a:r>
              <a:rPr lang="tr-TR" b="1" i="1" dirty="0" smtClean="0"/>
              <a:t>    </a:t>
            </a:r>
            <a:br>
              <a:rPr lang="tr-TR" b="1" i="1" dirty="0" smtClean="0"/>
            </a:br>
            <a:r>
              <a:rPr lang="tr-TR" b="1" i="1" dirty="0" smtClean="0">
                <a:solidFill>
                  <a:srgbClr val="C00000"/>
                </a:solidFill>
              </a:rPr>
              <a:t>Kişi</a:t>
            </a:r>
            <a:r>
              <a:rPr lang="tr-TR" b="1" i="1" dirty="0">
                <a:solidFill>
                  <a:srgbClr val="C00000"/>
                </a:solidFill>
              </a:rPr>
              <a:t>:  “Yaşam, Ölüm, Yaratılan”        </a:t>
            </a:r>
            <a:r>
              <a:rPr lang="tr-TR" i="1" dirty="0">
                <a:solidFill>
                  <a:srgbClr val="C00000"/>
                </a:solidFill>
              </a:rPr>
              <a:t/>
            </a:r>
            <a:br>
              <a:rPr lang="tr-TR" i="1" dirty="0">
                <a:solidFill>
                  <a:srgbClr val="C00000"/>
                </a:solidFill>
              </a:rPr>
            </a:br>
            <a:r>
              <a:rPr lang="tr-TR" dirty="0" smtClean="0">
                <a:solidFill>
                  <a:srgbClr val="C00000"/>
                </a:solidFill>
              </a:rPr>
              <a:t>Su Felsefesi</a:t>
            </a:r>
            <a:br>
              <a:rPr lang="tr-TR" dirty="0" smtClean="0">
                <a:solidFill>
                  <a:srgbClr val="C00000"/>
                </a:solidFill>
              </a:rPr>
            </a:br>
            <a:endParaRPr lang="en-US" dirty="0">
              <a:solidFill>
                <a:srgbClr val="C00000"/>
              </a:solidFill>
            </a:endParaRPr>
          </a:p>
        </p:txBody>
      </p:sp>
      <p:sp>
        <p:nvSpPr>
          <p:cNvPr id="3" name="İçerik Yer Tutucusu 2"/>
          <p:cNvSpPr>
            <a:spLocks noGrp="1"/>
          </p:cNvSpPr>
          <p:nvPr>
            <p:ph idx="1"/>
          </p:nvPr>
        </p:nvSpPr>
        <p:spPr>
          <a:xfrm>
            <a:off x="107504" y="1484784"/>
            <a:ext cx="8856984" cy="5256584"/>
          </a:xfrm>
        </p:spPr>
        <p:txBody>
          <a:bodyPr>
            <a:normAutofit fontScale="77500" lnSpcReduction="20000"/>
          </a:bodyPr>
          <a:lstStyle/>
          <a:p>
            <a:r>
              <a:rPr lang="tr-TR" dirty="0"/>
              <a:t>Kişi, Sibirya’nın güneyindeki sulak yerlerde,  su kenarlarında yaşayan </a:t>
            </a:r>
            <a:r>
              <a:rPr lang="tr-TR" dirty="0" err="1"/>
              <a:t>kiş</a:t>
            </a:r>
            <a:r>
              <a:rPr lang="tr-TR" dirty="0"/>
              <a:t> (su samuru) ile ilintilidir.</a:t>
            </a:r>
          </a:p>
          <a:p>
            <a:r>
              <a:rPr lang="tr-TR" b="1" dirty="0"/>
              <a:t>Farabi</a:t>
            </a:r>
            <a:r>
              <a:rPr lang="tr-TR" dirty="0"/>
              <a:t>’de felsefi olarak ortaya konulan metinler, </a:t>
            </a:r>
            <a:r>
              <a:rPr lang="tr-TR" b="1" dirty="0"/>
              <a:t>Yunus Emre</a:t>
            </a:r>
            <a:r>
              <a:rPr lang="tr-TR" dirty="0"/>
              <a:t>’de dizelerle dile gelmiştir. Sibirya’nın güneyindeki su kenarlarında </a:t>
            </a:r>
            <a:r>
              <a:rPr lang="tr-TR" dirty="0" err="1"/>
              <a:t>kiş</a:t>
            </a:r>
            <a:r>
              <a:rPr lang="tr-TR" dirty="0"/>
              <a:t> (su samuru) ile başlayan insan yolculuğumuz, Küçük Asya’nın Sivrihisar kasabasında </a:t>
            </a:r>
            <a:r>
              <a:rPr lang="tr-TR" b="1" dirty="0"/>
              <a:t>Yunus Emre</a:t>
            </a:r>
            <a:r>
              <a:rPr lang="tr-TR" dirty="0"/>
              <a:t> ile nihai şeklini almıştır. </a:t>
            </a:r>
            <a:endParaRPr lang="tr-TR" dirty="0" smtClean="0"/>
          </a:p>
          <a:p>
            <a:r>
              <a:rPr lang="tr-TR" b="1" dirty="0" smtClean="0"/>
              <a:t>Yunus </a:t>
            </a:r>
            <a:r>
              <a:rPr lang="tr-TR" b="1" dirty="0"/>
              <a:t>Emre</a:t>
            </a:r>
            <a:r>
              <a:rPr lang="tr-TR" dirty="0"/>
              <a:t>’nin 417 şiirinde insanı ve evreni tüm yedi kavram ile tanımlayan Türkçe artık kıvamını bulmuş, en üst dereceden bir ifade gücünü kazanmıştır.</a:t>
            </a:r>
          </a:p>
          <a:p>
            <a:r>
              <a:rPr lang="tr-TR" b="1" dirty="0"/>
              <a:t>Humus (toprak) ve </a:t>
            </a:r>
            <a:r>
              <a:rPr lang="tr-TR" b="1" dirty="0" err="1"/>
              <a:t>Kiş</a:t>
            </a:r>
            <a:r>
              <a:rPr lang="tr-TR" b="1" dirty="0"/>
              <a:t> (su samuru) kökenli farklı etimolojik kökenlerin elverdiği, sabit ve dinamik kişilik farkları </a:t>
            </a:r>
            <a:r>
              <a:rPr lang="tr-TR" dirty="0"/>
              <a:t>da, birörnek (</a:t>
            </a:r>
            <a:r>
              <a:rPr lang="tr-TR" dirty="0" err="1"/>
              <a:t>uniform</a:t>
            </a:r>
            <a:r>
              <a:rPr lang="tr-TR" dirty="0"/>
              <a:t>) ve </a:t>
            </a:r>
            <a:r>
              <a:rPr lang="tr-TR" dirty="0" err="1"/>
              <a:t>binçiçek</a:t>
            </a:r>
            <a:r>
              <a:rPr lang="tr-TR" dirty="0"/>
              <a:t> (hercai) zenginliğinin zıtlıklarıdır. </a:t>
            </a:r>
            <a:endParaRPr lang="tr-TR" dirty="0" smtClean="0"/>
          </a:p>
          <a:p>
            <a:r>
              <a:rPr lang="tr-TR" dirty="0" err="1" smtClean="0"/>
              <a:t>Birey’in</a:t>
            </a:r>
            <a:r>
              <a:rPr lang="tr-TR" dirty="0" smtClean="0"/>
              <a:t> </a:t>
            </a:r>
            <a:r>
              <a:rPr lang="tr-TR" dirty="0"/>
              <a:t>“</a:t>
            </a:r>
            <a:r>
              <a:rPr lang="tr-TR" dirty="0" err="1"/>
              <a:t>bir”liği</a:t>
            </a:r>
            <a:r>
              <a:rPr lang="tr-TR" dirty="0"/>
              <a:t>, benciliği ve </a:t>
            </a:r>
            <a:r>
              <a:rPr lang="tr-TR" dirty="0" err="1"/>
              <a:t>gönülün</a:t>
            </a:r>
            <a:r>
              <a:rPr lang="tr-TR" dirty="0"/>
              <a:t> bencileyin zenginliği farkıdır bu.</a:t>
            </a:r>
          </a:p>
          <a:p>
            <a:endParaRPr lang="en-US"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43624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692696"/>
          </a:xfrm>
        </p:spPr>
        <p:txBody>
          <a:bodyPr>
            <a:normAutofit fontScale="90000"/>
          </a:bodyPr>
          <a:lstStyle/>
          <a:p>
            <a:r>
              <a:rPr lang="en-US" dirty="0" smtClean="0"/>
              <a:t/>
            </a:r>
            <a:br>
              <a:rPr lang="en-US" dirty="0" smtClean="0"/>
            </a:br>
            <a:r>
              <a:rPr lang="en-US" dirty="0" err="1" smtClean="0">
                <a:solidFill>
                  <a:srgbClr val="C00000"/>
                </a:solidFill>
              </a:rPr>
              <a:t>Yer</a:t>
            </a:r>
            <a:r>
              <a:rPr lang="en-US" dirty="0" smtClean="0">
                <a:solidFill>
                  <a:srgbClr val="C00000"/>
                </a:solidFill>
              </a:rPr>
              <a:t> </a:t>
            </a:r>
            <a:r>
              <a:rPr lang="tr-TR" dirty="0" smtClean="0">
                <a:solidFill>
                  <a:srgbClr val="C00000"/>
                </a:solidFill>
              </a:rPr>
              <a:t>Gök </a:t>
            </a:r>
            <a:r>
              <a:rPr lang="tr-TR" dirty="0" err="1" smtClean="0">
                <a:solidFill>
                  <a:srgbClr val="C00000"/>
                </a:solidFill>
              </a:rPr>
              <a:t>İduk</a:t>
            </a:r>
            <a:r>
              <a:rPr lang="tr-TR" dirty="0" smtClean="0">
                <a:solidFill>
                  <a:srgbClr val="C00000"/>
                </a:solidFill>
              </a:rPr>
              <a:t> Su</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052736"/>
            <a:ext cx="9108504" cy="580526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398890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87424"/>
            <a:ext cx="8229600" cy="1224136"/>
          </a:xfrm>
        </p:spPr>
        <p:txBody>
          <a:bodyPr/>
          <a:lstStyle/>
          <a:p>
            <a:r>
              <a:rPr lang="tr-TR" dirty="0" smtClean="0">
                <a:solidFill>
                  <a:srgbClr val="C00000"/>
                </a:solidFill>
              </a:rPr>
              <a:t>Su</a:t>
            </a:r>
            <a:endParaRPr lang="tr-TR" dirty="0">
              <a:solidFill>
                <a:srgbClr val="C00000"/>
              </a:solidFill>
            </a:endParaRPr>
          </a:p>
        </p:txBody>
      </p:sp>
      <p:sp>
        <p:nvSpPr>
          <p:cNvPr id="3" name="İçerik Yer Tutucusu 2"/>
          <p:cNvSpPr>
            <a:spLocks noGrp="1"/>
          </p:cNvSpPr>
          <p:nvPr>
            <p:ph idx="1"/>
          </p:nvPr>
        </p:nvSpPr>
        <p:spPr>
          <a:xfrm>
            <a:off x="457200" y="620688"/>
            <a:ext cx="8229600" cy="6048672"/>
          </a:xfrm>
        </p:spPr>
        <p:txBody>
          <a:bodyPr>
            <a:normAutofit fontScale="77500" lnSpcReduction="20000"/>
          </a:bodyPr>
          <a:lstStyle/>
          <a:p>
            <a:pPr marL="0" indent="0">
              <a:buNone/>
            </a:pPr>
            <a:r>
              <a:rPr lang="tr-TR" dirty="0"/>
              <a:t>Kelimelerin etimolojik kökenlerine gittiğimiz zaman insan kavramı Arapçadır ve anlamakla ilintilidir. </a:t>
            </a:r>
            <a:r>
              <a:rPr lang="tr-TR" b="1" dirty="0">
                <a:solidFill>
                  <a:srgbClr val="C00000"/>
                </a:solidFill>
              </a:rPr>
              <a:t>Türklerde karşılığı kişi kavramının kökeni ise su ile alakalıdır.</a:t>
            </a:r>
          </a:p>
          <a:p>
            <a:pPr marL="0" indent="0">
              <a:buNone/>
            </a:pPr>
            <a:r>
              <a:rPr lang="tr-TR" b="1" dirty="0">
                <a:solidFill>
                  <a:srgbClr val="C00000"/>
                </a:solidFill>
              </a:rPr>
              <a:t>Dilimizde; yaşam, ölüm, kişi bu üç kavram su ile ilintilidir.</a:t>
            </a:r>
          </a:p>
          <a:p>
            <a:pPr marL="0" indent="0">
              <a:buNone/>
            </a:pPr>
            <a:r>
              <a:rPr lang="tr-TR" dirty="0"/>
              <a:t>Hint-Avrupa kökenli </a:t>
            </a:r>
            <a:r>
              <a:rPr lang="tr-TR" b="1" dirty="0">
                <a:solidFill>
                  <a:srgbClr val="C00000"/>
                </a:solidFill>
              </a:rPr>
              <a:t>insan</a:t>
            </a:r>
            <a:r>
              <a:rPr lang="tr-TR" dirty="0"/>
              <a:t> tabirinde esas olan anlamak iken, </a:t>
            </a:r>
            <a:r>
              <a:rPr lang="tr-TR" b="1" dirty="0">
                <a:solidFill>
                  <a:srgbClr val="C00000"/>
                </a:solidFill>
              </a:rPr>
              <a:t>kişi</a:t>
            </a:r>
            <a:r>
              <a:rPr lang="tr-TR" dirty="0"/>
              <a:t> tabirinde yaratılan olmak (insan tanrı tarafından yaratılmıştır) önem kazanmaktadır.</a:t>
            </a:r>
          </a:p>
          <a:p>
            <a:r>
              <a:rPr lang="tr-TR" dirty="0" err="1"/>
              <a:t>Tonyukuk</a:t>
            </a:r>
            <a:r>
              <a:rPr lang="tr-TR" dirty="0"/>
              <a:t>, Bilge Kağan ve </a:t>
            </a:r>
            <a:r>
              <a:rPr lang="tr-TR" dirty="0" err="1"/>
              <a:t>Kültigin</a:t>
            </a:r>
            <a:r>
              <a:rPr lang="tr-TR" dirty="0"/>
              <a:t> yazıtlarında bunlar açık açık ifade </a:t>
            </a:r>
            <a:r>
              <a:rPr lang="tr-TR" dirty="0" smtClean="0"/>
              <a:t>edilmiştir; </a:t>
            </a:r>
            <a:r>
              <a:rPr lang="tr-TR" dirty="0"/>
              <a:t>kişi ölümlüdür</a:t>
            </a:r>
            <a:r>
              <a:rPr lang="tr-TR" dirty="0" smtClean="0"/>
              <a:t>.</a:t>
            </a:r>
            <a:r>
              <a:rPr lang="tr-TR" b="1" i="1" dirty="0"/>
              <a:t> </a:t>
            </a:r>
            <a:endParaRPr lang="tr-TR" b="1" i="1" dirty="0" smtClean="0"/>
          </a:p>
          <a:p>
            <a:r>
              <a:rPr lang="tr-TR" b="1" i="1" dirty="0" smtClean="0"/>
              <a:t>Arapça </a:t>
            </a:r>
            <a:r>
              <a:rPr lang="tr-TR" b="1" i="1" dirty="0">
                <a:solidFill>
                  <a:srgbClr val="C00000"/>
                </a:solidFill>
              </a:rPr>
              <a:t>insan</a:t>
            </a:r>
            <a:r>
              <a:rPr lang="tr-TR" b="1" i="1" dirty="0"/>
              <a:t> </a:t>
            </a:r>
            <a:r>
              <a:rPr lang="tr-TR" b="1" i="1" dirty="0">
                <a:solidFill>
                  <a:srgbClr val="C00000"/>
                </a:solidFill>
              </a:rPr>
              <a:t>kavramının </a:t>
            </a:r>
            <a:r>
              <a:rPr lang="tr-TR" b="1" i="1" dirty="0"/>
              <a:t>kökünde Hint Avrupa kökü olan </a:t>
            </a:r>
            <a:r>
              <a:rPr lang="tr-TR" b="1" i="1" dirty="0" err="1"/>
              <a:t>ins</a:t>
            </a:r>
            <a:r>
              <a:rPr lang="tr-TR" b="1" i="1" dirty="0"/>
              <a:t> yer almaktadır, anlayan, duyan, bilen, tanıyan anlamlarını taşımaktadır. İnsan kavramı ise </a:t>
            </a:r>
            <a:r>
              <a:rPr lang="tr-TR" b="1" i="1" dirty="0" smtClean="0"/>
              <a:t>insan </a:t>
            </a:r>
            <a:r>
              <a:rPr lang="tr-TR" b="1" i="1" dirty="0"/>
              <a:t>yetilerinden sadece anlama, duyma, bilmeyi içermektedir.</a:t>
            </a:r>
            <a:endParaRPr lang="tr-TR" i="1" dirty="0"/>
          </a:p>
          <a:p>
            <a:r>
              <a:rPr lang="tr-TR" b="1" i="1" dirty="0">
                <a:solidFill>
                  <a:srgbClr val="C00000"/>
                </a:solidFill>
              </a:rPr>
              <a:t>Kişi kavramı </a:t>
            </a:r>
            <a:r>
              <a:rPr lang="tr-TR" b="1" i="1" dirty="0"/>
              <a:t>ise yaşam ve ölüm esaslıdır, insanın hayatının başını ve sonunu içermektedir. Yaşam ile ölüm arasındaki süre içerisindeki tüm yetileri içermektedir.  Kişi tabirinin kökeni Türkçedir, başka herhangi bir dilden alınmamıştır. Türklerin kendi yaşantılarından süzdükleri bir özdür.</a:t>
            </a:r>
            <a:endParaRPr lang="tr-TR" i="1" dirty="0"/>
          </a:p>
          <a:p>
            <a:pPr marL="0" indent="0">
              <a:buNone/>
            </a:pPr>
            <a:endParaRPr lang="tr-TR" dirty="0" smtClean="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55402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dirty="0" smtClean="0">
                <a:solidFill>
                  <a:srgbClr val="C00000"/>
                </a:solidFill>
              </a:rPr>
              <a:t>Toprak ve Su</a:t>
            </a:r>
            <a:endParaRPr lang="tr-TR" dirty="0">
              <a:solidFill>
                <a:srgbClr val="C00000"/>
              </a:solidFill>
            </a:endParaRPr>
          </a:p>
        </p:txBody>
      </p:sp>
      <p:sp>
        <p:nvSpPr>
          <p:cNvPr id="3" name="İçerik Yer Tutucusu 2"/>
          <p:cNvSpPr>
            <a:spLocks noGrp="1"/>
          </p:cNvSpPr>
          <p:nvPr>
            <p:ph idx="1"/>
          </p:nvPr>
        </p:nvSpPr>
        <p:spPr>
          <a:xfrm>
            <a:off x="0" y="692696"/>
            <a:ext cx="9036496" cy="6480720"/>
          </a:xfrm>
        </p:spPr>
        <p:txBody>
          <a:bodyPr>
            <a:noAutofit/>
          </a:bodyPr>
          <a:lstStyle/>
          <a:p>
            <a:r>
              <a:rPr lang="tr-TR" sz="2250" b="1" i="1" dirty="0"/>
              <a:t>Diğer bütün dillerde insan kavramı homo, humus, </a:t>
            </a:r>
            <a:r>
              <a:rPr lang="tr-TR" sz="2250" b="1" i="1" dirty="0" err="1"/>
              <a:t>human</a:t>
            </a:r>
            <a:r>
              <a:rPr lang="tr-TR" sz="2250" b="1" i="1" dirty="0"/>
              <a:t> olarak </a:t>
            </a:r>
            <a:r>
              <a:rPr lang="tr-TR" sz="2250" b="1" i="1" dirty="0">
                <a:solidFill>
                  <a:srgbClr val="C00000"/>
                </a:solidFill>
              </a:rPr>
              <a:t>toprak/zemin temelli bir kelime </a:t>
            </a:r>
            <a:r>
              <a:rPr lang="tr-TR" sz="2250" b="1" i="1" dirty="0"/>
              <a:t>olarak karşımıza çıkarken sadece Türk dilinde farklı bir kavram olarak </a:t>
            </a:r>
            <a:r>
              <a:rPr lang="tr-TR" sz="2250" b="1" i="1" dirty="0">
                <a:solidFill>
                  <a:srgbClr val="C00000"/>
                </a:solidFill>
              </a:rPr>
              <a:t>su temelli dinamik kişi kavramı </a:t>
            </a:r>
            <a:r>
              <a:rPr lang="tr-TR" sz="2250" b="1" i="1" dirty="0"/>
              <a:t>kullanılmaktadır ki bir özgünlük ve farklılık </a:t>
            </a:r>
            <a:r>
              <a:rPr lang="tr-TR" sz="2250" b="1" i="1" dirty="0" smtClean="0"/>
              <a:t>söz konusudur</a:t>
            </a:r>
            <a:r>
              <a:rPr lang="tr-TR" sz="2250" b="1" i="1" dirty="0"/>
              <a:t>.</a:t>
            </a:r>
            <a:endParaRPr lang="tr-TR" sz="2250" i="1" dirty="0"/>
          </a:p>
          <a:p>
            <a:r>
              <a:rPr lang="tr-TR" sz="2250" dirty="0" smtClean="0"/>
              <a:t>Türkçede </a:t>
            </a:r>
            <a:r>
              <a:rPr lang="tr-TR" sz="2250" dirty="0"/>
              <a:t>hayat anlamına gelen </a:t>
            </a:r>
            <a:r>
              <a:rPr lang="tr-TR" sz="2250" b="1" dirty="0">
                <a:solidFill>
                  <a:srgbClr val="C00000"/>
                </a:solidFill>
              </a:rPr>
              <a:t>yaşamın</a:t>
            </a:r>
            <a:r>
              <a:rPr lang="tr-TR" sz="2250" dirty="0"/>
              <a:t> kökü olan yaş, ıslak ya da nemli manasında kullanılmaktadır.</a:t>
            </a:r>
          </a:p>
          <a:p>
            <a:r>
              <a:rPr lang="tr-TR" sz="2250" dirty="0"/>
              <a:t>Türkçede </a:t>
            </a:r>
            <a:r>
              <a:rPr lang="tr-TR" sz="2250" b="1" dirty="0">
                <a:solidFill>
                  <a:srgbClr val="C00000"/>
                </a:solidFill>
              </a:rPr>
              <a:t>ölüm</a:t>
            </a:r>
            <a:r>
              <a:rPr lang="tr-TR" sz="2250" dirty="0"/>
              <a:t> teriminin kökü de suyla ilişkilidir. Ölüm, öl kökünden türetilmiştir. Öl, ıslak, yaş anlamına gelir.</a:t>
            </a:r>
          </a:p>
          <a:p>
            <a:r>
              <a:rPr lang="tr-TR" sz="2250" b="1" dirty="0">
                <a:solidFill>
                  <a:srgbClr val="C00000"/>
                </a:solidFill>
              </a:rPr>
              <a:t>İnsan</a:t>
            </a:r>
            <a:r>
              <a:rPr lang="tr-TR" sz="2250" dirty="0"/>
              <a:t> teriminin kökü ve boyun suyla ilişkili oluşu, ayrıca dünyanın su üzerinde durduğu düşüncesi, suyun Türklerin yaratılışında birinci dereceden görev aldığını göstermektedir.</a:t>
            </a:r>
          </a:p>
          <a:p>
            <a:r>
              <a:rPr lang="tr-TR" sz="2250" dirty="0"/>
              <a:t>Suyun değişkenliği, toprağa nüfuz etmesi, buharlaşıp uçması, akışkan olması, ruhun içinde çeşitli katmanlarda dolaşmasını yansıtması açısından önemlidir. </a:t>
            </a:r>
            <a:r>
              <a:rPr lang="tr-TR" sz="2250" b="1" dirty="0">
                <a:solidFill>
                  <a:srgbClr val="C00000"/>
                </a:solidFill>
              </a:rPr>
              <a:t>Hayatın su kökenli oluşu, yaşama sürecinde ortaya çıkan her türlü iniş çıkışlar ile zorlukları da açıklamaktadır.</a:t>
            </a:r>
          </a:p>
          <a:p>
            <a:r>
              <a:rPr lang="tr-TR" sz="2250" dirty="0"/>
              <a:t>Göktürk merkezli eski Türkler, insana ilişkin </a:t>
            </a:r>
            <a:r>
              <a:rPr lang="tr-TR" sz="2250" b="1" dirty="0">
                <a:solidFill>
                  <a:srgbClr val="C00000"/>
                </a:solidFill>
              </a:rPr>
              <a:t>“su kökenli oluş” </a:t>
            </a:r>
            <a:r>
              <a:rPr lang="tr-TR" sz="2250" dirty="0"/>
              <a:t>ve </a:t>
            </a:r>
            <a:r>
              <a:rPr lang="tr-TR" sz="2250" b="1" dirty="0">
                <a:solidFill>
                  <a:srgbClr val="C00000"/>
                </a:solidFill>
              </a:rPr>
              <a:t>“yaratılmış olmak” </a:t>
            </a:r>
            <a:r>
              <a:rPr lang="tr-TR" sz="2250" dirty="0"/>
              <a:t>üzere iki temel düşünce </a:t>
            </a:r>
            <a:r>
              <a:rPr lang="tr-TR" sz="2250" dirty="0" smtClean="0"/>
              <a:t>geliştirmişlerdir.</a:t>
            </a:r>
          </a:p>
          <a:p>
            <a:endParaRPr lang="tr-TR" sz="2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78146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476672"/>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Yer-Su</a:t>
            </a:r>
            <a:endParaRPr lang="tr-TR" dirty="0">
              <a:solidFill>
                <a:srgbClr val="C00000"/>
              </a:solidFill>
            </a:endParaRPr>
          </a:p>
        </p:txBody>
      </p:sp>
      <p:sp>
        <p:nvSpPr>
          <p:cNvPr id="3" name="İçerik Yer Tutucusu 2"/>
          <p:cNvSpPr>
            <a:spLocks noGrp="1"/>
          </p:cNvSpPr>
          <p:nvPr>
            <p:ph idx="1"/>
          </p:nvPr>
        </p:nvSpPr>
        <p:spPr>
          <a:xfrm>
            <a:off x="251520" y="620688"/>
            <a:ext cx="8784976" cy="6237312"/>
          </a:xfrm>
        </p:spPr>
        <p:txBody>
          <a:bodyPr>
            <a:noAutofit/>
          </a:bodyPr>
          <a:lstStyle/>
          <a:p>
            <a:endParaRPr lang="tr-TR" sz="1800" dirty="0" smtClean="0"/>
          </a:p>
          <a:p>
            <a:r>
              <a:rPr lang="tr-TR" sz="1800" dirty="0" smtClean="0"/>
              <a:t>EVRENSELCİ </a:t>
            </a:r>
            <a:r>
              <a:rPr lang="tr-TR" sz="1800" dirty="0"/>
              <a:t>DİKOTOMİ:  İki Ana ilkeye İndirgenmiş Âlem Düzeni  ı. </a:t>
            </a:r>
            <a:r>
              <a:rPr lang="tr-TR" sz="1800" dirty="0" err="1"/>
              <a:t>Yaruk</a:t>
            </a:r>
            <a:r>
              <a:rPr lang="tr-TR" sz="1800" dirty="0"/>
              <a:t> ve </a:t>
            </a:r>
            <a:r>
              <a:rPr lang="tr-TR" sz="1800" dirty="0" err="1"/>
              <a:t>Karang</a:t>
            </a:r>
            <a:r>
              <a:rPr lang="tr-TR" sz="1800" dirty="0"/>
              <a:t> İlkeleri ile Unsurlar  Kâinatın bütün tezahürlerini </a:t>
            </a:r>
            <a:r>
              <a:rPr lang="tr-TR" sz="1800" dirty="0">
                <a:solidFill>
                  <a:srgbClr val="C00000"/>
                </a:solidFill>
              </a:rPr>
              <a:t>gök ve </a:t>
            </a:r>
            <a:r>
              <a:rPr lang="tr-TR" sz="1800" dirty="0" err="1">
                <a:solidFill>
                  <a:srgbClr val="C00000"/>
                </a:solidFill>
              </a:rPr>
              <a:t>yir-sub</a:t>
            </a:r>
            <a:r>
              <a:rPr lang="tr-TR" sz="1800" dirty="0">
                <a:solidFill>
                  <a:srgbClr val="C00000"/>
                </a:solidFill>
              </a:rPr>
              <a:t>/</a:t>
            </a:r>
            <a:r>
              <a:rPr lang="tr-TR" sz="1800" dirty="0" err="1">
                <a:solidFill>
                  <a:srgbClr val="C00000"/>
                </a:solidFill>
              </a:rPr>
              <a:t>v'un</a:t>
            </a:r>
            <a:r>
              <a:rPr lang="tr-TR" sz="1800" dirty="0">
                <a:solidFill>
                  <a:srgbClr val="C00000"/>
                </a:solidFill>
              </a:rPr>
              <a:t> (yer-su: yeryüzü) </a:t>
            </a:r>
            <a:r>
              <a:rPr lang="tr-TR" sz="1800" dirty="0"/>
              <a:t>temsil ettiği birbirine zıt, fakat birbirini tamamlayan iki  evrensel '</a:t>
            </a:r>
            <a:r>
              <a:rPr lang="tr-TR" sz="1800" dirty="0" err="1"/>
              <a:t>nefes'ten</a:t>
            </a:r>
            <a:r>
              <a:rPr lang="tr-TR" sz="1800" dirty="0"/>
              <a:t> oluşmuş olarak kabul eden sistem, </a:t>
            </a:r>
            <a:r>
              <a:rPr lang="tr-TR" sz="1800" b="1" dirty="0" err="1"/>
              <a:t>proto</a:t>
            </a:r>
            <a:r>
              <a:rPr lang="tr-TR" sz="1800" b="1" dirty="0"/>
              <a:t>-Türk</a:t>
            </a:r>
            <a:r>
              <a:rPr lang="tr-TR" sz="1800" dirty="0"/>
              <a:t> ve  Türklerin en eski, belki de öz kozmolojisiydi. </a:t>
            </a:r>
            <a:endParaRPr lang="tr-TR" sz="1800" dirty="0" smtClean="0"/>
          </a:p>
          <a:p>
            <a:r>
              <a:rPr lang="tr-TR" sz="1800" b="1" dirty="0" err="1" smtClean="0">
                <a:solidFill>
                  <a:srgbClr val="C00000"/>
                </a:solidFill>
              </a:rPr>
              <a:t>Eberhard'ın</a:t>
            </a:r>
            <a:r>
              <a:rPr lang="tr-TR" sz="1800" b="1" dirty="0">
                <a:solidFill>
                  <a:srgbClr val="C00000"/>
                </a:solidFill>
              </a:rPr>
              <a:t>, çoğunluğunu </a:t>
            </a:r>
            <a:r>
              <a:rPr lang="tr-TR" sz="1800" b="1" dirty="0" err="1">
                <a:solidFill>
                  <a:srgbClr val="C00000"/>
                </a:solidFill>
              </a:rPr>
              <a:t>proto</a:t>
            </a:r>
            <a:r>
              <a:rPr lang="tr-TR" sz="1800" b="1" dirty="0">
                <a:solidFill>
                  <a:srgbClr val="C00000"/>
                </a:solidFill>
              </a:rPr>
              <a:t>-Türk saydığı </a:t>
            </a:r>
            <a:r>
              <a:rPr lang="tr-TR" sz="1800" b="1" dirty="0" err="1" smtClean="0">
                <a:solidFill>
                  <a:srgbClr val="C00000"/>
                </a:solidFill>
              </a:rPr>
              <a:t>Çular’dan</a:t>
            </a:r>
            <a:r>
              <a:rPr lang="tr-TR" sz="1800" b="1" dirty="0" smtClean="0">
                <a:solidFill>
                  <a:srgbClr val="C00000"/>
                </a:solidFill>
              </a:rPr>
              <a:t>  </a:t>
            </a:r>
            <a:r>
              <a:rPr lang="tr-TR" sz="1800" b="1" dirty="0">
                <a:solidFill>
                  <a:srgbClr val="C00000"/>
                </a:solidFill>
              </a:rPr>
              <a:t>(MÖ 1059-249 ) </a:t>
            </a:r>
            <a:r>
              <a:rPr lang="tr-TR" sz="1800" dirty="0"/>
              <a:t>önce, bugünkü Kuzey Çin'e hâkim olan </a:t>
            </a:r>
            <a:r>
              <a:rPr lang="tr-TR" sz="1800" dirty="0" err="1"/>
              <a:t>Şang</a:t>
            </a:r>
            <a:r>
              <a:rPr lang="tr-TR" sz="1800" dirty="0"/>
              <a:t> sülalesi döneminde. Ti denilen gök tanrısına, doğa güçlerine ve atalara ibadet ediliyordu. Fakat </a:t>
            </a:r>
            <a:r>
              <a:rPr lang="tr-TR" sz="1800" dirty="0" err="1"/>
              <a:t>Şangların</a:t>
            </a:r>
            <a:r>
              <a:rPr lang="tr-TR" sz="1800" dirty="0"/>
              <a:t> kozmolojisi dağınık inançlardan ibaretti.  </a:t>
            </a:r>
            <a:endParaRPr lang="tr-TR" sz="1800" dirty="0" smtClean="0"/>
          </a:p>
          <a:p>
            <a:r>
              <a:rPr lang="tr-TR" sz="1800" b="1" dirty="0" smtClean="0">
                <a:solidFill>
                  <a:srgbClr val="C00000"/>
                </a:solidFill>
              </a:rPr>
              <a:t>Böylece</a:t>
            </a:r>
            <a:r>
              <a:rPr lang="tr-TR" sz="1800" b="1" dirty="0">
                <a:solidFill>
                  <a:srgbClr val="C00000"/>
                </a:solidFill>
              </a:rPr>
              <a:t>, kâinatın çeşitli  tezahürlerini, mekân ve zaman içinde tüm evreni kapsayan bir düzen  olarak açıklama girişimi, </a:t>
            </a:r>
            <a:r>
              <a:rPr lang="tr-TR" sz="1800" b="1" dirty="0" err="1">
                <a:solidFill>
                  <a:srgbClr val="C00000"/>
                </a:solidFill>
              </a:rPr>
              <a:t>proto</a:t>
            </a:r>
            <a:r>
              <a:rPr lang="tr-TR" sz="1800" b="1" dirty="0">
                <a:solidFill>
                  <a:srgbClr val="C00000"/>
                </a:solidFill>
              </a:rPr>
              <a:t>-Türk sanılan </a:t>
            </a:r>
            <a:r>
              <a:rPr lang="tr-TR" sz="1800" b="1" dirty="0" err="1" smtClean="0">
                <a:solidFill>
                  <a:srgbClr val="C00000"/>
                </a:solidFill>
              </a:rPr>
              <a:t>Çu’lara</a:t>
            </a:r>
            <a:r>
              <a:rPr lang="tr-TR" sz="1800" b="1" dirty="0" smtClean="0">
                <a:solidFill>
                  <a:srgbClr val="C00000"/>
                </a:solidFill>
              </a:rPr>
              <a:t> </a:t>
            </a:r>
            <a:r>
              <a:rPr lang="tr-TR" sz="1800" b="1" dirty="0">
                <a:solidFill>
                  <a:srgbClr val="C00000"/>
                </a:solidFill>
              </a:rPr>
              <a:t>atfedilmektedir ya  da </a:t>
            </a:r>
            <a:r>
              <a:rPr lang="tr-TR" sz="1800" b="1" dirty="0" err="1" smtClean="0">
                <a:solidFill>
                  <a:srgbClr val="C00000"/>
                </a:solidFill>
              </a:rPr>
              <a:t>Çu’lar</a:t>
            </a:r>
            <a:r>
              <a:rPr lang="tr-TR" sz="1800" b="1" dirty="0" smtClean="0">
                <a:solidFill>
                  <a:srgbClr val="C00000"/>
                </a:solidFill>
              </a:rPr>
              <a:t> </a:t>
            </a:r>
            <a:r>
              <a:rPr lang="tr-TR" sz="1800" b="1" dirty="0">
                <a:solidFill>
                  <a:srgbClr val="C00000"/>
                </a:solidFill>
              </a:rPr>
              <a:t>bu kozmolojiyi anavatanları olan İç Asya'dan getirmişlerdi.  </a:t>
            </a:r>
            <a:endParaRPr lang="tr-TR" sz="1800" b="1" dirty="0" smtClean="0">
              <a:solidFill>
                <a:srgbClr val="C00000"/>
              </a:solidFill>
            </a:endParaRPr>
          </a:p>
          <a:p>
            <a:r>
              <a:rPr lang="tr-TR" sz="1800" b="1" dirty="0" smtClean="0">
                <a:solidFill>
                  <a:srgbClr val="C00000"/>
                </a:solidFill>
              </a:rPr>
              <a:t>Evrensel </a:t>
            </a:r>
            <a:r>
              <a:rPr lang="tr-TR" sz="1800" b="1" dirty="0">
                <a:solidFill>
                  <a:srgbClr val="C00000"/>
                </a:solidFill>
              </a:rPr>
              <a:t>olma iddiasında bulunduğundan, zamanımız araştırmacıları  </a:t>
            </a:r>
            <a:r>
              <a:rPr lang="tr-TR" sz="1800" b="1" dirty="0" err="1">
                <a:solidFill>
                  <a:srgbClr val="C00000"/>
                </a:solidFill>
              </a:rPr>
              <a:t>Çu</a:t>
            </a:r>
            <a:r>
              <a:rPr lang="tr-TR" sz="1800" b="1" dirty="0">
                <a:solidFill>
                  <a:srgbClr val="C00000"/>
                </a:solidFill>
              </a:rPr>
              <a:t> kozmolojisine evrenselcilik veya </a:t>
            </a:r>
            <a:r>
              <a:rPr lang="tr-TR" sz="1800" b="1" dirty="0" err="1">
                <a:solidFill>
                  <a:srgbClr val="C00000"/>
                </a:solidFill>
              </a:rPr>
              <a:t>evrencilik</a:t>
            </a:r>
            <a:r>
              <a:rPr lang="tr-TR" sz="1800" b="1" dirty="0">
                <a:solidFill>
                  <a:srgbClr val="C00000"/>
                </a:solidFill>
              </a:rPr>
              <a:t> demektedir. </a:t>
            </a:r>
            <a:r>
              <a:rPr lang="tr-TR" sz="1800" b="1" dirty="0" err="1">
                <a:solidFill>
                  <a:srgbClr val="C00000"/>
                </a:solidFill>
              </a:rPr>
              <a:t>Çu</a:t>
            </a:r>
            <a:r>
              <a:rPr lang="tr-TR" sz="1800" b="1" dirty="0">
                <a:solidFill>
                  <a:srgbClr val="C00000"/>
                </a:solidFill>
              </a:rPr>
              <a:t>  kozmolojisi, 'gök' ve '</a:t>
            </a:r>
            <a:r>
              <a:rPr lang="tr-TR" sz="1800" b="1" dirty="0" err="1">
                <a:solidFill>
                  <a:srgbClr val="C00000"/>
                </a:solidFill>
              </a:rPr>
              <a:t>yer'in</a:t>
            </a:r>
            <a:r>
              <a:rPr lang="tr-TR" sz="1800" b="1" dirty="0">
                <a:solidFill>
                  <a:srgbClr val="C00000"/>
                </a:solidFill>
              </a:rPr>
              <a:t> temsil ettiği iki ilkeye dayandığı için de  </a:t>
            </a:r>
            <a:r>
              <a:rPr lang="tr-TR" sz="1800" b="1" dirty="0" err="1">
                <a:solidFill>
                  <a:srgbClr val="C00000"/>
                </a:solidFill>
              </a:rPr>
              <a:t>dikotomi</a:t>
            </a:r>
            <a:r>
              <a:rPr lang="tr-TR" sz="1800" b="1" dirty="0">
                <a:solidFill>
                  <a:srgbClr val="C00000"/>
                </a:solidFill>
              </a:rPr>
              <a:t> (iki ilkeli sistem) adını almaktadır. Evrenselcilik, merkeziyetçi devlet dini tarzındaydı</a:t>
            </a:r>
            <a:r>
              <a:rPr lang="tr-TR" sz="1800" dirty="0"/>
              <a:t>.</a:t>
            </a:r>
          </a:p>
          <a:p>
            <a:pPr marL="0" indent="0">
              <a:buNone/>
            </a:pPr>
            <a:endParaRPr lang="tr-TR" sz="1400" b="1" dirty="0" smtClean="0"/>
          </a:p>
          <a:p>
            <a:pPr marL="0" indent="0">
              <a:buNone/>
            </a:pPr>
            <a:r>
              <a:rPr lang="tr-TR" sz="1400" b="1" dirty="0" smtClean="0"/>
              <a:t>Emel </a:t>
            </a:r>
            <a:r>
              <a:rPr lang="tr-TR" sz="1400" b="1" dirty="0"/>
              <a:t>Esin </a:t>
            </a:r>
            <a:r>
              <a:rPr lang="tr-TR" sz="1400" dirty="0"/>
              <a:t>- </a:t>
            </a:r>
            <a:r>
              <a:rPr lang="tr-TR" sz="1400" dirty="0" err="1"/>
              <a:t>Turk</a:t>
            </a:r>
            <a:r>
              <a:rPr lang="tr-TR" sz="1400" dirty="0"/>
              <a:t> Kozmolojisine Giris.pdf</a:t>
            </a:r>
          </a:p>
          <a:p>
            <a:pPr marL="0" indent="0">
              <a:buNone/>
            </a:pPr>
            <a:r>
              <a:rPr lang="tr-TR" sz="1400" u="sng" dirty="0">
                <a:hlinkClick r:id="rId2"/>
              </a:rPr>
              <a:t>https://</a:t>
            </a:r>
            <a:r>
              <a:rPr lang="tr-TR" sz="1400" u="sng" dirty="0" smtClean="0">
                <a:hlinkClick r:id="rId2"/>
              </a:rPr>
              <a:t>www.academia.edu/38142636/Emel_Esin_Turk_Kozmolojisine_Giris_pdf</a:t>
            </a:r>
            <a:endParaRPr lang="tr-TR" sz="1400" u="sng" dirty="0" smtClean="0"/>
          </a:p>
          <a:p>
            <a:pPr marL="0" indent="0">
              <a:buNone/>
            </a:pPr>
            <a:endParaRPr lang="tr-TR" sz="1400" u="sng" dirty="0" smtClean="0"/>
          </a:p>
          <a:p>
            <a:pPr marL="0" indent="0">
              <a:buNone/>
            </a:pPr>
            <a:r>
              <a:rPr lang="tr-TR" sz="1400" dirty="0" smtClean="0"/>
              <a:t>Tek-Esin Vakfı Arama </a:t>
            </a:r>
            <a:r>
              <a:rPr lang="tr-TR" sz="1400" dirty="0" err="1" smtClean="0"/>
              <a:t>Veritabanı</a:t>
            </a:r>
            <a:r>
              <a:rPr lang="tr-TR" sz="1400" dirty="0" smtClean="0"/>
              <a:t> </a:t>
            </a:r>
            <a:endParaRPr lang="tr-TR" sz="1400" dirty="0"/>
          </a:p>
          <a:p>
            <a:pPr marL="0" indent="0">
              <a:buNone/>
            </a:pPr>
            <a:r>
              <a:rPr lang="tr-TR" sz="1400" dirty="0" smtClean="0"/>
              <a:t>http</a:t>
            </a:r>
            <a:r>
              <a:rPr lang="tr-TR" sz="1400" dirty="0"/>
              <a:t>://178.233.212.46:82/yordam/?</a:t>
            </a:r>
            <a:r>
              <a:rPr lang="tr-TR" sz="1400" dirty="0" smtClean="0"/>
              <a:t>p=1&amp;q=deniz&amp;alan=qEser_txt</a:t>
            </a:r>
          </a:p>
          <a:p>
            <a:pPr marL="0" indent="0">
              <a:buNone/>
            </a:pPr>
            <a:endParaRPr lang="tr-TR" sz="1800" dirty="0" smtClean="0"/>
          </a:p>
          <a:p>
            <a:pPr marL="0" indent="0">
              <a:buNone/>
            </a:pPr>
            <a:endParaRPr lang="tr-TR" sz="1800" dirty="0" smtClean="0"/>
          </a:p>
          <a:p>
            <a:pPr marL="0" indent="0">
              <a:buNone/>
            </a:pPr>
            <a:endParaRPr lang="tr-TR" sz="1800" dirty="0" smtClean="0"/>
          </a:p>
          <a:p>
            <a:pPr marL="0" indent="0">
              <a:buNone/>
            </a:pPr>
            <a:endParaRPr lang="tr-TR" sz="1800" dirty="0"/>
          </a:p>
          <a:p>
            <a:pPr marL="0" indent="0">
              <a:buNone/>
            </a:pP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287756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Kutsal Su</a:t>
            </a:r>
            <a:endParaRPr lang="tr-TR" dirty="0"/>
          </a:p>
        </p:txBody>
      </p:sp>
      <p:sp>
        <p:nvSpPr>
          <p:cNvPr id="3" name="İçerik Yer Tutucusu 2"/>
          <p:cNvSpPr>
            <a:spLocks noGrp="1"/>
          </p:cNvSpPr>
          <p:nvPr>
            <p:ph idx="1"/>
          </p:nvPr>
        </p:nvSpPr>
        <p:spPr>
          <a:xfrm>
            <a:off x="457200" y="1052736"/>
            <a:ext cx="8507288" cy="5544616"/>
          </a:xfrm>
        </p:spPr>
        <p:txBody>
          <a:bodyPr>
            <a:normAutofit fontScale="70000" lnSpcReduction="20000"/>
          </a:bodyPr>
          <a:lstStyle/>
          <a:p>
            <a:endParaRPr lang="tr-TR" dirty="0" smtClean="0"/>
          </a:p>
          <a:p>
            <a:r>
              <a:rPr lang="tr-TR" dirty="0" err="1" smtClean="0"/>
              <a:t>Köl-Tigin</a:t>
            </a:r>
            <a:r>
              <a:rPr lang="tr-TR" dirty="0"/>
              <a:t>, Bilge ve </a:t>
            </a:r>
            <a:r>
              <a:rPr lang="tr-TR" dirty="0" err="1"/>
              <a:t>Tunyukuk</a:t>
            </a:r>
            <a:r>
              <a:rPr lang="tr-TR" dirty="0"/>
              <a:t> kitabelerinden başka, </a:t>
            </a:r>
            <a:r>
              <a:rPr lang="tr-TR" b="1" dirty="0"/>
              <a:t>Yer-</a:t>
            </a:r>
            <a:r>
              <a:rPr lang="tr-TR" b="1" dirty="0" err="1"/>
              <a:t>Sub</a:t>
            </a:r>
            <a:r>
              <a:rPr lang="tr-TR" dirty="0" err="1"/>
              <a:t>'ın</a:t>
            </a:r>
            <a:r>
              <a:rPr lang="tr-TR" dirty="0"/>
              <a:t> eski Türk dili konuşan halklarda </a:t>
            </a:r>
            <a:r>
              <a:rPr lang="tr-TR" dirty="0" smtClean="0"/>
              <a:t>kutsal olduğunu </a:t>
            </a:r>
            <a:r>
              <a:rPr lang="tr-TR" dirty="0"/>
              <a:t>biliyoruz. Türk dilli halklar su ile ilgili kutsal görevlerini icra ederlerken: "Halk iki gruba ayrılıp, birbirlerini suya iterlerdi. </a:t>
            </a:r>
            <a:r>
              <a:rPr lang="tr-TR" dirty="0" err="1"/>
              <a:t>Kagan</a:t>
            </a:r>
            <a:r>
              <a:rPr lang="tr-TR" dirty="0"/>
              <a:t> da suya kendi elbisesi ile girerdi</a:t>
            </a:r>
            <a:r>
              <a:rPr lang="tr-TR" dirty="0" smtClean="0"/>
              <a:t>'.</a:t>
            </a:r>
          </a:p>
          <a:p>
            <a:r>
              <a:rPr lang="tr-TR" dirty="0" smtClean="0"/>
              <a:t>Bizans </a:t>
            </a:r>
            <a:r>
              <a:rPr lang="tr-TR" dirty="0"/>
              <a:t>kaynaklarına göre, 7. yüzyılda eski Türk halklarındaki suya atlama, üzerlerine su dökme adetleri onların </a:t>
            </a:r>
            <a:r>
              <a:rPr lang="tr-TR" dirty="0" smtClean="0"/>
              <a:t>suya </a:t>
            </a:r>
            <a:r>
              <a:rPr lang="tr-TR" dirty="0"/>
              <a:t>tapınmalarından kaynaklanıyordu. </a:t>
            </a:r>
            <a:endParaRPr lang="tr-TR" dirty="0" smtClean="0"/>
          </a:p>
          <a:p>
            <a:r>
              <a:rPr lang="tr-TR" dirty="0" smtClean="0"/>
              <a:t>Aynı </a:t>
            </a:r>
            <a:r>
              <a:rPr lang="tr-TR" dirty="0"/>
              <a:t>kaynaktan Türklerin suya kurban adadıklarını da </a:t>
            </a:r>
            <a:r>
              <a:rPr lang="tr-TR" dirty="0" smtClean="0"/>
              <a:t>öğreniyoruz. </a:t>
            </a:r>
            <a:r>
              <a:rPr lang="tr-TR" dirty="0"/>
              <a:t>7. yüzyıla ait tarihi bir kaynakta, </a:t>
            </a:r>
            <a:r>
              <a:rPr lang="tr-TR" b="1" dirty="0" smtClean="0"/>
              <a:t>Hunların adet </a:t>
            </a:r>
            <a:r>
              <a:rPr lang="tr-TR" b="1" dirty="0"/>
              <a:t>ve inançları anlatılırken onların suya </a:t>
            </a:r>
            <a:r>
              <a:rPr lang="tr-TR" b="1" dirty="0" smtClean="0"/>
              <a:t>taptığı yazılmıştı. </a:t>
            </a:r>
            <a:r>
              <a:rPr lang="tr-TR" dirty="0"/>
              <a:t>İdil </a:t>
            </a:r>
            <a:r>
              <a:rPr lang="tr-TR" dirty="0" smtClean="0"/>
              <a:t>halklarının </a:t>
            </a:r>
            <a:r>
              <a:rPr lang="tr-TR" dirty="0"/>
              <a:t>suya ibadetleri </a:t>
            </a:r>
            <a:r>
              <a:rPr lang="tr-TR" dirty="0" smtClean="0"/>
              <a:t>hakkındaki </a:t>
            </a:r>
            <a:r>
              <a:rPr lang="tr-TR" dirty="0"/>
              <a:t>belgeye ise, </a:t>
            </a:r>
            <a:r>
              <a:rPr lang="tr-TR" dirty="0" smtClean="0"/>
              <a:t>10.yüzyılın </a:t>
            </a:r>
            <a:r>
              <a:rPr lang="tr-TR" dirty="0"/>
              <a:t>Arap seyyahı ve ilim adamı </a:t>
            </a:r>
            <a:r>
              <a:rPr lang="tr-TR" dirty="0" err="1"/>
              <a:t>Ahmed</a:t>
            </a:r>
            <a:r>
              <a:rPr lang="tr-TR" dirty="0"/>
              <a:t> </a:t>
            </a:r>
            <a:r>
              <a:rPr lang="tr-TR" dirty="0" err="1"/>
              <a:t>İbn</a:t>
            </a:r>
            <a:r>
              <a:rPr lang="tr-TR" dirty="0"/>
              <a:t> </a:t>
            </a:r>
            <a:r>
              <a:rPr lang="tr-TR" dirty="0" err="1" smtClean="0"/>
              <a:t>Fadlan'ın</a:t>
            </a:r>
            <a:r>
              <a:rPr lang="tr-TR" dirty="0" smtClean="0"/>
              <a:t> kitabında rastlanıyor.</a:t>
            </a:r>
          </a:p>
          <a:p>
            <a:endParaRPr lang="tr-TR" dirty="0" smtClean="0"/>
          </a:p>
          <a:p>
            <a:endParaRPr lang="tr-TR" dirty="0"/>
          </a:p>
          <a:p>
            <a:endParaRPr lang="tr-TR" dirty="0" smtClean="0"/>
          </a:p>
          <a:p>
            <a:pPr marL="0" indent="0">
              <a:buNone/>
            </a:pPr>
            <a:r>
              <a:rPr lang="tr-TR" sz="2300" dirty="0"/>
              <a:t>ESKİ TÜRK KİTABELERİNDEKİ YER-SUB MESELESİ </a:t>
            </a:r>
            <a:r>
              <a:rPr lang="tr-TR" sz="2300" b="1" dirty="0" smtClean="0"/>
              <a:t>M.A.SEYİDOV</a:t>
            </a:r>
            <a:r>
              <a:rPr lang="tr-TR" sz="2300" dirty="0" smtClean="0"/>
              <a:t> </a:t>
            </a:r>
            <a:r>
              <a:rPr lang="tr-TR" sz="2300" dirty="0"/>
              <a:t>Çeviren </a:t>
            </a:r>
            <a:r>
              <a:rPr lang="tr-TR" sz="2300" dirty="0" err="1" smtClean="0"/>
              <a:t>S.Gömeç</a:t>
            </a:r>
            <a:r>
              <a:rPr lang="tr-TR" sz="2300" dirty="0" smtClean="0"/>
              <a:t> </a:t>
            </a:r>
            <a:r>
              <a:rPr lang="tr-TR" sz="2300" dirty="0" smtClean="0">
                <a:hlinkClick r:id="rId2"/>
              </a:rPr>
              <a:t>https</a:t>
            </a:r>
            <a:r>
              <a:rPr lang="tr-TR" sz="2300" dirty="0">
                <a:hlinkClick r:id="rId2"/>
              </a:rPr>
              <a:t>://</a:t>
            </a:r>
            <a:r>
              <a:rPr lang="tr-TR" sz="2300" dirty="0" smtClean="0">
                <a:hlinkClick r:id="rId2"/>
              </a:rPr>
              <a:t>dergipark.org.tr/tr/download/article-file/782617</a:t>
            </a:r>
            <a:endParaRPr lang="tr-TR" sz="2300" dirty="0" smtClean="0"/>
          </a:p>
          <a:p>
            <a:endParaRPr lang="tr-TR" sz="2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660855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Su Halkı: Sakalar (İskitler). Sümerler</a:t>
            </a:r>
            <a:br>
              <a:rPr lang="tr-TR" dirty="0" smtClean="0">
                <a:solidFill>
                  <a:srgbClr val="C00000"/>
                </a:solidFill>
              </a:rPr>
            </a:br>
            <a:r>
              <a:rPr lang="tr-TR" dirty="0" smtClean="0">
                <a:solidFill>
                  <a:srgbClr val="C00000"/>
                </a:solidFill>
              </a:rPr>
              <a:t> </a:t>
            </a:r>
            <a:endParaRPr lang="tr-TR" dirty="0">
              <a:solidFill>
                <a:srgbClr val="C00000"/>
              </a:solidFill>
            </a:endParaRPr>
          </a:p>
        </p:txBody>
      </p:sp>
      <p:sp>
        <p:nvSpPr>
          <p:cNvPr id="3" name="İçerik Yer Tutucusu 2"/>
          <p:cNvSpPr>
            <a:spLocks noGrp="1"/>
          </p:cNvSpPr>
          <p:nvPr>
            <p:ph idx="1"/>
          </p:nvPr>
        </p:nvSpPr>
        <p:spPr>
          <a:xfrm>
            <a:off x="323528" y="692696"/>
            <a:ext cx="8820472" cy="6480720"/>
          </a:xfrm>
        </p:spPr>
        <p:txBody>
          <a:bodyPr>
            <a:noAutofit/>
          </a:bodyPr>
          <a:lstStyle/>
          <a:p>
            <a:endParaRPr lang="tr-TR" sz="1600" dirty="0" smtClean="0"/>
          </a:p>
          <a:p>
            <a:r>
              <a:rPr lang="tr-TR" sz="1600" dirty="0" smtClean="0"/>
              <a:t>“</a:t>
            </a:r>
            <a:r>
              <a:rPr lang="tr-TR" sz="1600" dirty="0"/>
              <a:t>Atlı” kavim  olarak nitelendirilen Sakalar , Oğuz’un en erken oluşan Karluk boyundan ayrı bir uruk olarak yaklaşık MÖ. 7000 veya 6000 yıllarında ortaya çıkarak , Kuzey Asya’dan farklı </a:t>
            </a:r>
            <a:r>
              <a:rPr lang="tr-TR" sz="1600" dirty="0" smtClean="0"/>
              <a:t>zamanlarda, bir </a:t>
            </a:r>
            <a:r>
              <a:rPr lang="tr-TR" sz="1600" dirty="0"/>
              <a:t>taraftan </a:t>
            </a:r>
            <a:r>
              <a:rPr lang="tr-TR" sz="1600" dirty="0" smtClean="0"/>
              <a:t>İran, Anadolu </a:t>
            </a:r>
            <a:r>
              <a:rPr lang="tr-TR" sz="1600" dirty="0"/>
              <a:t>ve Hindistan’ın </a:t>
            </a:r>
            <a:r>
              <a:rPr lang="tr-TR" sz="1600" dirty="0" err="1"/>
              <a:t>İndus</a:t>
            </a:r>
            <a:r>
              <a:rPr lang="tr-TR" sz="1600" dirty="0"/>
              <a:t> nehri kıyılarına , diğer taraftan Kafkaslardan Doğu Avrupa ve </a:t>
            </a:r>
            <a:r>
              <a:rPr lang="tr-TR" sz="1600" dirty="0" smtClean="0"/>
              <a:t>Balkanlara </a:t>
            </a:r>
            <a:r>
              <a:rPr lang="tr-TR" sz="1600" dirty="0"/>
              <a:t>kadar yaklaşık 10.000 km2 bir alana yayılmışlardır.  s.24 </a:t>
            </a:r>
          </a:p>
          <a:p>
            <a:r>
              <a:rPr lang="tr-TR" sz="1600" dirty="0"/>
              <a:t>Eski </a:t>
            </a:r>
            <a:r>
              <a:rPr lang="tr-TR" sz="1600" dirty="0" smtClean="0"/>
              <a:t>Yunan, </a:t>
            </a:r>
            <a:r>
              <a:rPr lang="tr-TR" sz="1600" dirty="0"/>
              <a:t>Latin (Roma), </a:t>
            </a:r>
            <a:r>
              <a:rPr lang="tr-TR" sz="1600" dirty="0" smtClean="0"/>
              <a:t>Bizans, Arap, Pers </a:t>
            </a:r>
            <a:r>
              <a:rPr lang="tr-TR" sz="1600" dirty="0"/>
              <a:t>tarihçilerinin ve yazarlarının </a:t>
            </a:r>
            <a:r>
              <a:rPr lang="tr-TR" sz="1600" dirty="0" smtClean="0"/>
              <a:t>hiçbirisi, Sakaların kültürleri, inançları </a:t>
            </a:r>
            <a:r>
              <a:rPr lang="tr-TR" sz="1600" dirty="0"/>
              <a:t>ve ahlaklarına ait en küçük ayrıntılara vurgu yapmalarına rağmen ,onların Pers (İran ) dilini konuştuklarını savunmamışlardır. s.23</a:t>
            </a:r>
          </a:p>
          <a:p>
            <a:r>
              <a:rPr lang="tr-TR" sz="1600" b="1" dirty="0" smtClean="0">
                <a:solidFill>
                  <a:srgbClr val="C00000"/>
                </a:solidFill>
              </a:rPr>
              <a:t>Hatta </a:t>
            </a:r>
            <a:r>
              <a:rPr lang="tr-TR" sz="1600" b="1" dirty="0">
                <a:solidFill>
                  <a:srgbClr val="C00000"/>
                </a:solidFill>
              </a:rPr>
              <a:t>Saka </a:t>
            </a:r>
            <a:r>
              <a:rPr lang="tr-TR" sz="1600" b="1" dirty="0" smtClean="0">
                <a:solidFill>
                  <a:srgbClr val="C00000"/>
                </a:solidFill>
              </a:rPr>
              <a:t>adı, eski Fenike, Babil </a:t>
            </a:r>
            <a:r>
              <a:rPr lang="tr-TR" sz="1600" b="1" dirty="0">
                <a:solidFill>
                  <a:srgbClr val="C00000"/>
                </a:solidFill>
              </a:rPr>
              <a:t>ve Bizans kaynaklarında bütün Türk soylular veya Turaniler için kullanılmış bir cins isimdir.</a:t>
            </a:r>
          </a:p>
          <a:p>
            <a:r>
              <a:rPr lang="tr-TR" sz="1600" dirty="0"/>
              <a:t>Türk bilginleri arasında Sakaların Türk ve Türk soylu olduklarını ilk </a:t>
            </a:r>
            <a:r>
              <a:rPr lang="tr-TR" sz="1600" dirty="0" smtClean="0"/>
              <a:t>söyleyen, Molla </a:t>
            </a:r>
            <a:r>
              <a:rPr lang="tr-TR" sz="1600" dirty="0"/>
              <a:t>Mehmet </a:t>
            </a:r>
            <a:r>
              <a:rPr lang="tr-TR" sz="1600" dirty="0" err="1"/>
              <a:t>El’abeşidir</a:t>
            </a:r>
            <a:r>
              <a:rPr lang="tr-TR" sz="1600" dirty="0"/>
              <a:t>. s.26</a:t>
            </a:r>
          </a:p>
          <a:p>
            <a:r>
              <a:rPr lang="tr-TR" sz="1600" b="1" dirty="0">
                <a:solidFill>
                  <a:srgbClr val="C00000"/>
                </a:solidFill>
              </a:rPr>
              <a:t>Bazı kaynaklara göre , Sakalar kendilerine “</a:t>
            </a:r>
            <a:r>
              <a:rPr lang="tr-TR" sz="1600" b="1" dirty="0" err="1">
                <a:solidFill>
                  <a:srgbClr val="C00000"/>
                </a:solidFill>
              </a:rPr>
              <a:t>Sakei</a:t>
            </a:r>
            <a:r>
              <a:rPr lang="tr-TR" sz="1600" b="1" dirty="0">
                <a:solidFill>
                  <a:srgbClr val="C00000"/>
                </a:solidFill>
              </a:rPr>
              <a:t>” (</a:t>
            </a:r>
            <a:r>
              <a:rPr lang="tr-TR" sz="1600" b="1" dirty="0" err="1">
                <a:solidFill>
                  <a:srgbClr val="C00000"/>
                </a:solidFill>
              </a:rPr>
              <a:t>Sakey</a:t>
            </a:r>
            <a:r>
              <a:rPr lang="tr-TR" sz="1600" b="1" dirty="0">
                <a:solidFill>
                  <a:srgbClr val="C00000"/>
                </a:solidFill>
              </a:rPr>
              <a:t>) veya “</a:t>
            </a:r>
            <a:r>
              <a:rPr lang="tr-TR" sz="1600" b="1" dirty="0" err="1">
                <a:solidFill>
                  <a:srgbClr val="C00000"/>
                </a:solidFill>
              </a:rPr>
              <a:t>Sakai</a:t>
            </a:r>
            <a:r>
              <a:rPr lang="tr-TR" sz="1600" b="1" dirty="0">
                <a:solidFill>
                  <a:srgbClr val="C00000"/>
                </a:solidFill>
              </a:rPr>
              <a:t>” (</a:t>
            </a:r>
            <a:r>
              <a:rPr lang="tr-TR" sz="1600" b="1" dirty="0" err="1">
                <a:solidFill>
                  <a:srgbClr val="C00000"/>
                </a:solidFill>
              </a:rPr>
              <a:t>Sakay</a:t>
            </a:r>
            <a:r>
              <a:rPr lang="tr-TR" sz="1600" b="1" dirty="0">
                <a:solidFill>
                  <a:srgbClr val="C00000"/>
                </a:solidFill>
              </a:rPr>
              <a:t>) derlermiş</a:t>
            </a:r>
            <a:r>
              <a:rPr lang="tr-TR" sz="1600" b="1" dirty="0" smtClean="0">
                <a:solidFill>
                  <a:srgbClr val="C00000"/>
                </a:solidFill>
              </a:rPr>
              <a:t>. Bu kelime, </a:t>
            </a:r>
            <a:r>
              <a:rPr lang="tr-TR" sz="1600" b="1" dirty="0">
                <a:solidFill>
                  <a:srgbClr val="C00000"/>
                </a:solidFill>
              </a:rPr>
              <a:t>“Su” anlamındaki “</a:t>
            </a:r>
            <a:r>
              <a:rPr lang="tr-TR" sz="1600" b="1" dirty="0" err="1">
                <a:solidFill>
                  <a:srgbClr val="C00000"/>
                </a:solidFill>
              </a:rPr>
              <a:t>Sa</a:t>
            </a:r>
            <a:r>
              <a:rPr lang="tr-TR" sz="1600" b="1" dirty="0">
                <a:solidFill>
                  <a:srgbClr val="C00000"/>
                </a:solidFill>
              </a:rPr>
              <a:t>” (aslında </a:t>
            </a:r>
            <a:r>
              <a:rPr lang="tr-TR" sz="1600" b="1" dirty="0" err="1">
                <a:solidFill>
                  <a:srgbClr val="C00000"/>
                </a:solidFill>
              </a:rPr>
              <a:t>Sa</a:t>
            </a:r>
            <a:r>
              <a:rPr lang="tr-TR" sz="1600" b="1" dirty="0">
                <a:solidFill>
                  <a:srgbClr val="C00000"/>
                </a:solidFill>
              </a:rPr>
              <a:t>, Su kelimesinin farklı telaffuzudur)</a:t>
            </a:r>
          </a:p>
          <a:p>
            <a:r>
              <a:rPr lang="tr-TR" sz="1600" b="1" dirty="0">
                <a:solidFill>
                  <a:srgbClr val="C00000"/>
                </a:solidFill>
              </a:rPr>
              <a:t>Su (</a:t>
            </a:r>
            <a:r>
              <a:rPr lang="tr-TR" sz="1600" b="1" dirty="0" err="1">
                <a:solidFill>
                  <a:srgbClr val="C00000"/>
                </a:solidFill>
              </a:rPr>
              <a:t>Sa</a:t>
            </a:r>
            <a:r>
              <a:rPr lang="tr-TR" sz="1600" b="1" dirty="0">
                <a:solidFill>
                  <a:srgbClr val="C00000"/>
                </a:solidFill>
              </a:rPr>
              <a:t> ) Türk soyluların kendilerine verdikleri ilk isimlerden birisidir. Dolayısıyla </a:t>
            </a:r>
            <a:r>
              <a:rPr lang="tr-TR" sz="1600" b="1" dirty="0" err="1">
                <a:solidFill>
                  <a:srgbClr val="C00000"/>
                </a:solidFill>
              </a:rPr>
              <a:t>Sakai</a:t>
            </a:r>
            <a:r>
              <a:rPr lang="tr-TR" sz="1600" b="1" dirty="0">
                <a:solidFill>
                  <a:srgbClr val="C00000"/>
                </a:solidFill>
              </a:rPr>
              <a:t> veya </a:t>
            </a:r>
            <a:r>
              <a:rPr lang="tr-TR" sz="1600" b="1" dirty="0" err="1">
                <a:solidFill>
                  <a:srgbClr val="C00000"/>
                </a:solidFill>
              </a:rPr>
              <a:t>Sakei</a:t>
            </a:r>
            <a:r>
              <a:rPr lang="tr-TR" sz="1600" b="1" dirty="0">
                <a:solidFill>
                  <a:srgbClr val="C00000"/>
                </a:solidFill>
              </a:rPr>
              <a:t> , “Su Halkı</a:t>
            </a:r>
            <a:r>
              <a:rPr lang="tr-TR" sz="1600" b="1" dirty="0" smtClean="0">
                <a:solidFill>
                  <a:srgbClr val="C00000"/>
                </a:solidFill>
              </a:rPr>
              <a:t>”, </a:t>
            </a:r>
            <a:r>
              <a:rPr lang="tr-TR" sz="1600" b="1" dirty="0">
                <a:solidFill>
                  <a:srgbClr val="C00000"/>
                </a:solidFill>
              </a:rPr>
              <a:t>“ Su Beyi “ demektir.</a:t>
            </a:r>
          </a:p>
          <a:p>
            <a:r>
              <a:rPr lang="tr-TR" sz="1600" b="1" dirty="0" err="1">
                <a:solidFill>
                  <a:srgbClr val="C00000"/>
                </a:solidFill>
              </a:rPr>
              <a:t>Sumer</a:t>
            </a:r>
            <a:r>
              <a:rPr lang="tr-TR" sz="1600" b="1" dirty="0">
                <a:solidFill>
                  <a:srgbClr val="C00000"/>
                </a:solidFill>
              </a:rPr>
              <a:t> (</a:t>
            </a:r>
            <a:r>
              <a:rPr lang="tr-TR" sz="1600" b="1" dirty="0" err="1">
                <a:solidFill>
                  <a:srgbClr val="C00000"/>
                </a:solidFill>
              </a:rPr>
              <a:t>Su+mi+er</a:t>
            </a:r>
            <a:r>
              <a:rPr lang="tr-TR" sz="1600" b="1" dirty="0">
                <a:solidFill>
                  <a:srgbClr val="C00000"/>
                </a:solidFill>
              </a:rPr>
              <a:t>) adı da , batılıların çevirdiği gibi “Su Halkı “ demektir</a:t>
            </a:r>
            <a:r>
              <a:rPr lang="tr-TR" sz="1600" b="1" dirty="0" smtClean="0">
                <a:solidFill>
                  <a:srgbClr val="C00000"/>
                </a:solidFill>
              </a:rPr>
              <a:t>. </a:t>
            </a:r>
            <a:r>
              <a:rPr lang="tr-TR" sz="1600" dirty="0" smtClean="0"/>
              <a:t>Batılıların </a:t>
            </a:r>
            <a:r>
              <a:rPr lang="tr-TR" sz="1600" dirty="0"/>
              <a:t>“Susa” dedikleri “</a:t>
            </a:r>
            <a:r>
              <a:rPr lang="tr-TR" sz="1600" dirty="0" err="1"/>
              <a:t>Susu”larda</a:t>
            </a:r>
            <a:r>
              <a:rPr lang="tr-TR" sz="1600" dirty="0"/>
              <a:t> vardır ki , bu Asurluların kendi telaffuzlarına göre bozdukları “Zaza”  kelimesinin de aslıdır. s.30</a:t>
            </a:r>
          </a:p>
          <a:p>
            <a:r>
              <a:rPr lang="tr-TR" sz="1600" dirty="0" err="1"/>
              <a:t>Oğuz’ların</a:t>
            </a:r>
            <a:r>
              <a:rPr lang="tr-TR" sz="1600" dirty="0"/>
              <a:t> Karluk boyundan gelen Sakalar , uzun tarihi süreçlerinde çeşitli alt kavimlere bölünmüştür; </a:t>
            </a:r>
            <a:r>
              <a:rPr lang="tr-TR" sz="1600" dirty="0" err="1"/>
              <a:t>Arsaklar</a:t>
            </a:r>
            <a:r>
              <a:rPr lang="tr-TR" sz="1600" dirty="0"/>
              <a:t> (</a:t>
            </a:r>
            <a:r>
              <a:rPr lang="tr-TR" sz="1600" dirty="0" err="1"/>
              <a:t>Partlılar</a:t>
            </a:r>
            <a:r>
              <a:rPr lang="tr-TR" sz="1600" dirty="0"/>
              <a:t>) , </a:t>
            </a:r>
            <a:r>
              <a:rPr lang="tr-TR" sz="1600" dirty="0" err="1"/>
              <a:t>Katdular</a:t>
            </a:r>
            <a:r>
              <a:rPr lang="tr-TR" sz="1600" dirty="0"/>
              <a:t> (</a:t>
            </a:r>
            <a:r>
              <a:rPr lang="tr-TR" sz="1600" dirty="0" err="1"/>
              <a:t>Kardukhoi</a:t>
            </a:r>
            <a:r>
              <a:rPr lang="tr-TR" sz="1600" dirty="0"/>
              <a:t> ) </a:t>
            </a:r>
            <a:r>
              <a:rPr lang="tr-TR" sz="1600" dirty="0" err="1" smtClean="0"/>
              <a:t>Masagetler</a:t>
            </a:r>
            <a:r>
              <a:rPr lang="tr-TR" sz="1600" dirty="0" smtClean="0"/>
              <a:t>, </a:t>
            </a:r>
            <a:r>
              <a:rPr lang="tr-TR" sz="1600" dirty="0" err="1" smtClean="0"/>
              <a:t>Alan’lar</a:t>
            </a:r>
            <a:r>
              <a:rPr lang="tr-TR" sz="1600" dirty="0" smtClean="0"/>
              <a:t>, </a:t>
            </a:r>
            <a:r>
              <a:rPr lang="tr-TR" sz="1600" dirty="0" err="1" smtClean="0"/>
              <a:t>Alban’lar</a:t>
            </a:r>
            <a:r>
              <a:rPr lang="tr-TR" sz="1600" dirty="0" smtClean="0"/>
              <a:t>, Avarlar, Peçenekler</a:t>
            </a:r>
            <a:r>
              <a:rPr lang="tr-TR" sz="1600" dirty="0"/>
              <a:t>, Tatarlar, bugünkü </a:t>
            </a:r>
            <a:r>
              <a:rPr lang="tr-TR" sz="1600" dirty="0" err="1"/>
              <a:t>Osedayalılar</a:t>
            </a:r>
            <a:r>
              <a:rPr lang="tr-TR" sz="1600" dirty="0"/>
              <a:t> ve </a:t>
            </a:r>
            <a:r>
              <a:rPr lang="tr-TR" sz="1600" dirty="0" smtClean="0"/>
              <a:t>Moğollar da </a:t>
            </a:r>
            <a:r>
              <a:rPr lang="tr-TR" sz="1600" dirty="0"/>
              <a:t>Sakalardan sayılırlar. s.31</a:t>
            </a:r>
          </a:p>
          <a:p>
            <a:pPr marL="0" indent="0">
              <a:buNone/>
            </a:pPr>
            <a:r>
              <a:rPr lang="tr-TR" sz="1200" dirty="0" smtClean="0"/>
              <a:t>YUNANİSTAN’DA </a:t>
            </a:r>
            <a:r>
              <a:rPr lang="tr-TR" sz="1200" dirty="0"/>
              <a:t>SAKA TÜRK’Ü ÜÇ FİLOZOF. Yazar: </a:t>
            </a:r>
            <a:r>
              <a:rPr lang="tr-TR" sz="1200" b="1" dirty="0"/>
              <a:t>Prof</a:t>
            </a:r>
            <a:r>
              <a:rPr lang="tr-TR" sz="1200" b="1" dirty="0" smtClean="0"/>
              <a:t>. Dr</a:t>
            </a:r>
            <a:r>
              <a:rPr lang="tr-TR" sz="1200" b="1" dirty="0"/>
              <a:t>. Mehmet Bayraktar.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986910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solidFill>
                  <a:srgbClr val="C00000"/>
                </a:solidFill>
              </a:rPr>
              <a:t>Deniz ve Türkler</a:t>
            </a:r>
            <a:endParaRPr lang="tr-TR" dirty="0">
              <a:solidFill>
                <a:srgbClr val="C00000"/>
              </a:solidFill>
            </a:endParaRPr>
          </a:p>
        </p:txBody>
      </p:sp>
      <p:sp>
        <p:nvSpPr>
          <p:cNvPr id="4" name="Rectangle 1"/>
          <p:cNvSpPr>
            <a:spLocks noGrp="1" noChangeArrowheads="1"/>
          </p:cNvSpPr>
          <p:nvPr>
            <p:ph idx="1"/>
          </p:nvPr>
        </p:nvSpPr>
        <p:spPr bwMode="auto">
          <a:xfrm>
            <a:off x="107504" y="808500"/>
            <a:ext cx="9073008" cy="61093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buNone/>
            </a:pPr>
            <a:r>
              <a:rPr kumimoji="0" lang="tr-TR" altLang="tr-TR" sz="1500" b="0" i="0" u="none" strike="noStrike" cap="none" normalizeH="0" baseline="0" dirty="0" err="1" smtClean="0">
                <a:ln>
                  <a:noFill/>
                </a:ln>
                <a:solidFill>
                  <a:srgbClr val="222222"/>
                </a:solidFill>
                <a:effectLst/>
                <a:cs typeface="Arial" panose="020B0604020202020204" pitchFamily="34" charset="0"/>
              </a:rPr>
              <a:t>Doç</a:t>
            </a:r>
            <a:r>
              <a:rPr kumimoji="0" lang="tr-TR" altLang="tr-TR" sz="1500" b="0" i="0" u="none" strike="noStrike" cap="none" normalizeH="0" baseline="0" dirty="0" smtClean="0">
                <a:ln>
                  <a:noFill/>
                </a:ln>
                <a:solidFill>
                  <a:srgbClr val="222222"/>
                </a:solidFill>
                <a:effectLst/>
                <a:cs typeface="Arial" panose="020B0604020202020204" pitchFamily="34" charset="0"/>
              </a:rPr>
              <a:t> </a:t>
            </a:r>
            <a:r>
              <a:rPr kumimoji="0" lang="tr-TR" altLang="tr-TR" sz="1500" b="0" i="0" u="none" strike="noStrike" cap="none" normalizeH="0" baseline="0" dirty="0" err="1" smtClean="0">
                <a:ln>
                  <a:noFill/>
                </a:ln>
                <a:solidFill>
                  <a:srgbClr val="222222"/>
                </a:solidFill>
                <a:effectLst/>
                <a:cs typeface="Arial" panose="020B0604020202020204" pitchFamily="34" charset="0"/>
              </a:rPr>
              <a:t>Dr</a:t>
            </a:r>
            <a:r>
              <a:rPr kumimoji="0" lang="tr-TR" altLang="tr-TR" sz="1500" b="0" i="0" u="none" strike="noStrike" cap="none" normalizeH="0" baseline="0" dirty="0" smtClean="0">
                <a:ln>
                  <a:noFill/>
                </a:ln>
                <a:solidFill>
                  <a:srgbClr val="222222"/>
                </a:solidFill>
                <a:effectLst/>
                <a:cs typeface="Arial" panose="020B0604020202020204" pitchFamily="34" charset="0"/>
              </a:rPr>
              <a:t> Haluk Berkmen web sitesindeki </a:t>
            </a:r>
            <a:r>
              <a:rPr lang="tr-TR" altLang="tr-TR" sz="1500" dirty="0">
                <a:solidFill>
                  <a:srgbClr val="1155CC"/>
                </a:solidFill>
                <a:cs typeface="Arial" panose="020B0604020202020204" pitchFamily="34" charset="0"/>
                <a:hlinkClick r:id="rId3"/>
              </a:rPr>
              <a:t>https://www.facebook.com/haluk.berkmen</a:t>
            </a:r>
            <a:r>
              <a:rPr lang="tr-TR" altLang="tr-TR" sz="1500" dirty="0" smtClean="0">
                <a:solidFill>
                  <a:srgbClr val="1155CC"/>
                </a:solidFill>
                <a:cs typeface="Arial" panose="020B0604020202020204" pitchFamily="34" charset="0"/>
                <a:hlinkClick r:id="rId3"/>
              </a:rPr>
              <a:t>/</a:t>
            </a:r>
            <a:r>
              <a:rPr kumimoji="0" lang="tr-TR" altLang="tr-TR" sz="1500" b="0" i="0" u="none" strike="noStrike" cap="none" normalizeH="0" baseline="0" dirty="0" smtClean="0">
                <a:ln>
                  <a:noFill/>
                </a:ln>
                <a:solidFill>
                  <a:srgbClr val="222222"/>
                </a:solidFill>
                <a:effectLst/>
                <a:cs typeface="Arial" panose="020B0604020202020204" pitchFamily="34" charset="0"/>
              </a:rPr>
              <a:t> ve </a:t>
            </a:r>
            <a:r>
              <a:rPr kumimoji="0" lang="tr-TR" altLang="tr-TR" sz="1500" b="0" i="0" u="none" strike="noStrike" cap="none" normalizeH="0" baseline="0" dirty="0" err="1" smtClean="0">
                <a:ln>
                  <a:noFill/>
                </a:ln>
                <a:solidFill>
                  <a:srgbClr val="222222"/>
                </a:solidFill>
                <a:effectLst/>
                <a:cs typeface="Arial" panose="020B0604020202020204" pitchFamily="34" charset="0"/>
              </a:rPr>
              <a:t>facebook</a:t>
            </a:r>
            <a:r>
              <a:rPr kumimoji="0" lang="tr-TR" altLang="tr-TR" sz="1500" b="0" i="0" u="none" strike="noStrike" cap="none" normalizeH="0" baseline="0" dirty="0" smtClean="0">
                <a:ln>
                  <a:noFill/>
                </a:ln>
                <a:solidFill>
                  <a:srgbClr val="222222"/>
                </a:solidFill>
                <a:effectLst/>
                <a:cs typeface="Arial" panose="020B0604020202020204" pitchFamily="34" charset="0"/>
              </a:rPr>
              <a:t> üzerinde yayınladığı Türkçe’nin Felsefesi başlıklı elli sayısına yaklaşan yazılarında dil üzerinden giderek </a:t>
            </a:r>
            <a:r>
              <a:rPr kumimoji="0" lang="tr-TR" altLang="tr-TR" sz="1500" b="1" i="0" u="none" strike="noStrike" cap="none" normalizeH="0" baseline="0" dirty="0" smtClean="0">
                <a:ln>
                  <a:noFill/>
                </a:ln>
                <a:solidFill>
                  <a:srgbClr val="222222"/>
                </a:solidFill>
                <a:effectLst/>
                <a:cs typeface="Arial" panose="020B0604020202020204" pitchFamily="34" charset="0"/>
              </a:rPr>
              <a:t>Türklerin saklı tarihini, kaya yazılarındaki ve yazıtlardaki saklanmış tarihini </a:t>
            </a:r>
            <a:r>
              <a:rPr kumimoji="0" lang="tr-TR" altLang="tr-TR" sz="1500" b="0" i="0" u="none" strike="noStrike" cap="none" normalizeH="0" baseline="0" dirty="0" smtClean="0">
                <a:ln>
                  <a:noFill/>
                </a:ln>
                <a:solidFill>
                  <a:srgbClr val="222222"/>
                </a:solidFill>
                <a:effectLst/>
                <a:cs typeface="Arial" panose="020B0604020202020204" pitchFamily="34" charset="0"/>
              </a:rPr>
              <a:t>gün yüzüne çıkarmaktadır.</a:t>
            </a: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Tespitten şu soruya da gidebiliriz. Türklerin tarihini kimler ve neden saklamışlardır. Bu önemli bir sorudur ve insanlık tarihinde ilk kez konuşmanın başladığı Afrika kıtasındaki Afrikalılar gibi Batı tarafından ve özellikle de Hristiyanlık üzerinden kurgulanan entrikalar ve oyunlar ile inkar edilmektedir.</a:t>
            </a: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Konuşma ilk kez Afrika’da başladı ve Afrikalılar Batı tarafından köleleştirildi. Yazı ise Türklerle başladığı için üzerine kalın bir duvar örtüldü.</a:t>
            </a: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Türklerin insanlık tarihine kazandırdıklarının temelinde evren algıları ve </a:t>
            </a:r>
            <a:r>
              <a:rPr kumimoji="0" lang="tr-TR" altLang="tr-TR" sz="1500" b="1" i="0" u="none" strike="noStrike" cap="none" normalizeH="0" baseline="0" dirty="0" err="1" smtClean="0">
                <a:ln>
                  <a:noFill/>
                </a:ln>
                <a:solidFill>
                  <a:srgbClr val="C00000"/>
                </a:solidFill>
                <a:effectLst/>
                <a:cs typeface="Arial" panose="020B0604020202020204" pitchFamily="34" charset="0"/>
              </a:rPr>
              <a:t>Tengri</a:t>
            </a:r>
            <a:r>
              <a:rPr kumimoji="0" lang="tr-TR" altLang="tr-TR" sz="1500" b="1" i="0" u="none" strike="noStrike" cap="none" normalizeH="0" baseline="0" dirty="0" smtClean="0">
                <a:ln>
                  <a:noFill/>
                </a:ln>
                <a:solidFill>
                  <a:srgbClr val="C00000"/>
                </a:solidFill>
                <a:effectLst/>
                <a:cs typeface="Arial" panose="020B0604020202020204" pitchFamily="34" charset="0"/>
              </a:rPr>
              <a:t> anlayışları yatmaktadır. Sadece Avrasya kıtası değil dünyanın tüm kıtalarında Amerika, Afrika Avustralya dahil Türklerin kültür izlerine rastlamaktayız.</a:t>
            </a: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Bu neden böyle olmuştur, çünkü Türk kendisini </a:t>
            </a:r>
            <a:r>
              <a:rPr kumimoji="0" lang="tr-TR" altLang="tr-TR" sz="1500" b="1" i="0" u="none" strike="noStrike" cap="none" normalizeH="0" baseline="0" dirty="0" err="1" smtClean="0">
                <a:ln>
                  <a:noFill/>
                </a:ln>
                <a:solidFill>
                  <a:srgbClr val="C00000"/>
                </a:solidFill>
                <a:effectLst/>
                <a:cs typeface="Arial" panose="020B0604020202020204" pitchFamily="34" charset="0"/>
              </a:rPr>
              <a:t>Törük</a:t>
            </a:r>
            <a:r>
              <a:rPr kumimoji="0" lang="tr-TR" altLang="tr-TR" sz="1500" b="1" i="0" u="none" strike="noStrike" cap="none" normalizeH="0" baseline="0" dirty="0" smtClean="0">
                <a:ln>
                  <a:noFill/>
                </a:ln>
                <a:solidFill>
                  <a:srgbClr val="C00000"/>
                </a:solidFill>
                <a:effectLst/>
                <a:cs typeface="Arial" panose="020B0604020202020204" pitchFamily="34" charset="0"/>
              </a:rPr>
              <a:t> olarak (yaratılan, yaratılmış) olarak görmüştür ve insanı esas almıştır. İnsanı, ırklarına ve renklerine göre sınıflandırmamıştır. Bunun neticesinde ulaşılan bilgelik Türkleri, Kutadgu Bilig seviyesine çıkarmıştır. </a:t>
            </a:r>
            <a:r>
              <a:rPr kumimoji="0" lang="tr-TR" altLang="tr-TR" sz="1500" b="1" i="0" u="none" strike="noStrike" cap="none" normalizeH="0" baseline="0" dirty="0" err="1" smtClean="0">
                <a:ln>
                  <a:noFill/>
                </a:ln>
                <a:solidFill>
                  <a:srgbClr val="C00000"/>
                </a:solidFill>
                <a:effectLst/>
                <a:cs typeface="Arial" panose="020B0604020202020204" pitchFamily="34" charset="0"/>
              </a:rPr>
              <a:t>Aslolan</a:t>
            </a:r>
            <a:r>
              <a:rPr kumimoji="0" lang="tr-TR" altLang="tr-TR" sz="1500" b="1" i="0" u="none" strike="noStrike" cap="none" normalizeH="0" baseline="0" dirty="0" smtClean="0">
                <a:ln>
                  <a:noFill/>
                </a:ln>
                <a:solidFill>
                  <a:srgbClr val="C00000"/>
                </a:solidFill>
                <a:effectLst/>
                <a:cs typeface="Arial" panose="020B0604020202020204" pitchFamily="34" charset="0"/>
              </a:rPr>
              <a:t> bilgidir.</a:t>
            </a: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0" i="0" u="none" strike="noStrike" cap="none" normalizeH="0" baseline="0" dirty="0" smtClean="0">
                <a:ln>
                  <a:noFill/>
                </a:ln>
                <a:solidFill>
                  <a:srgbClr val="222222"/>
                </a:solidFill>
                <a:effectLst/>
                <a:cs typeface="Arial" panose="020B0604020202020204" pitchFamily="34" charset="0"/>
              </a:rPr>
              <a:t>Haluk Berkmen bey 47 </a:t>
            </a:r>
            <a:r>
              <a:rPr kumimoji="0" lang="tr-TR" altLang="tr-TR" sz="1500" b="0" i="0" u="none" strike="noStrike" cap="none" normalizeH="0" baseline="0" dirty="0" err="1" smtClean="0">
                <a:ln>
                  <a:noFill/>
                </a:ln>
                <a:solidFill>
                  <a:srgbClr val="222222"/>
                </a:solidFill>
                <a:effectLst/>
                <a:cs typeface="Arial" panose="020B0604020202020204" pitchFamily="34" charset="0"/>
              </a:rPr>
              <a:t>nolu</a:t>
            </a:r>
            <a:r>
              <a:rPr kumimoji="0" lang="tr-TR" altLang="tr-TR" sz="1500" b="0" i="0" u="none" strike="noStrike" cap="none" normalizeH="0" baseline="0" dirty="0" smtClean="0">
                <a:ln>
                  <a:noFill/>
                </a:ln>
                <a:solidFill>
                  <a:srgbClr val="222222"/>
                </a:solidFill>
                <a:effectLst/>
                <a:cs typeface="Arial" panose="020B0604020202020204" pitchFamily="34" charset="0"/>
              </a:rPr>
              <a:t> yazısında </a:t>
            </a:r>
            <a:r>
              <a:rPr kumimoji="0" lang="tr-TR" altLang="tr-TR" sz="1500" b="1" i="0" u="none" strike="noStrike" cap="none" normalizeH="0" baseline="0" dirty="0" err="1" smtClean="0">
                <a:ln>
                  <a:noFill/>
                </a:ln>
                <a:solidFill>
                  <a:srgbClr val="C00000"/>
                </a:solidFill>
                <a:effectLst/>
                <a:cs typeface="Arial" panose="020B0604020202020204" pitchFamily="34" charset="0"/>
              </a:rPr>
              <a:t>Tengri</a:t>
            </a:r>
            <a:r>
              <a:rPr kumimoji="0" lang="tr-TR" altLang="tr-TR" sz="1500" b="1" i="0" u="none" strike="noStrike" cap="none" normalizeH="0" baseline="0" dirty="0" smtClean="0">
                <a:ln>
                  <a:noFill/>
                </a:ln>
                <a:solidFill>
                  <a:srgbClr val="C00000"/>
                </a:solidFill>
                <a:effectLst/>
                <a:cs typeface="Arial" panose="020B0604020202020204" pitchFamily="34" charset="0"/>
              </a:rPr>
              <a:t> (</a:t>
            </a:r>
            <a:r>
              <a:rPr kumimoji="0" lang="tr-TR" altLang="tr-TR" sz="1500" b="1" i="0" u="none" strike="noStrike" cap="none" normalizeH="0" baseline="0" dirty="0" err="1" smtClean="0">
                <a:ln>
                  <a:noFill/>
                </a:ln>
                <a:solidFill>
                  <a:srgbClr val="C00000"/>
                </a:solidFill>
                <a:effectLst/>
                <a:cs typeface="Arial" panose="020B0604020202020204" pitchFamily="34" charset="0"/>
              </a:rPr>
              <a:t>GökTanrı</a:t>
            </a:r>
            <a:r>
              <a:rPr kumimoji="0" lang="tr-TR" altLang="tr-TR" sz="1500" b="1" i="0" u="none" strike="noStrike" cap="none" normalizeH="0" baseline="0" dirty="0" smtClean="0">
                <a:ln>
                  <a:noFill/>
                </a:ln>
                <a:solidFill>
                  <a:srgbClr val="C00000"/>
                </a:solidFill>
                <a:effectLst/>
                <a:cs typeface="Arial" panose="020B0604020202020204" pitchFamily="34" charset="0"/>
              </a:rPr>
              <a:t>) ve Deniz (Su) arasındaki bağlantının Avrasya kıtasının kuzey batı köşesindeki Vikinglere yansıyan yönünü</a:t>
            </a:r>
            <a:r>
              <a:rPr kumimoji="0" lang="tr-TR" altLang="tr-TR" sz="1500" b="0" i="0" u="none" strike="noStrike" cap="none" normalizeH="0" baseline="0" dirty="0" smtClean="0">
                <a:ln>
                  <a:noFill/>
                </a:ln>
                <a:solidFill>
                  <a:srgbClr val="222222"/>
                </a:solidFill>
                <a:effectLst/>
                <a:cs typeface="Arial" panose="020B0604020202020204" pitchFamily="34" charset="0"/>
              </a:rPr>
              <a:t> aydınlatmaktadır. Yazının bizlere verdiği mesaj </a:t>
            </a:r>
            <a:r>
              <a:rPr kumimoji="0" lang="tr-TR" altLang="tr-TR" sz="1500" b="1" i="0" u="none" strike="noStrike" cap="none" normalizeH="0" baseline="0" dirty="0" smtClean="0">
                <a:ln>
                  <a:noFill/>
                </a:ln>
                <a:solidFill>
                  <a:srgbClr val="C00000"/>
                </a:solidFill>
                <a:effectLst/>
                <a:cs typeface="Arial" panose="020B0604020202020204" pitchFamily="34" charset="0"/>
              </a:rPr>
              <a:t>kültürel değerler üzerinden Türklerin hep birlikte bir zihniyet birliğine ulaşması idealini</a:t>
            </a:r>
            <a:r>
              <a:rPr kumimoji="0" lang="tr-TR" altLang="tr-TR" sz="1500" b="0" i="0" u="none" strike="noStrike" cap="none" normalizeH="0" baseline="0" dirty="0" smtClean="0">
                <a:ln>
                  <a:noFill/>
                </a:ln>
                <a:solidFill>
                  <a:srgbClr val="222222"/>
                </a:solidFill>
                <a:effectLst/>
                <a:cs typeface="Arial" panose="020B0604020202020204" pitchFamily="34" charset="0"/>
              </a:rPr>
              <a:t> taşımaktadır. </a:t>
            </a:r>
          </a:p>
          <a:p>
            <a:pPr marL="0" lvl="0" indent="0">
              <a:buNone/>
            </a:pPr>
            <a:endParaRPr kumimoji="0" lang="tr-TR" altLang="tr-TR" sz="1600" b="1" i="0" u="none" strike="noStrike" cap="none" normalizeH="0" baseline="0" dirty="0" smtClean="0">
              <a:ln>
                <a:noFill/>
              </a:ln>
              <a:solidFill>
                <a:srgbClr val="C00000"/>
              </a:solidFill>
              <a:effectLst/>
              <a:cs typeface="Arial" panose="020B0604020202020204" pitchFamily="34" charset="0"/>
            </a:endParaRPr>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29195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864096"/>
          </a:xfrm>
        </p:spPr>
        <p:txBody>
          <a:bodyPr>
            <a:normAutofit fontScale="90000"/>
          </a:bodyPr>
          <a:lstStyle/>
          <a:p>
            <a:r>
              <a:rPr lang="tr-TR" dirty="0" smtClean="0"/>
              <a:t/>
            </a:r>
            <a:br>
              <a:rPr lang="tr-TR" dirty="0" smtClean="0"/>
            </a:br>
            <a:r>
              <a:rPr lang="tr-TR" sz="2700" dirty="0" err="1" smtClean="0"/>
              <a:t>Tenger</a:t>
            </a:r>
            <a:r>
              <a:rPr lang="tr-TR" sz="2700" dirty="0" smtClean="0"/>
              <a:t> ve </a:t>
            </a:r>
            <a:r>
              <a:rPr lang="tr-TR" sz="2700" dirty="0" err="1" smtClean="0"/>
              <a:t>Tengiz</a:t>
            </a:r>
            <a:r>
              <a:rPr lang="tr-TR" dirty="0" smtClean="0"/>
              <a:t/>
            </a:r>
            <a:br>
              <a:rPr lang="tr-TR" dirty="0" smtClean="0"/>
            </a:br>
            <a:r>
              <a:rPr lang="es-ES" sz="1200" dirty="0" smtClean="0">
                <a:hlinkClick r:id="rId2"/>
              </a:rPr>
              <a:t>https</a:t>
            </a:r>
            <a:r>
              <a:rPr lang="es-ES" sz="1200" dirty="0">
                <a:hlinkClick r:id="rId2"/>
              </a:rPr>
              <a:t>://denizkarakurt.com.tr/makaleler/tenger-ve-tengiz</a:t>
            </a:r>
            <a:r>
              <a:rPr lang="tr-TR" sz="2000" dirty="0"/>
              <a:t/>
            </a:r>
            <a:br>
              <a:rPr lang="tr-TR" sz="2000" dirty="0"/>
            </a:br>
            <a:r>
              <a:rPr lang="tr-TR" dirty="0"/>
              <a:t> </a:t>
            </a:r>
          </a:p>
        </p:txBody>
      </p:sp>
      <p:sp>
        <p:nvSpPr>
          <p:cNvPr id="3" name="İçerik Yer Tutucusu 2"/>
          <p:cNvSpPr>
            <a:spLocks noGrp="1"/>
          </p:cNvSpPr>
          <p:nvPr>
            <p:ph idx="1"/>
          </p:nvPr>
        </p:nvSpPr>
        <p:spPr>
          <a:xfrm>
            <a:off x="179512" y="836712"/>
            <a:ext cx="8964488" cy="6021288"/>
          </a:xfrm>
        </p:spPr>
        <p:txBody>
          <a:bodyPr>
            <a:normAutofit fontScale="25000" lnSpcReduction="20000"/>
          </a:bodyPr>
          <a:lstStyle/>
          <a:p>
            <a:pPr marL="0" indent="0">
              <a:buNone/>
            </a:pPr>
            <a:r>
              <a:rPr lang="tr-TR" sz="5600" dirty="0" err="1" smtClean="0"/>
              <a:t>Tenger</a:t>
            </a:r>
            <a:r>
              <a:rPr lang="tr-TR" sz="5600" dirty="0" smtClean="0"/>
              <a:t> </a:t>
            </a:r>
            <a:r>
              <a:rPr lang="tr-TR" sz="5600" dirty="0"/>
              <a:t>günümüzde bile bazı Türk dillerinde </a:t>
            </a:r>
            <a:r>
              <a:rPr lang="tr-TR" sz="5600" b="1" dirty="0"/>
              <a:t>gökyüzü</a:t>
            </a:r>
            <a:r>
              <a:rPr lang="tr-TR" sz="5600" dirty="0"/>
              <a:t> anlamında kullanılan bir kelimedir. </a:t>
            </a:r>
            <a:r>
              <a:rPr lang="tr-TR" sz="5600" dirty="0" err="1"/>
              <a:t>Tengiz</a:t>
            </a:r>
            <a:r>
              <a:rPr lang="tr-TR" sz="5600" dirty="0"/>
              <a:t> ise Anadolu Türkçesi'ndeki </a:t>
            </a:r>
            <a:r>
              <a:rPr lang="tr-TR" sz="5600" b="1" dirty="0"/>
              <a:t>Deniz</a:t>
            </a:r>
            <a:r>
              <a:rPr lang="tr-TR" sz="5600" dirty="0"/>
              <a:t> sözcüğünün ilk biçimidir.</a:t>
            </a:r>
          </a:p>
          <a:p>
            <a:pPr marL="0" indent="0">
              <a:buNone/>
            </a:pPr>
            <a:r>
              <a:rPr lang="tr-TR" sz="5600" dirty="0"/>
              <a:t> </a:t>
            </a:r>
          </a:p>
          <a:p>
            <a:pPr marL="0" indent="0">
              <a:buNone/>
            </a:pPr>
            <a:r>
              <a:rPr lang="tr-TR" sz="5600" dirty="0"/>
              <a:t>“Deniz” sözcüğünün etimolojisini açıklayamayanlar yine her zamanki gibi çeşitli biçimlerde Türkçe değildir diyerek işin içinden çıkmaya çalışmışlardır. Hatta o kadar ki, </a:t>
            </a:r>
            <a:r>
              <a:rPr lang="tr-TR" sz="5600" b="1" dirty="0"/>
              <a:t>Türkler yaşadıkları coğrafya gereği gölden daha büyük su kütlesi görmemişlerdi, bu nedenle denizi tanımlamaya ihtiyaçları yoktu, </a:t>
            </a:r>
            <a:r>
              <a:rPr lang="tr-TR" sz="5600" dirty="0"/>
              <a:t>bu kavram da olsa olsa deniz görmüş, deniz kıyısında yaşayan kavimlerin dilinden gelmiştir gibi açıklamalar bile yapılmıştır. Ancak bu kavmin hangisi olduğu, “</a:t>
            </a:r>
            <a:r>
              <a:rPr lang="tr-TR" sz="5600" dirty="0" err="1"/>
              <a:t>Deniz”e</a:t>
            </a:r>
            <a:r>
              <a:rPr lang="tr-TR" sz="5600" dirty="0"/>
              <a:t> benzer bir sözcüğün hangi yabancı dilde yer aldığı da hiçbir zaman bulunamamıştır. </a:t>
            </a:r>
          </a:p>
          <a:p>
            <a:pPr marL="0" indent="0">
              <a:buNone/>
            </a:pPr>
            <a:r>
              <a:rPr lang="tr-TR" sz="5600" dirty="0" smtClean="0"/>
              <a:t>Oysa </a:t>
            </a:r>
            <a:r>
              <a:rPr lang="tr-TR" sz="5600" dirty="0"/>
              <a:t>ki bugün ilkel diye nitelediğimiz çok eski çağlarda yaşayan insanların anlayışına göre (bunu çeşitli anlatılarda görebilmekteyiz) ucu görünmeyen her su kitlesi denizdir. Bu bağlamda büyük göllerin hepsi deniz olarak algılanmıştır. Hatta karşı kıyısı göründüğü halde bile büyük ırmaklara da deniz benzetmesi veya tanımlaması yapıldığı bilinmektedir. </a:t>
            </a:r>
            <a:r>
              <a:rPr lang="tr-TR" sz="5600" b="1" dirty="0"/>
              <a:t>Yani </a:t>
            </a:r>
            <a:r>
              <a:rPr lang="tr-TR" sz="5600" b="1" dirty="0" smtClean="0"/>
              <a:t>her şeyden </a:t>
            </a:r>
            <a:r>
              <a:rPr lang="tr-TR" sz="5600" b="1" dirty="0"/>
              <a:t>önce “Deniz” kavramını” türetmiş olmak için deniz görmeye asla gerek yoktur. </a:t>
            </a:r>
            <a:endParaRPr lang="tr-TR" sz="5600" b="1" dirty="0" smtClean="0"/>
          </a:p>
          <a:p>
            <a:pPr marL="0" indent="0">
              <a:buNone/>
            </a:pPr>
            <a:endParaRPr lang="tr-TR" sz="5600" dirty="0"/>
          </a:p>
          <a:p>
            <a:pPr marL="0" indent="0">
              <a:buNone/>
            </a:pPr>
            <a:r>
              <a:rPr lang="tr-TR" sz="5600" dirty="0" smtClean="0"/>
              <a:t>Üstelik </a:t>
            </a:r>
            <a:r>
              <a:rPr lang="tr-TR" sz="5600" b="1" dirty="0"/>
              <a:t>Türklerin hiç deniz görmediği iddiası </a:t>
            </a:r>
            <a:r>
              <a:rPr lang="tr-TR" sz="5600" dirty="0"/>
              <a:t>da zaten ayrıca gülünçtür. İnsanlar en ilkel çağlar hariç ticari amaçla bile olsa çeşitli diyarlara mutlaka yolculuklar yapmışlardır. Birileri de denizi görerek geri dönmüştür. Ancak birazdan bahsedileceği üzere </a:t>
            </a:r>
            <a:r>
              <a:rPr lang="tr-TR" sz="5600" b="1" dirty="0"/>
              <a:t>Türkler “Deniz” kavramını zaten başka bir mantıkla türetmişlerdir ki</a:t>
            </a:r>
            <a:r>
              <a:rPr lang="tr-TR" sz="5600" dirty="0"/>
              <a:t>, bu mantık için </a:t>
            </a:r>
            <a:r>
              <a:rPr lang="tr-TR" sz="5600" dirty="0" smtClean="0"/>
              <a:t>bugünkü </a:t>
            </a:r>
            <a:r>
              <a:rPr lang="tr-TR" sz="5600" dirty="0"/>
              <a:t>ölçülerde bir deniz görmüş olmaya hiç gerek yoktur. Fakat kesin olan şudur, bugüne kadar “Deniz” kelimesinin etimolojisi gerçekten de net olarak açıklanamamıştır. Oysa ki açıklama zeka ürünü muhteşem bir benzetmeye dayalıdır. </a:t>
            </a:r>
          </a:p>
          <a:p>
            <a:pPr marL="0" indent="0">
              <a:buNone/>
            </a:pPr>
            <a:r>
              <a:rPr lang="tr-TR" sz="5600" dirty="0"/>
              <a:t> </a:t>
            </a:r>
          </a:p>
          <a:p>
            <a:pPr marL="0" indent="0">
              <a:buNone/>
            </a:pPr>
            <a:r>
              <a:rPr lang="tr-TR" sz="6400" b="1" dirty="0" err="1">
                <a:solidFill>
                  <a:srgbClr val="C00000"/>
                </a:solidFill>
              </a:rPr>
              <a:t>Tenger</a:t>
            </a:r>
            <a:r>
              <a:rPr lang="tr-TR" sz="6400" b="1" dirty="0">
                <a:solidFill>
                  <a:srgbClr val="C00000"/>
                </a:solidFill>
              </a:rPr>
              <a:t> sözcüğü Türkçe’nin değişik lehçe ve şivelerinde gökyüzü demektir. </a:t>
            </a:r>
            <a:r>
              <a:rPr lang="tr-TR" sz="6400" b="1" dirty="0" err="1">
                <a:solidFill>
                  <a:srgbClr val="C00000"/>
                </a:solidFill>
              </a:rPr>
              <a:t>Teng</a:t>
            </a:r>
            <a:r>
              <a:rPr lang="tr-TR" sz="6400" b="1" dirty="0">
                <a:solidFill>
                  <a:srgbClr val="C00000"/>
                </a:solidFill>
              </a:rPr>
              <a:t>/</a:t>
            </a:r>
            <a:r>
              <a:rPr lang="tr-TR" sz="6400" b="1" dirty="0" err="1">
                <a:solidFill>
                  <a:srgbClr val="C00000"/>
                </a:solidFill>
              </a:rPr>
              <a:t>Teg</a:t>
            </a:r>
            <a:r>
              <a:rPr lang="tr-TR" sz="6400" b="1" dirty="0">
                <a:solidFill>
                  <a:srgbClr val="C00000"/>
                </a:solidFill>
              </a:rPr>
              <a:t>/Tek kökü ise dönüş bildirir, örneğin göğün dönüşü gibi. </a:t>
            </a:r>
            <a:r>
              <a:rPr lang="tr-TR" sz="6400" b="1" dirty="0" err="1">
                <a:solidFill>
                  <a:srgbClr val="C00000"/>
                </a:solidFill>
              </a:rPr>
              <a:t>Tengiz</a:t>
            </a:r>
            <a:r>
              <a:rPr lang="tr-TR" sz="6400" b="1" dirty="0">
                <a:solidFill>
                  <a:srgbClr val="C00000"/>
                </a:solidFill>
              </a:rPr>
              <a:t> ise sondaki eşitlik belirten -iz eki ile göğün eşiti olan varlık demektir. Burada akla gelecek olan son soru da </a:t>
            </a:r>
            <a:r>
              <a:rPr lang="tr-TR" sz="6400" b="1" dirty="0" err="1">
                <a:solidFill>
                  <a:srgbClr val="C00000"/>
                </a:solidFill>
              </a:rPr>
              <a:t>elbetteki</a:t>
            </a:r>
            <a:r>
              <a:rPr lang="tr-TR" sz="6400" b="1" dirty="0">
                <a:solidFill>
                  <a:srgbClr val="C00000"/>
                </a:solidFill>
              </a:rPr>
              <a:t>, niye göğün eşiti olduğudur? Yanıt aslında çok basittir. Deniz göğün maviliğini yansıttığı için…</a:t>
            </a:r>
            <a:r>
              <a:rPr lang="tr-TR" sz="5600" b="1" dirty="0">
                <a:solidFill>
                  <a:srgbClr val="C00000"/>
                </a:solidFill>
              </a:rPr>
              <a:t> </a:t>
            </a:r>
          </a:p>
          <a:p>
            <a:pPr marL="0" indent="0">
              <a:buNone/>
            </a:pPr>
            <a:endParaRPr lang="tr-TR" sz="5600" dirty="0" smtClean="0"/>
          </a:p>
          <a:p>
            <a:pPr marL="0" indent="0">
              <a:buNone/>
            </a:pPr>
            <a:r>
              <a:rPr lang="tr-TR" sz="5600" dirty="0" smtClean="0"/>
              <a:t>Sorunun Çözümü Buradadır:</a:t>
            </a:r>
          </a:p>
          <a:p>
            <a:pPr marL="0" indent="0">
              <a:buNone/>
            </a:pPr>
            <a:endParaRPr lang="tr-TR" sz="5600" dirty="0" smtClean="0"/>
          </a:p>
          <a:p>
            <a:pPr marL="0" indent="0">
              <a:buNone/>
            </a:pPr>
            <a:r>
              <a:rPr lang="tr-TR" sz="5600" b="1" dirty="0" smtClean="0"/>
              <a:t>Deniz </a:t>
            </a:r>
            <a:r>
              <a:rPr lang="tr-TR" sz="5600" b="1" dirty="0"/>
              <a:t>kıyısında  (veya yeterince </a:t>
            </a:r>
            <a:r>
              <a:rPr lang="tr-TR" sz="5600" b="1" dirty="0" smtClean="0"/>
              <a:t>büyük </a:t>
            </a:r>
            <a:r>
              <a:rPr lang="tr-TR" sz="5600" b="1" dirty="0"/>
              <a:t>bir gölün kenarında) duran bir kişi ufka doğru baktığında uçsuz bucaksız sonsuzlukta birbirinin eşiti olan ve birbirinin rengine sahip olan iki varlık görecektir; </a:t>
            </a:r>
            <a:r>
              <a:rPr lang="tr-TR" sz="5600" b="1" dirty="0" err="1"/>
              <a:t>Tenger</a:t>
            </a:r>
            <a:r>
              <a:rPr lang="tr-TR" sz="5600" b="1" dirty="0"/>
              <a:t> ve </a:t>
            </a:r>
            <a:r>
              <a:rPr lang="tr-TR" sz="5600" b="1" dirty="0" err="1"/>
              <a:t>Tengiz</a:t>
            </a:r>
            <a:r>
              <a:rPr lang="tr-TR" sz="5600" b="1" dirty="0"/>
              <a:t>… Bu durumu desteklemekte olan bir hususu da </a:t>
            </a:r>
            <a:r>
              <a:rPr lang="tr-TR" sz="5600" b="1" dirty="0" smtClean="0"/>
              <a:t>belirtmekte </a:t>
            </a:r>
            <a:r>
              <a:rPr lang="tr-TR" sz="5600" b="1" dirty="0"/>
              <a:t>fayda olacaktır. </a:t>
            </a:r>
            <a:r>
              <a:rPr lang="tr-TR" sz="5600" b="1" dirty="0" err="1"/>
              <a:t>Macarca’da</a:t>
            </a:r>
            <a:r>
              <a:rPr lang="tr-TR" sz="5600" b="1" dirty="0"/>
              <a:t> </a:t>
            </a:r>
            <a:r>
              <a:rPr lang="tr-TR" sz="5600" b="1" dirty="0" err="1"/>
              <a:t>Tenger</a:t>
            </a:r>
            <a:r>
              <a:rPr lang="tr-TR" sz="5600" b="1" dirty="0"/>
              <a:t> sözcüğü “Deniz” manasına gelmektedir.</a:t>
            </a:r>
          </a:p>
          <a:p>
            <a:pPr marL="0" indent="0">
              <a:buNone/>
            </a:pPr>
            <a:r>
              <a:rPr lang="tr-TR" sz="5600" dirty="0"/>
              <a:t> </a:t>
            </a:r>
            <a:r>
              <a:rPr lang="tr-TR" sz="5600" dirty="0" smtClean="0"/>
              <a:t>- </a:t>
            </a:r>
            <a:r>
              <a:rPr lang="tr-TR" sz="5600" dirty="0"/>
              <a:t>Aktarma Sözlüğü, Sayfa: 461, Dipnot: 1393, </a:t>
            </a:r>
            <a:r>
              <a:rPr lang="tr-TR" sz="5600" b="1" dirty="0"/>
              <a:t>Deniz </a:t>
            </a:r>
            <a:r>
              <a:rPr lang="tr-TR" sz="5600" b="1" dirty="0" err="1"/>
              <a:t>Karakurt</a:t>
            </a:r>
            <a:endParaRPr lang="tr-TR" sz="5600" b="1" dirty="0"/>
          </a:p>
          <a:p>
            <a:pPr marL="0" indent="0">
              <a:buNone/>
            </a:pPr>
            <a:endParaRPr lang="es-ES" sz="6400" b="1" dirty="0"/>
          </a:p>
          <a:p>
            <a:pPr marL="0" indent="0">
              <a:buNone/>
            </a:pPr>
            <a:endParaRPr lang="es-ES" sz="4300"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559689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solidFill>
                  <a:srgbClr val="C00000"/>
                </a:solidFill>
              </a:rPr>
              <a:t>Su, </a:t>
            </a:r>
            <a:r>
              <a:rPr lang="tr-TR" dirty="0" err="1" smtClean="0">
                <a:solidFill>
                  <a:srgbClr val="C00000"/>
                </a:solidFill>
              </a:rPr>
              <a:t>Sa</a:t>
            </a:r>
            <a:r>
              <a:rPr lang="tr-TR" dirty="0" smtClean="0">
                <a:solidFill>
                  <a:srgbClr val="C00000"/>
                </a:solidFill>
              </a:rPr>
              <a:t>, Saka, Si, Sibirya  </a:t>
            </a:r>
            <a:endParaRPr lang="tr-TR" dirty="0">
              <a:solidFill>
                <a:srgbClr val="C00000"/>
              </a:solidFill>
            </a:endParaRPr>
          </a:p>
        </p:txBody>
      </p:sp>
      <p:sp>
        <p:nvSpPr>
          <p:cNvPr id="3" name="İçerik Yer Tutucusu 2"/>
          <p:cNvSpPr>
            <a:spLocks noGrp="1"/>
          </p:cNvSpPr>
          <p:nvPr>
            <p:ph idx="1"/>
          </p:nvPr>
        </p:nvSpPr>
        <p:spPr>
          <a:xfrm>
            <a:off x="0" y="764704"/>
            <a:ext cx="9144000" cy="6264696"/>
          </a:xfrm>
        </p:spPr>
        <p:txBody>
          <a:bodyPr>
            <a:noAutofit/>
          </a:bodyPr>
          <a:lstStyle/>
          <a:p>
            <a:r>
              <a:rPr lang="tr-TR" sz="1900" dirty="0"/>
              <a:t>Çünkü </a:t>
            </a:r>
            <a:r>
              <a:rPr lang="tr-TR" sz="1900" b="1" dirty="0"/>
              <a:t>su</a:t>
            </a:r>
            <a:r>
              <a:rPr lang="tr-TR" sz="1900" dirty="0"/>
              <a:t> kelimesinden </a:t>
            </a:r>
            <a:r>
              <a:rPr lang="tr-TR" sz="1900" dirty="0" smtClean="0"/>
              <a:t>Persler </a:t>
            </a:r>
            <a:r>
              <a:rPr lang="tr-TR" sz="1900" dirty="0"/>
              <a:t>de o şekilde </a:t>
            </a:r>
            <a:r>
              <a:rPr lang="tr-TR" sz="1900" dirty="0" smtClean="0"/>
              <a:t>kullanmış. </a:t>
            </a:r>
            <a:r>
              <a:rPr lang="tr-TR" sz="1900" dirty="0"/>
              <a:t>Biraz önce söyledim eski </a:t>
            </a:r>
            <a:r>
              <a:rPr lang="tr-TR" sz="1900" dirty="0" smtClean="0"/>
              <a:t>Hintliler, </a:t>
            </a:r>
            <a:r>
              <a:rPr lang="tr-TR" sz="1900" dirty="0"/>
              <a:t>Çinliler Çünkü </a:t>
            </a:r>
            <a:r>
              <a:rPr lang="tr-TR" sz="1900" b="1" dirty="0" smtClean="0">
                <a:solidFill>
                  <a:srgbClr val="C00000"/>
                </a:solidFill>
              </a:rPr>
              <a:t>Saka</a:t>
            </a:r>
            <a:r>
              <a:rPr lang="tr-TR" sz="1900" dirty="0" smtClean="0">
                <a:solidFill>
                  <a:srgbClr val="C00000"/>
                </a:solidFill>
              </a:rPr>
              <a:t>ların </a:t>
            </a:r>
            <a:r>
              <a:rPr lang="tr-TR" sz="1900" dirty="0">
                <a:solidFill>
                  <a:srgbClr val="C00000"/>
                </a:solidFill>
              </a:rPr>
              <a:t>gitmediği yer olmadığı için hep </a:t>
            </a:r>
            <a:r>
              <a:rPr lang="tr-TR" sz="1900" b="1" dirty="0" smtClean="0">
                <a:solidFill>
                  <a:srgbClr val="C00000"/>
                </a:solidFill>
              </a:rPr>
              <a:t>Su </a:t>
            </a:r>
            <a:r>
              <a:rPr lang="tr-TR" sz="1900" b="1" dirty="0" err="1" smtClean="0">
                <a:solidFill>
                  <a:srgbClr val="C00000"/>
                </a:solidFill>
              </a:rPr>
              <a:t>Sa</a:t>
            </a:r>
            <a:r>
              <a:rPr lang="tr-TR" sz="1900" dirty="0" smtClean="0">
                <a:solidFill>
                  <a:srgbClr val="C00000"/>
                </a:solidFill>
              </a:rPr>
              <a:t> </a:t>
            </a:r>
            <a:r>
              <a:rPr lang="tr-TR" sz="1900" dirty="0">
                <a:solidFill>
                  <a:srgbClr val="C00000"/>
                </a:solidFill>
              </a:rPr>
              <a:t>gibi isimler </a:t>
            </a:r>
            <a:r>
              <a:rPr lang="tr-TR" sz="1900" dirty="0"/>
              <a:t>Dolayısıyla yani Çünkü böyle iki halk gibi anlıyoruz İskit deyince ayrı </a:t>
            </a:r>
            <a:r>
              <a:rPr lang="tr-TR" sz="1900" b="1" dirty="0"/>
              <a:t>Saka</a:t>
            </a:r>
            <a:r>
              <a:rPr lang="tr-TR" sz="1900" dirty="0"/>
              <a:t> deyince ayrı </a:t>
            </a:r>
            <a:r>
              <a:rPr lang="tr-TR" sz="1900" dirty="0" smtClean="0"/>
              <a:t>halk gibi </a:t>
            </a:r>
            <a:r>
              <a:rPr lang="tr-TR" sz="1900" dirty="0"/>
              <a:t>anlayan tarihçiler </a:t>
            </a:r>
            <a:r>
              <a:rPr lang="tr-TR" sz="1900" dirty="0" smtClean="0"/>
              <a:t>var. </a:t>
            </a:r>
            <a:r>
              <a:rPr lang="tr-TR" sz="1900" dirty="0"/>
              <a:t>Dolayısıyla İskit kelimesi yok aslında </a:t>
            </a:r>
            <a:r>
              <a:rPr lang="tr-TR" sz="1900" b="1" dirty="0" smtClean="0"/>
              <a:t>Saka</a:t>
            </a:r>
            <a:r>
              <a:rPr lang="tr-TR" sz="1900" dirty="0" smtClean="0"/>
              <a:t> diyelim. </a:t>
            </a:r>
          </a:p>
          <a:p>
            <a:r>
              <a:rPr lang="tr-TR" sz="1900" dirty="0" smtClean="0"/>
              <a:t>Her </a:t>
            </a:r>
            <a:r>
              <a:rPr lang="tr-TR" sz="1900" dirty="0"/>
              <a:t>zaman söylerim kendi fikrim değil de </a:t>
            </a:r>
            <a:r>
              <a:rPr lang="tr-TR" sz="1900" b="1" dirty="0">
                <a:solidFill>
                  <a:srgbClr val="C00000"/>
                </a:solidFill>
              </a:rPr>
              <a:t>birçok batılı </a:t>
            </a:r>
            <a:r>
              <a:rPr lang="tr-TR" sz="1900" b="1" dirty="0" smtClean="0">
                <a:solidFill>
                  <a:srgbClr val="C00000"/>
                </a:solidFill>
              </a:rPr>
              <a:t>tarihçi Sakalara </a:t>
            </a:r>
            <a:r>
              <a:rPr lang="tr-TR" sz="1900" b="1" dirty="0">
                <a:solidFill>
                  <a:srgbClr val="C00000"/>
                </a:solidFill>
              </a:rPr>
              <a:t>insanlığın atası </a:t>
            </a:r>
            <a:r>
              <a:rPr lang="tr-TR" sz="1900" b="1" dirty="0" smtClean="0">
                <a:solidFill>
                  <a:srgbClr val="C00000"/>
                </a:solidFill>
              </a:rPr>
              <a:t>derler. </a:t>
            </a:r>
            <a:r>
              <a:rPr lang="tr-TR" sz="1900" dirty="0" smtClean="0"/>
              <a:t>Mesela </a:t>
            </a:r>
            <a:r>
              <a:rPr lang="tr-TR" sz="1900" dirty="0"/>
              <a:t>ilk Bizans tarihçileri, ilk Bizans Kralları da kitaplar </a:t>
            </a:r>
            <a:r>
              <a:rPr lang="tr-TR" sz="1900" dirty="0" smtClean="0"/>
              <a:t>yazmıştır. </a:t>
            </a:r>
            <a:r>
              <a:rPr lang="tr-TR" sz="1900" dirty="0"/>
              <a:t>Mesela  hikmetli </a:t>
            </a:r>
            <a:r>
              <a:rPr lang="tr-TR" sz="1900" dirty="0" err="1"/>
              <a:t>Leo</a:t>
            </a:r>
            <a:r>
              <a:rPr lang="tr-TR" sz="1900" dirty="0"/>
              <a:t> dedikleri </a:t>
            </a:r>
            <a:r>
              <a:rPr lang="tr-TR" sz="1900" dirty="0" smtClean="0"/>
              <a:t>krallarından, onlar da </a:t>
            </a:r>
            <a:r>
              <a:rPr lang="tr-TR" sz="1900" dirty="0"/>
              <a:t>diyorlar ki </a:t>
            </a:r>
            <a:r>
              <a:rPr lang="tr-TR" sz="1900" b="1" dirty="0">
                <a:solidFill>
                  <a:srgbClr val="C00000"/>
                </a:solidFill>
              </a:rPr>
              <a:t>Avrupa'da ilk görülen halk </a:t>
            </a:r>
            <a:r>
              <a:rPr lang="tr-TR" sz="1900" b="1" dirty="0" smtClean="0">
                <a:solidFill>
                  <a:srgbClr val="C00000"/>
                </a:solidFill>
              </a:rPr>
              <a:t>Sakalardır. </a:t>
            </a:r>
            <a:r>
              <a:rPr lang="tr-TR" sz="1900" dirty="0" smtClean="0"/>
              <a:t>Tarihte, insanlık </a:t>
            </a:r>
            <a:r>
              <a:rPr lang="tr-TR" sz="1900" dirty="0"/>
              <a:t>birbirinden bana </a:t>
            </a:r>
            <a:r>
              <a:rPr lang="tr-TR" sz="1900" dirty="0" smtClean="0"/>
              <a:t>göre evrim </a:t>
            </a:r>
            <a:r>
              <a:rPr lang="tr-TR" sz="1900" dirty="0"/>
              <a:t>yoluyla çoğalarak </a:t>
            </a:r>
            <a:r>
              <a:rPr lang="tr-TR" sz="1900" dirty="0" smtClean="0"/>
              <a:t>gelmiştir. </a:t>
            </a:r>
          </a:p>
          <a:p>
            <a:r>
              <a:rPr lang="tr-TR" sz="1900" b="1" dirty="0" smtClean="0">
                <a:solidFill>
                  <a:srgbClr val="C00000"/>
                </a:solidFill>
              </a:rPr>
              <a:t>Ama </a:t>
            </a:r>
            <a:r>
              <a:rPr lang="tr-TR" sz="1900" b="1" dirty="0">
                <a:solidFill>
                  <a:srgbClr val="C00000"/>
                </a:solidFill>
              </a:rPr>
              <a:t>eğer bir ata varsa birden fazla hatta, ilk insanlığın ataları ve dolayısıyla Türklerin Ataları </a:t>
            </a:r>
            <a:r>
              <a:rPr lang="tr-TR" sz="1900" b="1" dirty="0" smtClean="0">
                <a:solidFill>
                  <a:srgbClr val="C00000"/>
                </a:solidFill>
              </a:rPr>
              <a:t>Sakalar. </a:t>
            </a:r>
            <a:r>
              <a:rPr lang="tr-TR" sz="1900" b="1" dirty="0">
                <a:solidFill>
                  <a:srgbClr val="C00000"/>
                </a:solidFill>
              </a:rPr>
              <a:t>Ama bu </a:t>
            </a:r>
            <a:r>
              <a:rPr lang="tr-TR" sz="1900" b="1" dirty="0" smtClean="0">
                <a:solidFill>
                  <a:srgbClr val="C00000"/>
                </a:solidFill>
              </a:rPr>
              <a:t>Su </a:t>
            </a:r>
            <a:r>
              <a:rPr lang="tr-TR" sz="1900" b="1" dirty="0">
                <a:solidFill>
                  <a:srgbClr val="C00000"/>
                </a:solidFill>
              </a:rPr>
              <a:t>adıyla anılan Sakalar niye </a:t>
            </a:r>
            <a:r>
              <a:rPr lang="tr-TR" sz="1900" b="1" dirty="0" smtClean="0">
                <a:solidFill>
                  <a:srgbClr val="C00000"/>
                </a:solidFill>
              </a:rPr>
              <a:t>Su </a:t>
            </a:r>
            <a:r>
              <a:rPr lang="tr-TR" sz="1900" b="1" dirty="0">
                <a:solidFill>
                  <a:srgbClr val="C00000"/>
                </a:solidFill>
              </a:rPr>
              <a:t>adıyla </a:t>
            </a:r>
            <a:r>
              <a:rPr lang="tr-TR" sz="1900" b="1" dirty="0" smtClean="0">
                <a:solidFill>
                  <a:srgbClr val="C00000"/>
                </a:solidFill>
              </a:rPr>
              <a:t>anılıyor. </a:t>
            </a:r>
            <a:r>
              <a:rPr lang="tr-TR" sz="1900" b="1" dirty="0">
                <a:solidFill>
                  <a:srgbClr val="C00000"/>
                </a:solidFill>
              </a:rPr>
              <a:t>Biraz önce söylemek istedim. Bir kaç anlamı var bir </a:t>
            </a:r>
            <a:r>
              <a:rPr lang="tr-TR" sz="1900" b="1" dirty="0" smtClean="0">
                <a:solidFill>
                  <a:srgbClr val="C00000"/>
                </a:solidFill>
              </a:rPr>
              <a:t>içtiğimiz su, </a:t>
            </a:r>
            <a:r>
              <a:rPr lang="tr-TR" sz="1900" b="1" dirty="0">
                <a:solidFill>
                  <a:srgbClr val="C00000"/>
                </a:solidFill>
              </a:rPr>
              <a:t>ikincisi güç </a:t>
            </a:r>
            <a:r>
              <a:rPr lang="tr-TR" sz="1900" b="1" dirty="0" smtClean="0">
                <a:solidFill>
                  <a:srgbClr val="C00000"/>
                </a:solidFill>
              </a:rPr>
              <a:t>kuvvet ordu </a:t>
            </a:r>
            <a:r>
              <a:rPr lang="tr-TR" sz="1900" b="1" dirty="0">
                <a:solidFill>
                  <a:srgbClr val="C00000"/>
                </a:solidFill>
              </a:rPr>
              <a:t>asker demek </a:t>
            </a:r>
            <a:r>
              <a:rPr lang="tr-TR" sz="1900" b="1" dirty="0" smtClean="0">
                <a:solidFill>
                  <a:srgbClr val="C00000"/>
                </a:solidFill>
              </a:rPr>
              <a:t>Saka. </a:t>
            </a:r>
            <a:r>
              <a:rPr lang="tr-TR" sz="1900" b="1" dirty="0">
                <a:solidFill>
                  <a:srgbClr val="C00000"/>
                </a:solidFill>
              </a:rPr>
              <a:t>Onun için subay diyoruz ya subay ne demek </a:t>
            </a:r>
            <a:r>
              <a:rPr lang="tr-TR" sz="1900" b="1" dirty="0" smtClean="0">
                <a:solidFill>
                  <a:srgbClr val="C00000"/>
                </a:solidFill>
              </a:rPr>
              <a:t>subay </a:t>
            </a:r>
            <a:r>
              <a:rPr lang="tr-TR" sz="1900" b="1" dirty="0">
                <a:solidFill>
                  <a:srgbClr val="C00000"/>
                </a:solidFill>
              </a:rPr>
              <a:t>asker</a:t>
            </a:r>
            <a:r>
              <a:rPr lang="tr-TR" sz="1900" b="1" dirty="0" smtClean="0">
                <a:solidFill>
                  <a:srgbClr val="C00000"/>
                </a:solidFill>
              </a:rPr>
              <a:t>.</a:t>
            </a:r>
          </a:p>
          <a:p>
            <a:r>
              <a:rPr lang="tr-TR" sz="1900" b="1" dirty="0" smtClean="0">
                <a:solidFill>
                  <a:srgbClr val="C00000"/>
                </a:solidFill>
              </a:rPr>
              <a:t>Dolayısıyla Sibirya Türklerin anayurdu Orta Asya sonradan oluşan bir ana yurttur. Esas Türklerin anayurdu bu Kuzey kutbunun o kıyıları Sibirya bölgesidir. Onun için orada da Su. Sibirya kelimesi aslında sudur. </a:t>
            </a:r>
          </a:p>
          <a:p>
            <a:r>
              <a:rPr lang="tr-TR" sz="1900" dirty="0" smtClean="0"/>
              <a:t>Bir </a:t>
            </a:r>
            <a:r>
              <a:rPr lang="tr-TR" sz="1900" dirty="0"/>
              <a:t>Rus Bilgin böyle </a:t>
            </a:r>
            <a:r>
              <a:rPr lang="tr-TR" sz="1900" dirty="0" smtClean="0"/>
              <a:t>açıklıyor, </a:t>
            </a:r>
            <a:r>
              <a:rPr lang="tr-TR" sz="1900" dirty="0"/>
              <a:t>üzerinde farklı yorumlar yapılıyor </a:t>
            </a:r>
            <a:r>
              <a:rPr lang="tr-TR" sz="1900" dirty="0" smtClean="0"/>
              <a:t>ama, Türkler </a:t>
            </a:r>
            <a:r>
              <a:rPr lang="tr-TR" sz="1900" dirty="0"/>
              <a:t>o </a:t>
            </a:r>
            <a:r>
              <a:rPr lang="tr-TR" sz="1900" dirty="0" smtClean="0"/>
              <a:t>sulak </a:t>
            </a:r>
            <a:r>
              <a:rPr lang="tr-TR" sz="1900" dirty="0"/>
              <a:t>bölgelerde ilk ortaya çıktıkları için </a:t>
            </a:r>
            <a:r>
              <a:rPr lang="tr-TR" sz="1900" b="1" dirty="0"/>
              <a:t>su</a:t>
            </a:r>
            <a:r>
              <a:rPr lang="tr-TR" sz="1900" dirty="0"/>
              <a:t>  adını hem kendileri için </a:t>
            </a:r>
            <a:r>
              <a:rPr lang="tr-TR" sz="1900" dirty="0" smtClean="0"/>
              <a:t>kullanıyorlar. </a:t>
            </a:r>
            <a:r>
              <a:rPr lang="tr-TR" sz="1900" dirty="0"/>
              <a:t>Dolayısıyla </a:t>
            </a:r>
            <a:r>
              <a:rPr lang="tr-TR" sz="1900" b="1" dirty="0">
                <a:solidFill>
                  <a:srgbClr val="C00000"/>
                </a:solidFill>
              </a:rPr>
              <a:t>Saka</a:t>
            </a:r>
            <a:r>
              <a:rPr lang="tr-TR" sz="1900" dirty="0">
                <a:solidFill>
                  <a:srgbClr val="C00000"/>
                </a:solidFill>
              </a:rPr>
              <a:t>lar </a:t>
            </a:r>
            <a:r>
              <a:rPr lang="tr-TR" sz="1900" b="1" dirty="0">
                <a:solidFill>
                  <a:srgbClr val="C00000"/>
                </a:solidFill>
              </a:rPr>
              <a:t>su halkı </a:t>
            </a:r>
            <a:r>
              <a:rPr lang="tr-TR" sz="1900" dirty="0" smtClean="0">
                <a:solidFill>
                  <a:srgbClr val="C00000"/>
                </a:solidFill>
              </a:rPr>
              <a:t>demek. </a:t>
            </a:r>
            <a:r>
              <a:rPr lang="tr-TR" sz="1900" dirty="0"/>
              <a:t>Ve bu bütün tarihi sadece Türklerin bizim tarihimizi </a:t>
            </a:r>
            <a:r>
              <a:rPr lang="tr-TR" sz="1900" dirty="0" smtClean="0"/>
              <a:t>değil, </a:t>
            </a:r>
            <a:r>
              <a:rPr lang="tr-TR" sz="1900" dirty="0"/>
              <a:t>bütün insanlık tarihini etkilemişlerdir. </a:t>
            </a:r>
            <a:endParaRPr lang="tr-TR" sz="1900" dirty="0" smtClean="0"/>
          </a:p>
          <a:p>
            <a:endParaRPr lang="tr-TR" sz="19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19689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92696"/>
          </a:xfrm>
        </p:spPr>
        <p:txBody>
          <a:bodyPr>
            <a:normAutofit fontScale="90000"/>
          </a:bodyPr>
          <a:lstStyle/>
          <a:p>
            <a:r>
              <a:rPr lang="tr-TR" dirty="0" smtClean="0"/>
              <a:t>Yaratılış Destanı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764704"/>
            <a:ext cx="8784976" cy="583264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640537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Güney Sibirya</a:t>
            </a:r>
            <a:endParaRPr lang="tr-TR" dirty="0"/>
          </a:p>
        </p:txBody>
      </p:sp>
      <p:sp>
        <p:nvSpPr>
          <p:cNvPr id="3" name="İçerik Yer Tutucusu 2"/>
          <p:cNvSpPr>
            <a:spLocks noGrp="1"/>
          </p:cNvSpPr>
          <p:nvPr>
            <p:ph idx="1"/>
          </p:nvPr>
        </p:nvSpPr>
        <p:spPr/>
        <p:txBody>
          <a:bodyPr>
            <a:normAutofit fontScale="55000" lnSpcReduction="20000"/>
          </a:bodyPr>
          <a:lstStyle/>
          <a:p>
            <a:r>
              <a:rPr lang="tr-TR" b="1" dirty="0"/>
              <a:t>Güney Sibirya</a:t>
            </a:r>
            <a:r>
              <a:rPr lang="tr-TR" dirty="0"/>
              <a:t> bölgesi tarihin en erken devirlerinden itibaren insanlık için bir cazibe merkezi olmuştur. Geniş orman dokusuna sahip olan bölge aynı zamanda bozkır bitki örtüsü ve iklimine sahiptir. Bölgenin en önemli özelliklerinden birisi de </a:t>
            </a:r>
            <a:r>
              <a:rPr lang="tr-TR" b="1" dirty="0"/>
              <a:t>akarsu ve ırmak</a:t>
            </a:r>
            <a:r>
              <a:rPr lang="tr-TR" dirty="0"/>
              <a:t> bakımından çok zengin olmasıdır. Avcı-balıkçı-toplayıcı dönemden ziraat ve hayvancılığın gelişimine müteakip bölge farklı kültür dönemlerine ev sahipliği yapmıştır. Söz konusu  bölge aynı zamanda Türklerin binlerce yıl yurt tuttuğu bir mekân olmuştur. </a:t>
            </a:r>
          </a:p>
          <a:p>
            <a:r>
              <a:rPr lang="tr-TR" b="1" dirty="0"/>
              <a:t>Güney Sibirya’da</a:t>
            </a:r>
            <a:r>
              <a:rPr lang="tr-TR" dirty="0"/>
              <a:t> görülen kültür çağlarının batı ile ilişkili olduğu ilim adamlarınca pek çok çalışmaya konu olmuştur. Avrupa-Asya kıta coğrafyasında üretimin başlangıcı diyebileceğimiz Neolitik döneme ait çok fazla kültür dönemi mevcuttur ve  bu kültür dönemleri birbirleri ile ilişkilidir. Bu ilişkiler Ukrayna’dan Ural’a, oradan Sibirya istikametinde doğuya doğru Altay Sayan’a, </a:t>
            </a:r>
            <a:r>
              <a:rPr lang="tr-TR" dirty="0" err="1"/>
              <a:t>Yenisey-Angara</a:t>
            </a:r>
            <a:r>
              <a:rPr lang="tr-TR" dirty="0"/>
              <a:t> ve Baykal’a, güney istikametinde de Kazakistan’a ve Tanrı Dağları’na kadar takip edilmektedir. Bu izler Neolitik Çağ, Bakır Çağ, Tunç ve Demir Çağı boyunca tüm bu geniş coğrafyada arkeolojik, antropolojik ve etnografya bakımından incelenmektedir. Bu bakımdan biz Ukrayna’dan doğuya doğru Türklerin tarih sahnesinde ortaya çıktıkları ilk döneme kadar bu kültür çağlarının birbirleri ile ilişkilerini ortaya koymaya çalışacağız.</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769595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dirty="0" err="1" smtClean="0"/>
              <a:t>Afanasyevo</a:t>
            </a:r>
            <a:r>
              <a:rPr lang="tr-TR" sz="3200" dirty="0" smtClean="0"/>
              <a:t> Kültürü ve </a:t>
            </a:r>
            <a:r>
              <a:rPr lang="tr-TR" sz="3200" dirty="0" err="1" smtClean="0"/>
              <a:t>Andronovo</a:t>
            </a:r>
            <a:r>
              <a:rPr lang="tr-TR" sz="3200" dirty="0" smtClean="0"/>
              <a:t> Kültürü</a:t>
            </a:r>
            <a:endParaRPr lang="tr-TR" sz="3200" dirty="0"/>
          </a:p>
        </p:txBody>
      </p:sp>
      <p:sp>
        <p:nvSpPr>
          <p:cNvPr id="3" name="İçerik Yer Tutucusu 2"/>
          <p:cNvSpPr>
            <a:spLocks noGrp="1"/>
          </p:cNvSpPr>
          <p:nvPr>
            <p:ph idx="1"/>
          </p:nvPr>
        </p:nvSpPr>
        <p:spPr/>
        <p:txBody>
          <a:bodyPr>
            <a:normAutofit fontScale="55000" lnSpcReduction="20000"/>
          </a:bodyPr>
          <a:lstStyle/>
          <a:p>
            <a:r>
              <a:rPr lang="tr-TR" dirty="0"/>
              <a:t>Türklere atfedilen ilk kültürlerden yazılı kültürün doğuşuna kadar olan dönemde </a:t>
            </a:r>
            <a:r>
              <a:rPr lang="tr-TR" b="1" dirty="0"/>
              <a:t>Türk </a:t>
            </a:r>
            <a:r>
              <a:rPr lang="tr-TR" b="1" dirty="0" err="1"/>
              <a:t>etnogenezi</a:t>
            </a:r>
            <a:r>
              <a:rPr lang="tr-TR" dirty="0"/>
              <a:t> veya etnik oluşumuna dair bilgilerimizi, arkeolojik ve antropolojik kalıntılar sayesinde öğrenebiliyoruz. Bu bilgilerimiz çerçevesinde </a:t>
            </a:r>
            <a:r>
              <a:rPr lang="tr-TR" dirty="0" err="1"/>
              <a:t>Hakasya’da</a:t>
            </a:r>
            <a:r>
              <a:rPr lang="tr-TR" dirty="0"/>
              <a:t> yaygın görülen </a:t>
            </a:r>
            <a:r>
              <a:rPr lang="tr-TR" b="1" dirty="0" err="1"/>
              <a:t>Afanasyevo</a:t>
            </a:r>
            <a:r>
              <a:rPr lang="tr-TR" b="1" dirty="0"/>
              <a:t> Kültürü</a:t>
            </a:r>
            <a:r>
              <a:rPr lang="tr-TR" dirty="0"/>
              <a:t> ile </a:t>
            </a:r>
            <a:r>
              <a:rPr lang="tr-TR" b="1" dirty="0"/>
              <a:t>Ural</a:t>
            </a:r>
            <a:r>
              <a:rPr lang="tr-TR" dirty="0"/>
              <a:t> </a:t>
            </a:r>
            <a:r>
              <a:rPr lang="tr-TR" b="1" dirty="0"/>
              <a:t>Irmağı</a:t>
            </a:r>
            <a:r>
              <a:rPr lang="tr-TR" dirty="0"/>
              <a:t> çevresinden doğuya doğru yayılan ve yine </a:t>
            </a:r>
            <a:r>
              <a:rPr lang="tr-TR" dirty="0" err="1"/>
              <a:t>Hakasya</a:t>
            </a:r>
            <a:r>
              <a:rPr lang="tr-TR" dirty="0"/>
              <a:t>  sahasında son safhasını gördüğümüz </a:t>
            </a:r>
            <a:r>
              <a:rPr lang="tr-TR" b="1" dirty="0" err="1"/>
              <a:t>Andronovo</a:t>
            </a:r>
            <a:r>
              <a:rPr lang="tr-TR" b="1" dirty="0"/>
              <a:t> Kültürleri</a:t>
            </a:r>
            <a:r>
              <a:rPr lang="tr-TR" dirty="0"/>
              <a:t> karşımıza çıkmaktadır. Bazı araştırmacılara göre bu iki kültür, ilk Türk kültür çevreleri olarak kabul edilmektedir. Bununla beraber bazı verileri çok rahat bir şekilde tasnif edemeyebiliriz. Her şeyden önce, elimizde yazılı bir kaynak, dolayısıyla açık bir tasvir yoktur. Tarih geriye gittikçe karanlıklaşmakta, kültürler arasındaki ilişkileri ve farkları ayırt etmek bazen çok zor olmaktadır. </a:t>
            </a:r>
          </a:p>
          <a:p>
            <a:r>
              <a:rPr lang="tr-TR" b="1" dirty="0" err="1"/>
              <a:t>Afanasyevo</a:t>
            </a:r>
            <a:r>
              <a:rPr lang="tr-TR" b="1" dirty="0"/>
              <a:t> Kültürü</a:t>
            </a:r>
            <a:r>
              <a:rPr lang="tr-TR" dirty="0"/>
              <a:t> ve </a:t>
            </a:r>
            <a:r>
              <a:rPr lang="tr-TR" b="1" dirty="0" err="1"/>
              <a:t>Andronovo</a:t>
            </a:r>
            <a:r>
              <a:rPr lang="tr-TR" b="1" dirty="0"/>
              <a:t> Kültürü</a:t>
            </a:r>
            <a:r>
              <a:rPr lang="tr-TR" dirty="0"/>
              <a:t>’nün kendilerinden önceki ve çağdaşı kültürlerle ilişkileri iyi değerlendirmelidir; zira her iki kültürün de gelişme alanları dışında Orta Asya’nın batısındaki kültürlerle ilişkilerinden söz edilmektedir. Bundan dolayıdır ki, Batılı araştırmacılar bu iki kültürü Hint-Avrupa menşeli kültürler olarak görmüşlerdir. Bununla beraber çoğunlukla dil teorilerini ve Veda Metinlerini referans aldığı söylenen Hint-Avrupa Kültürü teorisine de ihtiyatla yaklaşmak gerekmektedir.</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23867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err="1" smtClean="0"/>
              <a:t>Kelteminar</a:t>
            </a:r>
            <a:r>
              <a:rPr lang="tr-TR" b="1" dirty="0" smtClean="0"/>
              <a:t> Kültürü </a:t>
            </a:r>
            <a:r>
              <a:rPr lang="tr-TR" b="1" dirty="0"/>
              <a:t>(M.Ö. VI. Bin Yıl)</a:t>
            </a:r>
            <a:br>
              <a:rPr lang="tr-TR" b="1" dirty="0"/>
            </a:br>
            <a:endParaRPr lang="tr-TR" dirty="0"/>
          </a:p>
        </p:txBody>
      </p:sp>
      <p:sp>
        <p:nvSpPr>
          <p:cNvPr id="3" name="İçerik Yer Tutucusu 2"/>
          <p:cNvSpPr>
            <a:spLocks noGrp="1"/>
          </p:cNvSpPr>
          <p:nvPr>
            <p:ph idx="1"/>
          </p:nvPr>
        </p:nvSpPr>
        <p:spPr>
          <a:xfrm>
            <a:off x="457200" y="836712"/>
            <a:ext cx="8229600" cy="5760640"/>
          </a:xfrm>
        </p:spPr>
        <p:txBody>
          <a:bodyPr>
            <a:normAutofit fontScale="55000" lnSpcReduction="20000"/>
          </a:bodyPr>
          <a:lstStyle/>
          <a:p>
            <a:pPr marL="0" indent="0">
              <a:buNone/>
            </a:pPr>
            <a:endParaRPr lang="tr-TR" b="1" dirty="0" smtClean="0"/>
          </a:p>
          <a:p>
            <a:pPr marL="0" indent="0">
              <a:buNone/>
            </a:pPr>
            <a:r>
              <a:rPr lang="tr-TR" b="1" dirty="0" err="1" smtClean="0"/>
              <a:t>Keltaminar</a:t>
            </a:r>
            <a:r>
              <a:rPr lang="tr-TR" b="1" dirty="0" smtClean="0"/>
              <a:t> </a:t>
            </a:r>
            <a:r>
              <a:rPr lang="tr-TR" b="1" dirty="0"/>
              <a:t>Kültürü</a:t>
            </a:r>
            <a:r>
              <a:rPr lang="tr-TR" dirty="0"/>
              <a:t> üzerine yapılan saha araştırmaları sonucunda çizilen yayılım haritasına göre, </a:t>
            </a:r>
            <a:r>
              <a:rPr lang="tr-TR" dirty="0" err="1"/>
              <a:t>Uzboy</a:t>
            </a:r>
            <a:r>
              <a:rPr lang="tr-TR" dirty="0"/>
              <a:t>, aşağı kesimi hariç </a:t>
            </a:r>
            <a:r>
              <a:rPr lang="tr-TR" b="1" dirty="0" err="1"/>
              <a:t>Amuderya</a:t>
            </a:r>
            <a:r>
              <a:rPr lang="tr-TR" b="1" dirty="0"/>
              <a:t> Havzası, </a:t>
            </a:r>
            <a:r>
              <a:rPr lang="tr-TR" b="1" dirty="0" err="1"/>
              <a:t>Sırderya</a:t>
            </a:r>
            <a:r>
              <a:rPr lang="tr-TR" b="1" dirty="0"/>
              <a:t>, Aral’ın kuzeyi ve Batı  Kazakistan, Turgay Irmağı’nın kuzeyi orta ve aşağı akımına doğru </a:t>
            </a:r>
            <a:r>
              <a:rPr lang="tr-TR" b="1" dirty="0" err="1"/>
              <a:t>İrgiz</a:t>
            </a:r>
            <a:r>
              <a:rPr lang="tr-TR" b="1" dirty="0"/>
              <a:t> Irmağı,</a:t>
            </a:r>
            <a:r>
              <a:rPr lang="tr-TR" dirty="0"/>
              <a:t> </a:t>
            </a:r>
            <a:r>
              <a:rPr lang="tr-TR" dirty="0" err="1"/>
              <a:t>Oyıl</a:t>
            </a:r>
            <a:r>
              <a:rPr lang="tr-TR" dirty="0"/>
              <a:t>/Uy </a:t>
            </a:r>
            <a:r>
              <a:rPr lang="tr-TR" dirty="0" err="1"/>
              <a:t>Rayonu</a:t>
            </a:r>
            <a:r>
              <a:rPr lang="tr-TR" dirty="0"/>
              <a:t>, </a:t>
            </a:r>
            <a:r>
              <a:rPr lang="tr-TR" dirty="0" err="1"/>
              <a:t>Sagız</a:t>
            </a:r>
            <a:r>
              <a:rPr lang="tr-TR" dirty="0"/>
              <a:t> ve </a:t>
            </a:r>
            <a:r>
              <a:rPr lang="tr-TR" dirty="0" err="1"/>
              <a:t>Embi’ye</a:t>
            </a:r>
            <a:r>
              <a:rPr lang="tr-TR" dirty="0"/>
              <a:t> kadar olan bölgelerde görülmektedir (</a:t>
            </a:r>
            <a:r>
              <a:rPr lang="tr-TR" dirty="0" err="1"/>
              <a:t>Vinogradov</a:t>
            </a:r>
            <a:r>
              <a:rPr lang="tr-TR" dirty="0"/>
              <a:t>, 1968, s. 153).</a:t>
            </a:r>
          </a:p>
          <a:p>
            <a:pPr marL="0" indent="0">
              <a:buNone/>
            </a:pPr>
            <a:r>
              <a:rPr lang="tr-TR" dirty="0"/>
              <a:t> </a:t>
            </a:r>
          </a:p>
          <a:p>
            <a:pPr marL="0" indent="0">
              <a:buNone/>
            </a:pPr>
            <a:r>
              <a:rPr lang="tr-TR" b="1" dirty="0" err="1" smtClean="0"/>
              <a:t>Keltaminar</a:t>
            </a:r>
            <a:r>
              <a:rPr lang="tr-TR" b="1" dirty="0" smtClean="0"/>
              <a:t> </a:t>
            </a:r>
            <a:r>
              <a:rPr lang="tr-TR" b="1" dirty="0"/>
              <a:t>Kültürü</a:t>
            </a:r>
            <a:r>
              <a:rPr lang="tr-TR" dirty="0"/>
              <a:t>’nün Kazakistan’a doğru yayıldığı açıktır. Bu yayılımın </a:t>
            </a:r>
            <a:r>
              <a:rPr lang="tr-TR" dirty="0" err="1"/>
              <a:t>Yenisey</a:t>
            </a:r>
            <a:r>
              <a:rPr lang="tr-TR" dirty="0"/>
              <a:t> bölgesine kadar ulaşması da söz konusudur.</a:t>
            </a:r>
          </a:p>
          <a:p>
            <a:pPr marL="0" indent="0">
              <a:buNone/>
            </a:pPr>
            <a:r>
              <a:rPr lang="tr-TR" dirty="0"/>
              <a:t>Mesela, </a:t>
            </a:r>
            <a:r>
              <a:rPr lang="tr-TR" dirty="0" err="1"/>
              <a:t>Yenisey</a:t>
            </a:r>
            <a:r>
              <a:rPr lang="tr-TR" dirty="0"/>
              <a:t> Havzası’ndaki bugünkü Dağlık Altay bölgesinde akan </a:t>
            </a:r>
            <a:r>
              <a:rPr lang="tr-TR" b="1" dirty="0" err="1"/>
              <a:t>Katun</a:t>
            </a:r>
            <a:r>
              <a:rPr lang="tr-TR" dirty="0"/>
              <a:t> </a:t>
            </a:r>
            <a:r>
              <a:rPr lang="tr-TR" b="1" dirty="0"/>
              <a:t>Irmağı</a:t>
            </a:r>
            <a:r>
              <a:rPr lang="tr-TR" dirty="0"/>
              <a:t> çevresinde bulunan </a:t>
            </a:r>
            <a:r>
              <a:rPr lang="tr-TR" b="1" dirty="0" err="1"/>
              <a:t>Afanasyevo</a:t>
            </a:r>
            <a:r>
              <a:rPr lang="tr-TR" b="1" dirty="0"/>
              <a:t> Kültürü</a:t>
            </a:r>
            <a:r>
              <a:rPr lang="tr-TR" dirty="0"/>
              <a:t> dönemine ait Kuyum Kurganlarının aşağı tabakasında keşfedilen ve </a:t>
            </a:r>
            <a:r>
              <a:rPr lang="tr-TR" dirty="0" err="1"/>
              <a:t>Afanasyevo</a:t>
            </a:r>
            <a:r>
              <a:rPr lang="tr-TR" dirty="0"/>
              <a:t> özelliği taşımayan maddi kültür unsurları ile </a:t>
            </a:r>
            <a:r>
              <a:rPr lang="tr-TR" b="1" dirty="0" err="1"/>
              <a:t>Keltaminar</a:t>
            </a:r>
            <a:r>
              <a:rPr lang="tr-TR" b="1" dirty="0"/>
              <a:t> Kültürü</a:t>
            </a:r>
            <a:r>
              <a:rPr lang="tr-TR" dirty="0"/>
              <a:t> arasında bağlantılar olduğunu söylemektedir (</a:t>
            </a:r>
            <a:r>
              <a:rPr lang="tr-TR" dirty="0" err="1"/>
              <a:t>Kiselev</a:t>
            </a:r>
            <a:r>
              <a:rPr lang="tr-TR" dirty="0"/>
              <a:t>, 1951, s. 21).</a:t>
            </a:r>
          </a:p>
          <a:p>
            <a:pPr marL="0" indent="0">
              <a:buNone/>
            </a:pPr>
            <a:endParaRPr lang="tr-TR" b="1" dirty="0" smtClean="0"/>
          </a:p>
          <a:p>
            <a:pPr marL="0" indent="0">
              <a:buNone/>
            </a:pPr>
            <a:r>
              <a:rPr lang="tr-TR" b="1" dirty="0" smtClean="0"/>
              <a:t>Türk </a:t>
            </a:r>
            <a:r>
              <a:rPr lang="tr-TR" b="1" dirty="0" err="1"/>
              <a:t>Etnogenezi</a:t>
            </a:r>
            <a:r>
              <a:rPr lang="tr-TR" b="1" dirty="0"/>
              <a:t> Meselesinde Neolitik- Tunç ve Demir </a:t>
            </a:r>
            <a:r>
              <a:rPr lang="tr-TR" b="1" dirty="0" err="1"/>
              <a:t>Çağları’ndaki</a:t>
            </a:r>
            <a:r>
              <a:rPr lang="tr-TR" b="1" dirty="0"/>
              <a:t> Kültürler Üzerine Bir </a:t>
            </a:r>
            <a:r>
              <a:rPr lang="tr-TR" b="1" dirty="0" smtClean="0"/>
              <a:t>Değerlendirme</a:t>
            </a:r>
          </a:p>
          <a:p>
            <a:pPr marL="0" indent="0">
              <a:buNone/>
            </a:pPr>
            <a:endParaRPr lang="tr-TR" dirty="0"/>
          </a:p>
          <a:p>
            <a:pPr marL="0" indent="0">
              <a:buNone/>
            </a:pPr>
            <a:r>
              <a:rPr lang="tr-TR" dirty="0"/>
              <a:t>Elvin YILDIRIM</a:t>
            </a:r>
          </a:p>
          <a:p>
            <a:pPr marL="0" indent="0">
              <a:buNone/>
            </a:pPr>
            <a:r>
              <a:rPr lang="tr-TR" dirty="0"/>
              <a:t>Dr. </a:t>
            </a:r>
            <a:r>
              <a:rPr lang="tr-TR" dirty="0" err="1"/>
              <a:t>Öğr</a:t>
            </a:r>
            <a:r>
              <a:rPr lang="tr-TR" dirty="0"/>
              <a:t>. Üyesi, İstanbul Aydın Üniversitesi, Fen-Edebiyat Fakültesi, Tarih Bölümü, İstanbul / TÜRKİYE</a:t>
            </a:r>
          </a:p>
          <a:p>
            <a:pPr marL="0" indent="0">
              <a:buNone/>
            </a:pPr>
            <a:r>
              <a:rPr lang="tr-TR" dirty="0"/>
              <a:t>ORCID: 0000-0001-7529-1875</a:t>
            </a:r>
          </a:p>
          <a:p>
            <a:pPr marL="0" indent="0">
              <a:buNone/>
            </a:pPr>
            <a:r>
              <a:rPr lang="tr-TR" dirty="0"/>
              <a:t> </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54335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1152128"/>
          </a:xfrm>
        </p:spPr>
        <p:txBody>
          <a:bodyPr>
            <a:normAutofit/>
          </a:bodyPr>
          <a:lstStyle/>
          <a:p>
            <a:r>
              <a:rPr lang="tr-TR" sz="3200" dirty="0" err="1" smtClean="0"/>
              <a:t>Levendname</a:t>
            </a:r>
            <a:r>
              <a:rPr lang="tr-TR" sz="3200" dirty="0" smtClean="0"/>
              <a:t> Şiirlerinde Su Temasının Felsefi Boyutu</a:t>
            </a:r>
            <a:endParaRPr lang="tr-TR" sz="3200" dirty="0"/>
          </a:p>
        </p:txBody>
      </p:sp>
      <p:sp>
        <p:nvSpPr>
          <p:cNvPr id="3" name="İçerik Yer Tutucusu 2"/>
          <p:cNvSpPr>
            <a:spLocks noGrp="1"/>
          </p:cNvSpPr>
          <p:nvPr>
            <p:ph idx="1"/>
          </p:nvPr>
        </p:nvSpPr>
        <p:spPr>
          <a:xfrm>
            <a:off x="251520" y="1196752"/>
            <a:ext cx="8784976" cy="5544616"/>
          </a:xfrm>
        </p:spPr>
        <p:txBody>
          <a:bodyPr>
            <a:noAutofit/>
          </a:bodyPr>
          <a:lstStyle/>
          <a:p>
            <a:pPr marL="0" indent="0">
              <a:buNone/>
            </a:pPr>
            <a:r>
              <a:rPr lang="tr-TR" sz="1200" b="1" dirty="0" err="1" smtClean="0"/>
              <a:t>Levendname</a:t>
            </a:r>
            <a:r>
              <a:rPr lang="tr-TR" sz="1200" dirty="0"/>
              <a:t> şiirleri, Türk edebiyatının önemli bir parçası olup, genellikle kahramanlık öyküleri ve destansı anlatılarla doludur. Bu şiirlerde sıkça kullanılan </a:t>
            </a:r>
            <a:r>
              <a:rPr lang="tr-TR" sz="1200" b="1" dirty="0"/>
              <a:t>su teması</a:t>
            </a:r>
            <a:r>
              <a:rPr lang="tr-TR" sz="1200" dirty="0"/>
              <a:t>, sadece doğal bir unsur olarak değil, aynı zamanda derin anlamlar ve </a:t>
            </a:r>
            <a:r>
              <a:rPr lang="tr-TR" sz="1200" dirty="0" err="1"/>
              <a:t>felsefik</a:t>
            </a:r>
            <a:r>
              <a:rPr lang="tr-TR" sz="1200" dirty="0"/>
              <a:t> boyutlar taşıyan bir sembol olarak karşımıza çıkar.</a:t>
            </a:r>
          </a:p>
          <a:p>
            <a:pPr marL="0" indent="0">
              <a:buNone/>
            </a:pPr>
            <a:r>
              <a:rPr lang="tr-TR" sz="1200" b="1" dirty="0">
                <a:solidFill>
                  <a:srgbClr val="C00000"/>
                </a:solidFill>
              </a:rPr>
              <a:t>Su Temasının Genel Anlamları</a:t>
            </a:r>
          </a:p>
          <a:p>
            <a:pPr marL="0" indent="0">
              <a:buNone/>
            </a:pPr>
            <a:r>
              <a:rPr lang="tr-TR" sz="1200" dirty="0"/>
              <a:t>Su, hayatın kaynağı, temizliğin ve arınmanın simgesidir. </a:t>
            </a:r>
            <a:r>
              <a:rPr lang="tr-TR" sz="1200" dirty="0" err="1"/>
              <a:t>Levendname</a:t>
            </a:r>
            <a:r>
              <a:rPr lang="tr-TR" sz="1200" dirty="0"/>
              <a:t> şiirlerinde su, genellikle şu anlamlara gelir:</a:t>
            </a:r>
          </a:p>
          <a:p>
            <a:r>
              <a:rPr lang="tr-TR" sz="1200" b="1" dirty="0"/>
              <a:t>Yaşam:</a:t>
            </a:r>
            <a:r>
              <a:rPr lang="tr-TR" sz="1200" dirty="0"/>
              <a:t> Su, her türlü canlı için vazgeçilmez olduğu gibi, şiirlerde de hayatın devamlılığını ve yenilenmesini temsil eder.</a:t>
            </a:r>
          </a:p>
          <a:p>
            <a:r>
              <a:rPr lang="tr-TR" sz="1200" b="1" dirty="0"/>
              <a:t>Değişim:</a:t>
            </a:r>
            <a:r>
              <a:rPr lang="tr-TR" sz="1200" dirty="0"/>
              <a:t> Su, sürekli akışı ve şekil değiştirmesiyle değişim ve dönüşümü simgeler. Bu, hayatın sürekli bir akışta olduğu ve her şeyin değiştiği gerçeğini yansıtır.</a:t>
            </a:r>
          </a:p>
          <a:p>
            <a:r>
              <a:rPr lang="tr-TR" sz="1200" b="1" dirty="0"/>
              <a:t>Temizlenme:</a:t>
            </a:r>
            <a:r>
              <a:rPr lang="tr-TR" sz="1200" dirty="0"/>
              <a:t> Su, günahlardan arınma, ruhun temizlenmesi ve yenilenmesi anlamına gelir. Kahramanlar, suda yıkanarak veya su içerek manevi bir arınma yaşarlar.</a:t>
            </a:r>
          </a:p>
          <a:p>
            <a:r>
              <a:rPr lang="tr-TR" sz="1200" b="1" dirty="0"/>
              <a:t>Sonsuzluk:</a:t>
            </a:r>
            <a:r>
              <a:rPr lang="tr-TR" sz="1200" dirty="0"/>
              <a:t> Denizler ve okyanuslar gibi büyük su kütleleri, sonsuzluğu ve evrenin büyüklüğünü simgeler.</a:t>
            </a:r>
          </a:p>
          <a:p>
            <a:r>
              <a:rPr lang="tr-TR" sz="1200" b="1" dirty="0"/>
              <a:t>Bilinçaltı:</a:t>
            </a:r>
            <a:r>
              <a:rPr lang="tr-TR" sz="1200" dirty="0"/>
              <a:t> Su, bazen bilinçaltı dünyasını, duyguların derinliklerini ve gizemli güçleri temsil eder.</a:t>
            </a:r>
          </a:p>
          <a:p>
            <a:pPr marL="0" indent="0">
              <a:buNone/>
            </a:pPr>
            <a:r>
              <a:rPr lang="tr-TR" sz="1200" b="1" dirty="0" err="1">
                <a:solidFill>
                  <a:srgbClr val="C00000"/>
                </a:solidFill>
              </a:rPr>
              <a:t>Levendname</a:t>
            </a:r>
            <a:r>
              <a:rPr lang="tr-TR" sz="1200" b="1" dirty="0">
                <a:solidFill>
                  <a:srgbClr val="C00000"/>
                </a:solidFill>
              </a:rPr>
              <a:t> Şiirlerinde Su Temasının Felsefi Boyutu</a:t>
            </a:r>
          </a:p>
          <a:p>
            <a:pPr marL="0" indent="0">
              <a:buNone/>
            </a:pPr>
            <a:r>
              <a:rPr lang="tr-TR" sz="1200" dirty="0" err="1"/>
              <a:t>Levendname</a:t>
            </a:r>
            <a:r>
              <a:rPr lang="tr-TR" sz="1200" dirty="0"/>
              <a:t> şiirlerindeki su teması, felsefi açıdan şu gibi sorulara cevap aramaya çalışır:</a:t>
            </a:r>
          </a:p>
          <a:p>
            <a:r>
              <a:rPr lang="tr-TR" sz="1200" b="1" dirty="0"/>
              <a:t>Varoluşun anlamı:</a:t>
            </a:r>
            <a:r>
              <a:rPr lang="tr-TR" sz="1200" dirty="0"/>
              <a:t> Su, hayatın kaynağı olarak varoluşun anlamını sorgulatır. İnsan, su gibi bir varlık olarak sürekli değişir ve dönüşür. Bu değişim içindeki anlam arayışı, felsefenin temel sorularından biridir.</a:t>
            </a:r>
          </a:p>
          <a:p>
            <a:r>
              <a:rPr lang="tr-TR" sz="1200" b="1" dirty="0"/>
              <a:t>İyilik ve kötülük:</a:t>
            </a:r>
            <a:r>
              <a:rPr lang="tr-TR" sz="1200" dirty="0"/>
              <a:t> Su, hem hayat veren hem de yıkıcı bir güç olabilir. Bu durum, iyilik ve kötülüğün iç içe geçtiği ve insanın seçimlerinin sonuçları üzerinde düşündürür.</a:t>
            </a:r>
          </a:p>
          <a:p>
            <a:r>
              <a:rPr lang="tr-TR" sz="1200" b="1" dirty="0"/>
              <a:t>Evrenin sırrı:</a:t>
            </a:r>
            <a:r>
              <a:rPr lang="tr-TR" sz="1200" dirty="0"/>
              <a:t> Büyük su kütleleri, evrenin büyüklüğü ve gizemi karşısında insanın ne kadar küçük olduğunu gösterir. Bu da insanın evrenle olan ilişkisini ve varoluşun anlamını sorgulamasına neden olur.</a:t>
            </a:r>
          </a:p>
          <a:p>
            <a:r>
              <a:rPr lang="tr-TR" sz="1200" b="1" dirty="0"/>
              <a:t>İnsan ve doğa ilişkisi:</a:t>
            </a:r>
            <a:r>
              <a:rPr lang="tr-TR" sz="1200" dirty="0"/>
              <a:t> Su, doğanın temel unsurlarından biridir. </a:t>
            </a:r>
            <a:r>
              <a:rPr lang="tr-TR" sz="1200" dirty="0" err="1"/>
              <a:t>Levendname</a:t>
            </a:r>
            <a:r>
              <a:rPr lang="tr-TR" sz="1200" dirty="0"/>
              <a:t> şiirlerindeki su tasvirleri, insanın doğayla olan ilişkisini ve doğanın insan üzerindeki etkilerini vurgular.</a:t>
            </a:r>
          </a:p>
          <a:p>
            <a:pPr marL="0" indent="0">
              <a:buNone/>
            </a:pPr>
            <a:r>
              <a:rPr lang="tr-TR" sz="1200" b="1" dirty="0"/>
              <a:t>Özetle,</a:t>
            </a:r>
            <a:r>
              <a:rPr lang="tr-TR" sz="1200" dirty="0"/>
              <a:t> </a:t>
            </a:r>
            <a:r>
              <a:rPr lang="tr-TR" sz="1200" dirty="0" err="1"/>
              <a:t>Levendname</a:t>
            </a:r>
            <a:r>
              <a:rPr lang="tr-TR" sz="1200" dirty="0"/>
              <a:t> şiirlerindeki su teması, sadece doğal bir unsur değil, aynı zamanda derin anlamlar ve felsefi boyutlar taşıyan bir semboldür. Su, yaşam, değişim, temizlenme, sonsuzluk ve bilinçaltı gibi kavramları temsil ederken, varoluşun anlamı, iyilik ve kötülük, evrenin sırrı ve insan-doğa ilişkisi gibi felsefi sorulara da cevap aramaya çalışır.</a:t>
            </a:r>
          </a:p>
          <a:p>
            <a:pPr marL="0" indent="0">
              <a:buNone/>
            </a:pPr>
            <a:endParaRPr lang="tr-TR" sz="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850899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err="1" smtClean="0"/>
              <a:t>Tengri</a:t>
            </a:r>
            <a:r>
              <a:rPr lang="tr-TR" dirty="0" smtClean="0"/>
              <a:t> ve Su</a:t>
            </a:r>
            <a:endParaRPr lang="tr-TR" dirty="0"/>
          </a:p>
        </p:txBody>
      </p:sp>
      <p:sp>
        <p:nvSpPr>
          <p:cNvPr id="3" name="İçerik Yer Tutucusu 2"/>
          <p:cNvSpPr>
            <a:spLocks noGrp="1"/>
          </p:cNvSpPr>
          <p:nvPr>
            <p:ph idx="1"/>
          </p:nvPr>
        </p:nvSpPr>
        <p:spPr>
          <a:xfrm>
            <a:off x="251520" y="980728"/>
            <a:ext cx="8640960" cy="5472608"/>
          </a:xfrm>
        </p:spPr>
        <p:txBody>
          <a:bodyPr>
            <a:normAutofit fontScale="62500" lnSpcReduction="20000"/>
          </a:bodyPr>
          <a:lstStyle/>
          <a:p>
            <a:pPr marL="0" indent="0">
              <a:buNone/>
            </a:pPr>
            <a:r>
              <a:rPr lang="tr-TR" dirty="0">
                <a:solidFill>
                  <a:srgbClr val="C00000"/>
                </a:solidFill>
              </a:rPr>
              <a:t>Vikingler </a:t>
            </a:r>
            <a:r>
              <a:rPr lang="tr-TR" b="1" dirty="0">
                <a:solidFill>
                  <a:srgbClr val="C00000"/>
                </a:solidFill>
              </a:rPr>
              <a:t>su motifini </a:t>
            </a:r>
            <a:r>
              <a:rPr lang="tr-TR" dirty="0">
                <a:solidFill>
                  <a:srgbClr val="C00000"/>
                </a:solidFill>
              </a:rPr>
              <a:t>çizmekle kendilerinin denizci olduklarını belirtmiş oldular. </a:t>
            </a:r>
            <a:r>
              <a:rPr lang="tr-TR" dirty="0"/>
              <a:t>Nitekim 1000 yıllarında İskandinav bölgesinden denizlere açılıp hem </a:t>
            </a:r>
            <a:r>
              <a:rPr lang="tr-TR" b="1" dirty="0"/>
              <a:t>İngiltere</a:t>
            </a:r>
            <a:r>
              <a:rPr lang="tr-TR" dirty="0"/>
              <a:t>’ye hem de </a:t>
            </a:r>
            <a:r>
              <a:rPr lang="tr-TR" b="1" dirty="0"/>
              <a:t>İskoçya</a:t>
            </a:r>
            <a:r>
              <a:rPr lang="tr-TR" dirty="0"/>
              <a:t>’ya yerleştiler. Altta sağda Vikinglerin yerleştiği bölgeleri görüyoruz. </a:t>
            </a:r>
            <a:r>
              <a:rPr lang="tr-TR" b="1" dirty="0">
                <a:solidFill>
                  <a:srgbClr val="C00000"/>
                </a:solidFill>
              </a:rPr>
              <a:t>Türklerle yakın akraba olan Vikinglerin denizlere açılmış olmaları Türklerin sadece karacı olmadıklarını, aynı zamanda denizci olduklarını da gösterir</a:t>
            </a:r>
            <a:r>
              <a:rPr lang="tr-TR" b="1" dirty="0" smtClean="0">
                <a:solidFill>
                  <a:srgbClr val="C00000"/>
                </a:solidFill>
              </a:rPr>
              <a:t>.</a:t>
            </a:r>
          </a:p>
          <a:p>
            <a:pPr marL="0" indent="0">
              <a:buNone/>
            </a:pPr>
            <a:endParaRPr lang="tr-TR" dirty="0"/>
          </a:p>
          <a:p>
            <a:pPr marL="0" indent="0">
              <a:buNone/>
            </a:pPr>
            <a:r>
              <a:rPr lang="tr-TR" b="1" dirty="0"/>
              <a:t>Vikingler</a:t>
            </a:r>
            <a:r>
              <a:rPr lang="tr-TR" dirty="0"/>
              <a:t> İskoçya’nın kuzey bölgesinde birçok kale inşa edip bölgeye uzun süre hâkim oldular. Kuzey İskoçya bölgesine Kaledonya denir. Kaledonya adının ‘sert ayaklı’ demek olduğu iddia edilmiş olsa da bu yorum pek mantıklı gelmiyor. Benim yorumum bu ismin ‘Kale ile donanmış bölge’ anlamını taşıdığıdır. Vikinglerin bölgeye birçok kale inşa etmiş olmalarından dolayı bölge kalelerle donanmıştı. Bu yorumumu Batılı tarihçiler asla kabul etmez ama ben yine de görüşümü burada belirtmek isterim. Zira onların Kaledonya için yaptığı yorum da hiç akla yakın değil</a:t>
            </a:r>
            <a:r>
              <a:rPr lang="tr-TR" dirty="0" smtClean="0"/>
              <a:t>.</a:t>
            </a:r>
          </a:p>
          <a:p>
            <a:pPr marL="0" indent="0">
              <a:buNone/>
            </a:pPr>
            <a:endParaRPr lang="tr-TR" dirty="0"/>
          </a:p>
          <a:p>
            <a:pPr marL="0" indent="0">
              <a:buNone/>
            </a:pPr>
            <a:r>
              <a:rPr lang="tr-TR" dirty="0"/>
              <a:t>Vikingler sadece </a:t>
            </a:r>
            <a:r>
              <a:rPr lang="tr-TR" b="1" dirty="0"/>
              <a:t>İngiltere</a:t>
            </a:r>
            <a:r>
              <a:rPr lang="tr-TR" dirty="0"/>
              <a:t> ve </a:t>
            </a:r>
            <a:r>
              <a:rPr lang="tr-TR" b="1" dirty="0"/>
              <a:t>İskoçya</a:t>
            </a:r>
            <a:r>
              <a:rPr lang="tr-TR" dirty="0"/>
              <a:t>’yı işgal etmediler, ayrıca </a:t>
            </a:r>
            <a:r>
              <a:rPr lang="tr-TR" dirty="0" err="1"/>
              <a:t>Leif</a:t>
            </a:r>
            <a:r>
              <a:rPr lang="tr-TR" dirty="0"/>
              <a:t> </a:t>
            </a:r>
            <a:r>
              <a:rPr lang="tr-TR" dirty="0" err="1"/>
              <a:t>Erikson</a:t>
            </a:r>
            <a:r>
              <a:rPr lang="tr-TR" dirty="0"/>
              <a:t> başkanlığında Kanada’ya kadar uzanıp </a:t>
            </a:r>
            <a:r>
              <a:rPr lang="tr-TR" dirty="0" err="1"/>
              <a:t>Newfoundland</a:t>
            </a:r>
            <a:r>
              <a:rPr lang="tr-TR" dirty="0"/>
              <a:t> bölgesine bir süre yerleştiler. </a:t>
            </a:r>
            <a:r>
              <a:rPr lang="tr-TR" b="1" dirty="0"/>
              <a:t>İzlanda</a:t>
            </a:r>
            <a:r>
              <a:rPr lang="tr-TR" dirty="0"/>
              <a:t> adasında </a:t>
            </a:r>
            <a:r>
              <a:rPr lang="tr-TR" b="1" dirty="0"/>
              <a:t>Faroe adalarında </a:t>
            </a:r>
            <a:r>
              <a:rPr lang="tr-TR" dirty="0"/>
              <a:t>ve hatta </a:t>
            </a:r>
            <a:r>
              <a:rPr lang="tr-TR" b="1" dirty="0"/>
              <a:t>Grönland</a:t>
            </a:r>
            <a:r>
              <a:rPr lang="tr-TR" dirty="0"/>
              <a:t>’ın güney bölgelerinde uzun süre kaldılar. </a:t>
            </a:r>
            <a:r>
              <a:rPr lang="tr-TR" dirty="0" err="1"/>
              <a:t>Leif</a:t>
            </a:r>
            <a:r>
              <a:rPr lang="tr-TR" dirty="0"/>
              <a:t> </a:t>
            </a:r>
            <a:r>
              <a:rPr lang="tr-TR" dirty="0" err="1"/>
              <a:t>Erikson’un</a:t>
            </a:r>
            <a:r>
              <a:rPr lang="tr-TR" dirty="0"/>
              <a:t> soyadı ‘Erik’in oğlu’ demektir. Erik adı Türkçe bir sözcük olup kadim Türkçede </a:t>
            </a:r>
            <a:r>
              <a:rPr lang="tr-TR" dirty="0" err="1"/>
              <a:t>Eriğ</a:t>
            </a:r>
            <a:r>
              <a:rPr lang="tr-TR" dirty="0"/>
              <a:t> = Er kişi demekti. Türkçenin Felsefesi – 47 </a:t>
            </a:r>
            <a:r>
              <a:rPr lang="tr-TR" b="1" dirty="0"/>
              <a:t>Doç. Dr. Haluk Berkmen </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642040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pPr marL="0" indent="0"/>
            <a:r>
              <a:rPr lang="tr-TR" dirty="0"/>
              <a:t/>
            </a:r>
            <a:br>
              <a:rPr lang="tr-TR" dirty="0"/>
            </a:br>
            <a:r>
              <a:rPr lang="tr-TR" dirty="0"/>
              <a:t>Çin Felsefesi ve Su</a:t>
            </a:r>
            <a:br>
              <a:rPr lang="tr-TR" dirty="0"/>
            </a:br>
            <a:endParaRPr lang="tr-TR" dirty="0"/>
          </a:p>
        </p:txBody>
      </p:sp>
      <p:sp>
        <p:nvSpPr>
          <p:cNvPr id="3" name="İçerik Yer Tutucusu 2"/>
          <p:cNvSpPr>
            <a:spLocks noGrp="1"/>
          </p:cNvSpPr>
          <p:nvPr>
            <p:ph idx="1"/>
          </p:nvPr>
        </p:nvSpPr>
        <p:spPr>
          <a:xfrm>
            <a:off x="457200" y="692696"/>
            <a:ext cx="8229600" cy="6165304"/>
          </a:xfrm>
        </p:spPr>
        <p:txBody>
          <a:bodyPr>
            <a:noAutofit/>
          </a:bodyPr>
          <a:lstStyle/>
          <a:p>
            <a:endParaRPr lang="tr-TR" sz="1800" dirty="0" smtClean="0"/>
          </a:p>
          <a:p>
            <a:r>
              <a:rPr lang="tr-TR" sz="2000" dirty="0" smtClean="0"/>
              <a:t>Sonsuz</a:t>
            </a:r>
            <a:r>
              <a:rPr lang="tr-TR" sz="2000" dirty="0"/>
              <a:t>; Sürekli; Sonsuza dek Bir nesil geliyor ve başkası gidiyor, ama su sürekli bir döngü içinde durmadan akıyor.</a:t>
            </a:r>
          </a:p>
          <a:p>
            <a:r>
              <a:rPr lang="tr-TR" sz="2000" dirty="0"/>
              <a:t>Suyun bu sürekli akışından “sonsuz” </a:t>
            </a:r>
            <a:r>
              <a:rPr lang="tr-TR" sz="2000" dirty="0" err="1"/>
              <a:t>luğu</a:t>
            </a:r>
            <a:r>
              <a:rPr lang="tr-TR" sz="2000" dirty="0"/>
              <a:t> simgeleyen ideogram (karakter) üretildi; köpükler ve dalgalar da eklenerek suyun bir varyasyonu oluşturuldu; su, kaligrafi (hat) sanatında kullanılan sekiz temel karakteri bünyesinde taşıyarak “sonsuz” un simgesi olarak hatırlanacaktı.</a:t>
            </a:r>
          </a:p>
          <a:p>
            <a:r>
              <a:rPr lang="tr-TR" sz="2000" dirty="0"/>
              <a:t>​Çinlilerin kutsal sayısı 8 </a:t>
            </a:r>
            <a:r>
              <a:rPr lang="tr-TR" sz="2000" dirty="0" err="1" smtClean="0"/>
              <a:t>dir</a:t>
            </a:r>
            <a:r>
              <a:rPr lang="tr-TR" sz="2000" dirty="0" smtClean="0"/>
              <a:t>. </a:t>
            </a:r>
            <a:r>
              <a:rPr lang="tr-TR" sz="2000" dirty="0" err="1" smtClean="0"/>
              <a:t>Cathay</a:t>
            </a:r>
            <a:r>
              <a:rPr lang="tr-TR" sz="2000" dirty="0" smtClean="0"/>
              <a:t> </a:t>
            </a:r>
            <a:r>
              <a:rPr lang="tr-TR" sz="2000" dirty="0"/>
              <a:t>Pacific Hava Yolları​, Hong Kong-İstanbul uçuşlarını 8.8.1998 tarihinde başlatmıştır</a:t>
            </a:r>
            <a:r>
              <a:rPr lang="tr-TR" sz="2000" dirty="0" smtClean="0"/>
              <a:t>.</a:t>
            </a:r>
          </a:p>
          <a:p>
            <a:r>
              <a:rPr lang="tr-TR" sz="2000" dirty="0" smtClean="0"/>
              <a:t>Sonsuzluk </a:t>
            </a:r>
            <a:r>
              <a:rPr lang="tr-TR" sz="2000" dirty="0"/>
              <a:t>döngüsü, su karakteri ile simgelenirken, bu döngü, </a:t>
            </a:r>
            <a:r>
              <a:rPr lang="tr-TR" sz="2000" dirty="0" err="1"/>
              <a:t>çin</a:t>
            </a:r>
            <a:r>
              <a:rPr lang="tr-TR" sz="2000" dirty="0"/>
              <a:t> alfabesinin temel 8 karakteri ile oluşturulmuştur. Alfabedeki diğer bütün binlerce karakterler (kelimeler) bu 8 karakter kullanılarak türetilmektedir.</a:t>
            </a:r>
          </a:p>
          <a:p>
            <a:r>
              <a:rPr lang="tr-TR" sz="2000" dirty="0" err="1" smtClean="0"/>
              <a:t>Shui</a:t>
            </a:r>
            <a:r>
              <a:rPr lang="tr-TR" sz="2000" dirty="0" smtClean="0"/>
              <a:t> </a:t>
            </a:r>
            <a:r>
              <a:rPr lang="tr-TR" sz="2000" dirty="0"/>
              <a:t>ve su kelimelerinin benzerliği, su kelimesinin Çinlilerin sözlüğüne bizden veya bizim sözlüğümüze Çinlilerden geçtiğini gösteriyor</a:t>
            </a:r>
            <a:r>
              <a:rPr lang="tr-TR" sz="2000" dirty="0" smtClean="0"/>
              <a:t>.</a:t>
            </a:r>
          </a:p>
          <a:p>
            <a:pPr marL="0" indent="0">
              <a:buNone/>
            </a:pPr>
            <a:endParaRPr lang="tr-TR" sz="2000" dirty="0" smtClean="0"/>
          </a:p>
          <a:p>
            <a:pPr marL="0" indent="0">
              <a:buNone/>
            </a:pPr>
            <a:endParaRPr lang="tr-TR" sz="2000" dirty="0" smtClean="0"/>
          </a:p>
          <a:p>
            <a:pPr marL="0" indent="0">
              <a:buNone/>
            </a:pPr>
            <a:r>
              <a:rPr lang="tr-TR" sz="2000" dirty="0" err="1" smtClean="0"/>
              <a:t>By</a:t>
            </a:r>
            <a:r>
              <a:rPr lang="tr-TR" sz="2000" dirty="0" smtClean="0"/>
              <a:t> Bilge </a:t>
            </a:r>
            <a:r>
              <a:rPr lang="tr-TR" sz="2000" dirty="0" err="1"/>
              <a:t>Tonyukuk</a:t>
            </a:r>
            <a:r>
              <a:rPr lang="tr-TR" sz="2000" dirty="0"/>
              <a:t> Enstitüsü zaman: Ağustos 13, 2014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93930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C00000"/>
                </a:solidFill>
              </a:rPr>
              <a:t>Tez Soruları</a:t>
            </a:r>
            <a:endParaRPr lang="tr-TR" b="1" dirty="0">
              <a:solidFill>
                <a:srgbClr val="C00000"/>
              </a:solidFill>
            </a:endParaRPr>
          </a:p>
        </p:txBody>
      </p:sp>
      <p:sp>
        <p:nvSpPr>
          <p:cNvPr id="3" name="İçerik Yer Tutucusu 2"/>
          <p:cNvSpPr>
            <a:spLocks noGrp="1"/>
          </p:cNvSpPr>
          <p:nvPr>
            <p:ph idx="1"/>
          </p:nvPr>
        </p:nvSpPr>
        <p:spPr/>
        <p:txBody>
          <a:bodyPr>
            <a:normAutofit/>
          </a:bodyPr>
          <a:lstStyle/>
          <a:p>
            <a:pPr marL="514350" indent="-514350">
              <a:buAutoNum type="arabicPeriod"/>
            </a:pPr>
            <a:r>
              <a:rPr lang="tr-TR" sz="4800" b="1" dirty="0" smtClean="0">
                <a:latin typeface="Lucida Sans Typewriter" panose="020B0509030504030204" pitchFamily="49" charset="0"/>
              </a:rPr>
              <a:t>ATÜT Tezi(Sol)</a:t>
            </a:r>
          </a:p>
          <a:p>
            <a:pPr marL="514350" indent="-514350">
              <a:buAutoNum type="arabicPeriod"/>
            </a:pPr>
            <a:r>
              <a:rPr lang="tr-TR" sz="4800" b="1" dirty="0" smtClean="0">
                <a:latin typeface="Lucida Sans Typewriter" panose="020B0509030504030204" pitchFamily="49" charset="0"/>
              </a:rPr>
              <a:t>1071.1081Tezi(Sağ)</a:t>
            </a:r>
          </a:p>
          <a:p>
            <a:pPr marL="514350" indent="-514350">
              <a:buAutoNum type="arabicPeriod"/>
            </a:pPr>
            <a:r>
              <a:rPr lang="tr-TR" sz="4800" b="1" dirty="0" smtClean="0">
                <a:latin typeface="Lucida Sans Typewriter" panose="020B0509030504030204" pitchFamily="49" charset="0"/>
              </a:rPr>
              <a:t>ATTT Atatürk Türk Tarih Tezi (Biz)</a:t>
            </a:r>
            <a:endParaRPr lang="tr-TR" sz="4800" b="1" dirty="0">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998028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30026"/>
          </a:xfrm>
        </p:spPr>
        <p:txBody>
          <a:bodyPr>
            <a:normAutofit fontScale="90000"/>
          </a:bodyPr>
          <a:lstStyle/>
          <a:p>
            <a:r>
              <a:rPr lang="tr-TR" sz="2000" b="1" dirty="0" smtClean="0"/>
              <a:t/>
            </a:r>
            <a:br>
              <a:rPr lang="tr-TR" sz="2000" b="1" dirty="0" smtClean="0"/>
            </a:br>
            <a:r>
              <a:rPr lang="tr-TR" sz="2000" b="1" dirty="0" smtClean="0"/>
              <a:t>Asya </a:t>
            </a:r>
            <a:r>
              <a:rPr lang="tr-TR" sz="2000" b="1" dirty="0"/>
              <a:t>Su Yollarını Türkler Nasıl Değerlendirdi?</a:t>
            </a:r>
            <a:br>
              <a:rPr lang="tr-TR" sz="2000" b="1" dirty="0"/>
            </a:br>
            <a:endParaRPr lang="tr-TR" sz="2000" dirty="0"/>
          </a:p>
        </p:txBody>
      </p:sp>
      <p:sp>
        <p:nvSpPr>
          <p:cNvPr id="3" name="İçerik Yer Tutucusu 2"/>
          <p:cNvSpPr>
            <a:spLocks noGrp="1"/>
          </p:cNvSpPr>
          <p:nvPr>
            <p:ph idx="1"/>
          </p:nvPr>
        </p:nvSpPr>
        <p:spPr>
          <a:xfrm>
            <a:off x="251520" y="404664"/>
            <a:ext cx="8856984" cy="5721499"/>
          </a:xfrm>
        </p:spPr>
        <p:txBody>
          <a:bodyPr>
            <a:noAutofit/>
          </a:bodyPr>
          <a:lstStyle/>
          <a:p>
            <a:pPr marL="0" indent="0">
              <a:buNone/>
            </a:pPr>
            <a:endParaRPr lang="tr-TR" sz="1200" dirty="0" smtClean="0"/>
          </a:p>
          <a:p>
            <a:pPr marL="0" indent="0">
              <a:buNone/>
            </a:pPr>
            <a:r>
              <a:rPr lang="tr-TR" sz="1200" dirty="0" smtClean="0"/>
              <a:t>Asya </a:t>
            </a:r>
            <a:r>
              <a:rPr lang="tr-TR" sz="1200" dirty="0"/>
              <a:t>kıtası, büyük nehirleri ve denizleriyle zengin bir su yoluna sahip. Türkler, tarih boyunca bu su yollarını stratejik, ekonomik ve kültürel açıdan büyük önem taşıyan koridorlar olarak görmüşlerdir. İşte Asya su yollarını Türklerin nasıl değerlendirdiğine dair bazı önemli noktalar:</a:t>
            </a:r>
          </a:p>
          <a:p>
            <a:pPr marL="0" indent="0">
              <a:buNone/>
            </a:pPr>
            <a:r>
              <a:rPr lang="tr-TR" sz="1200" b="1" dirty="0">
                <a:solidFill>
                  <a:srgbClr val="C00000"/>
                </a:solidFill>
              </a:rPr>
              <a:t>Stratejik Önem</a:t>
            </a:r>
          </a:p>
          <a:p>
            <a:r>
              <a:rPr lang="tr-TR" sz="1200" b="1" dirty="0"/>
              <a:t>Göç Yolları:</a:t>
            </a:r>
            <a:r>
              <a:rPr lang="tr-TR" sz="1200" dirty="0"/>
              <a:t> Asya'nın geniş ovaları ve nehirleri, tarih boyunca göç eden Türk boylarının yerleşimi ve genişlemesi için önemli koridorlar olmuştur.</a:t>
            </a:r>
          </a:p>
          <a:p>
            <a:r>
              <a:rPr lang="tr-TR" sz="1200" b="1" dirty="0"/>
              <a:t>Sınır Güvenliği:</a:t>
            </a:r>
            <a:r>
              <a:rPr lang="tr-TR" sz="1200" dirty="0"/>
              <a:t> Büyük nehirler ve denizler, doğal sınırlar oluşturarak Türk devletlerinin güvenliğini sağlamıştır. Örneğin, Çin Seddi gibi büyük savunma yapıları bu su yollarının yakınında inşa edilmiştir.</a:t>
            </a:r>
          </a:p>
          <a:p>
            <a:r>
              <a:rPr lang="tr-TR" sz="1200" b="1" dirty="0"/>
              <a:t>Askeri Taşımacılık:</a:t>
            </a:r>
            <a:r>
              <a:rPr lang="tr-TR" sz="1200" dirty="0"/>
              <a:t> Su yolları, orduların hızlı bir şekilde taşınması ve tedariklerin sağlanması için kullanılmıştır. Özellikle denizcilikte üstünlük, savaşlarda büyük avantaj sağlamıştır.</a:t>
            </a:r>
          </a:p>
          <a:p>
            <a:pPr marL="0" indent="0">
              <a:buNone/>
            </a:pPr>
            <a:r>
              <a:rPr lang="tr-TR" sz="1200" b="1" dirty="0">
                <a:solidFill>
                  <a:srgbClr val="C00000"/>
                </a:solidFill>
              </a:rPr>
              <a:t>Ekonomik Önem</a:t>
            </a:r>
          </a:p>
          <a:p>
            <a:r>
              <a:rPr lang="tr-TR" sz="1200" b="1" dirty="0"/>
              <a:t>Ticaret Yolları:</a:t>
            </a:r>
            <a:r>
              <a:rPr lang="tr-TR" sz="1200" dirty="0"/>
              <a:t> </a:t>
            </a:r>
            <a:r>
              <a:rPr lang="tr-TR" sz="1200" b="1" dirty="0">
                <a:solidFill>
                  <a:srgbClr val="C00000"/>
                </a:solidFill>
              </a:rPr>
              <a:t>İpek Yolu gibi önemli ticaret yolları, büyük ölçüde Asya'nın su yollarını takip etmiştir. Bu yollar üzerinden baharat, ipek, kürk gibi değerli mallar taşınmış ve Türk devletlerinin ekonomileri canlanmıştır.</a:t>
            </a:r>
          </a:p>
          <a:p>
            <a:r>
              <a:rPr lang="tr-TR" sz="1200" b="1" dirty="0"/>
              <a:t>Su Ürünleri:</a:t>
            </a:r>
            <a:r>
              <a:rPr lang="tr-TR" sz="1200" dirty="0"/>
              <a:t> Nehirler ve denizler, Türklerin beslenme ihtiyaçlarını karşılayan önemli bir kaynak olmuştur. Balıkçılık ve su ürünleri yetiştiriciliği, kıyı bölgelerinde önemli ekonomik faaliyetler arasındaydı.</a:t>
            </a:r>
          </a:p>
          <a:p>
            <a:r>
              <a:rPr lang="tr-TR" sz="1200" b="1" dirty="0"/>
              <a:t>Sulama:</a:t>
            </a:r>
            <a:r>
              <a:rPr lang="tr-TR" sz="1200" dirty="0"/>
              <a:t> Büyük nehirlerin suları, tarım alanlarının sulanmasında kullanılmış ve böylece tarım üretimi artırılmıştır.</a:t>
            </a:r>
          </a:p>
          <a:p>
            <a:pPr marL="0" indent="0">
              <a:buNone/>
            </a:pPr>
            <a:r>
              <a:rPr lang="tr-TR" sz="1200" b="1" dirty="0">
                <a:solidFill>
                  <a:srgbClr val="C00000"/>
                </a:solidFill>
              </a:rPr>
              <a:t>Kültürel Önem</a:t>
            </a:r>
          </a:p>
          <a:p>
            <a:r>
              <a:rPr lang="tr-TR" sz="1200" b="1" dirty="0"/>
              <a:t>Medeniyetlerin Karışımı:</a:t>
            </a:r>
            <a:r>
              <a:rPr lang="tr-TR" sz="1200" dirty="0"/>
              <a:t> Su yolları, farklı kültürlerin bir araya gelmesine ve etkileşimine olanak sağlamıştır. Türk kültüründe, denizcilikle ilgili birçok gelenek, görenek ve inanış bulunmaktadır.</a:t>
            </a:r>
          </a:p>
          <a:p>
            <a:r>
              <a:rPr lang="tr-TR" sz="1200" b="1" dirty="0"/>
              <a:t>Ulaşım ve Haberleşme:</a:t>
            </a:r>
            <a:r>
              <a:rPr lang="tr-TR" sz="1200" dirty="0"/>
              <a:t> Su yolları, insanların ve haberlerin hızlı bir şekilde taşınmasını sağlamıştır. Bu durum, kültürlerin yayılmasına ve medeniyetlerin gelişmesine katkıda bulunmuştur.</a:t>
            </a:r>
          </a:p>
          <a:p>
            <a:pPr marL="0" indent="0">
              <a:buNone/>
            </a:pPr>
            <a:r>
              <a:rPr lang="tr-TR" sz="1200" b="1" dirty="0">
                <a:solidFill>
                  <a:srgbClr val="C00000"/>
                </a:solidFill>
              </a:rPr>
              <a:t>Özellikle Vurgulayabileceğimiz Bazı Örnekler</a:t>
            </a:r>
          </a:p>
          <a:p>
            <a:r>
              <a:rPr lang="tr-TR" sz="1200" b="1" dirty="0"/>
              <a:t>Türklerin Denizcilik Tarihi:</a:t>
            </a:r>
            <a:r>
              <a:rPr lang="tr-TR" sz="1200" dirty="0"/>
              <a:t> Türkler, tarih boyunca Karadeniz, Hazar Denizi, Akdeniz ve Hint Okyanusu gibi denizlerde etkin bir denizcilik faaliyeti göstermişlerdir. Selçuklular, Osmanlılar ve diğer Türk devletleri güçlü donanmalara sahip olmuşlardır.</a:t>
            </a:r>
          </a:p>
          <a:p>
            <a:r>
              <a:rPr lang="tr-TR" sz="1200" b="1" dirty="0"/>
              <a:t>İpek Yolu:</a:t>
            </a:r>
            <a:r>
              <a:rPr lang="tr-TR" sz="1200" dirty="0"/>
              <a:t> İpek Yolu, Türklerin ekonomik ve kültürel açıdan yükselişinde önemli bir rol oynamıştır. Bu yol üzerinde kurulan şehirler, ticaretin merkezi haline gelmiştir.</a:t>
            </a:r>
          </a:p>
          <a:p>
            <a:r>
              <a:rPr lang="tr-TR" sz="1200" b="1" dirty="0"/>
              <a:t>Orta Asya Gölleri:</a:t>
            </a:r>
            <a:r>
              <a:rPr lang="tr-TR" sz="1200" dirty="0"/>
              <a:t> Hazar Denizi ve Aral Gölü gibi göller, Türk boylarının yaşamında önemli bir yere sahip olmuştur. Bu göllerde balıkçılık yapılmış, su taşıtlarıyla ulaşım sağlanmıştır.</a:t>
            </a:r>
          </a:p>
          <a:p>
            <a:endParaRPr lang="tr-TR" sz="1200" b="1" dirty="0" smtClean="0"/>
          </a:p>
          <a:p>
            <a:pPr marL="0" indent="0">
              <a:buNone/>
            </a:pPr>
            <a:r>
              <a:rPr lang="tr-TR" sz="1200" b="1" dirty="0" smtClean="0"/>
              <a:t>Sonuç </a:t>
            </a:r>
            <a:r>
              <a:rPr lang="tr-TR" sz="1200" b="1" dirty="0"/>
              <a:t>olarak,</a:t>
            </a:r>
            <a:r>
              <a:rPr lang="tr-TR" sz="1200" dirty="0"/>
              <a:t> Türkler, Asya'nın su yollarını stratejik, ekonomik ve kültürel açıdan büyük bir önem taşıyan koridorlar olarak değerlendirmişlerdir. Bu su yolları, Türklerin tarih sahnesindeki yükselişi ve medeniyetlerinin gelişimi üzerinde derin izler bırakmıştır.</a:t>
            </a:r>
          </a:p>
          <a:p>
            <a:endParaRPr lang="tr-TR" sz="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624549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30026"/>
          </a:xfrm>
        </p:spPr>
        <p:txBody>
          <a:bodyPr>
            <a:normAutofit fontScale="90000"/>
          </a:bodyPr>
          <a:lstStyle/>
          <a:p>
            <a:r>
              <a:rPr lang="tr-TR" sz="1800" b="1" dirty="0" smtClean="0"/>
              <a:t/>
            </a:r>
            <a:br>
              <a:rPr lang="tr-TR" sz="1800" b="1" dirty="0" smtClean="0"/>
            </a:br>
            <a:r>
              <a:rPr lang="tr-TR" sz="1800" b="1" dirty="0" smtClean="0"/>
              <a:t>Avrupa </a:t>
            </a:r>
            <a:r>
              <a:rPr lang="tr-TR" sz="1800" b="1" dirty="0"/>
              <a:t>Su Yollarını Türkler Nasıl Değerlendirdi?</a:t>
            </a:r>
            <a:r>
              <a:rPr lang="tr-TR" b="1" dirty="0"/>
              <a:t/>
            </a:r>
            <a:br>
              <a:rPr lang="tr-TR" b="1" dirty="0"/>
            </a:br>
            <a:endParaRPr lang="tr-TR" dirty="0"/>
          </a:p>
        </p:txBody>
      </p:sp>
      <p:sp>
        <p:nvSpPr>
          <p:cNvPr id="3" name="İçerik Yer Tutucusu 2"/>
          <p:cNvSpPr>
            <a:spLocks noGrp="1"/>
          </p:cNvSpPr>
          <p:nvPr>
            <p:ph idx="1"/>
          </p:nvPr>
        </p:nvSpPr>
        <p:spPr>
          <a:xfrm>
            <a:off x="179512" y="404664"/>
            <a:ext cx="8784976" cy="6453336"/>
          </a:xfrm>
        </p:spPr>
        <p:txBody>
          <a:bodyPr>
            <a:noAutofit/>
          </a:bodyPr>
          <a:lstStyle/>
          <a:p>
            <a:pPr marL="0" indent="0">
              <a:buNone/>
            </a:pPr>
            <a:r>
              <a:rPr lang="tr-TR" sz="1300" b="1" dirty="0" smtClean="0"/>
              <a:t>Harika </a:t>
            </a:r>
            <a:r>
              <a:rPr lang="tr-TR" sz="1300" b="1" dirty="0"/>
              <a:t>bir soru!</a:t>
            </a:r>
            <a:r>
              <a:rPr lang="tr-TR" sz="1300" dirty="0"/>
              <a:t> Avrupa su yolları, Türklerin tarih sahnesindeki rolü ve coğrafi genişlemesi açısından oldukça önemli bir konudur.</a:t>
            </a:r>
          </a:p>
          <a:p>
            <a:pPr marL="0" indent="0">
              <a:buNone/>
            </a:pPr>
            <a:endParaRPr lang="tr-TR" sz="1300" b="1" dirty="0" smtClean="0">
              <a:solidFill>
                <a:srgbClr val="C00000"/>
              </a:solidFill>
            </a:endParaRPr>
          </a:p>
          <a:p>
            <a:pPr marL="0" indent="0">
              <a:buNone/>
            </a:pPr>
            <a:r>
              <a:rPr lang="tr-TR" sz="1300" b="1" dirty="0" smtClean="0">
                <a:solidFill>
                  <a:srgbClr val="C00000"/>
                </a:solidFill>
              </a:rPr>
              <a:t>Tarihsel </a:t>
            </a:r>
            <a:r>
              <a:rPr lang="tr-TR" sz="1300" b="1" dirty="0">
                <a:solidFill>
                  <a:srgbClr val="C00000"/>
                </a:solidFill>
              </a:rPr>
              <a:t>Bir Bakış</a:t>
            </a:r>
          </a:p>
          <a:p>
            <a:pPr marL="0" indent="0">
              <a:buNone/>
            </a:pPr>
            <a:r>
              <a:rPr lang="tr-TR" sz="1300" dirty="0"/>
              <a:t>Türkler, tarih boyunca göçebe bir yaşam sürmüş ve geniş coğrafyalara yayılmışlardır. Bu göçler sırasında Avrupa'nın su yolları da Türklerin ilgisini çekmiştir. Ancak, Asya'daki büyük nehirler ve denizlere kıyasla Avrupa'daki su yollarının Türkler için taşıdığı stratejik önemi farklılık göstermiştir.</a:t>
            </a:r>
          </a:p>
          <a:p>
            <a:r>
              <a:rPr lang="tr-TR" sz="1300" b="1" dirty="0"/>
              <a:t>Göç Yolları:</a:t>
            </a:r>
            <a:r>
              <a:rPr lang="tr-TR" sz="1300" dirty="0"/>
              <a:t> Avrupa'ya yapılan Türk göçleri genellikle karadan gerçekleşmiştir. Bu nedenle, Avrupa nehirleri daha çok yerel ticaret ve ulaşım için kullanılmıştır.</a:t>
            </a:r>
          </a:p>
          <a:p>
            <a:r>
              <a:rPr lang="tr-TR" sz="1300" b="1" dirty="0"/>
              <a:t>Sınır Güvenliği:</a:t>
            </a:r>
            <a:r>
              <a:rPr lang="tr-TR" sz="1300" dirty="0"/>
              <a:t> Avrupa'daki nehirler, Türk devletlerinin sınırlarını oluşturan doğal engeller olmuştur. Özellikle Tuna Nehri, Osmanlı İmparatorluğu için önemli bir sınır hattıydı.</a:t>
            </a:r>
          </a:p>
          <a:p>
            <a:r>
              <a:rPr lang="tr-TR" sz="1300" b="1" dirty="0"/>
              <a:t>Ticaret Yolları:</a:t>
            </a:r>
            <a:r>
              <a:rPr lang="tr-TR" sz="1300" dirty="0"/>
              <a:t> Avrupa'daki su yolları, özellikle Akdeniz ve Karadeniz, Türkler için önemli ticaret yolları olmuştur. Bu yollar üzerinden Akdeniz havzası ile Karadeniz ülkeleri arasında ticaret yapılmıştır.</a:t>
            </a:r>
          </a:p>
          <a:p>
            <a:pPr marL="0" indent="0">
              <a:buNone/>
            </a:pPr>
            <a:r>
              <a:rPr lang="tr-TR" sz="1300" b="1" dirty="0">
                <a:solidFill>
                  <a:srgbClr val="C00000"/>
                </a:solidFill>
              </a:rPr>
              <a:t>Avrupa Su Yollarının Türkler İçin Önemi</a:t>
            </a:r>
          </a:p>
          <a:p>
            <a:r>
              <a:rPr lang="tr-TR" sz="1300" b="1" dirty="0"/>
              <a:t>Askeri Strateji:</a:t>
            </a:r>
            <a:r>
              <a:rPr lang="tr-TR" sz="1300" dirty="0"/>
              <a:t> Avrupa'daki su yolları, Türklerin askeri stratejilerinde önemli bir rol oynamıştır. Özellikle denizler, filoların konuşlandırılması ve düşman topraklarına ulaşım için kullanılmıştır.</a:t>
            </a:r>
          </a:p>
          <a:p>
            <a:r>
              <a:rPr lang="tr-TR" sz="1300" b="1" dirty="0"/>
              <a:t>Ekonomik Faaliyetler:</a:t>
            </a:r>
            <a:r>
              <a:rPr lang="tr-TR" sz="1300" dirty="0"/>
              <a:t> Avrupa'daki su yolları, Türklerin ekonomik faaliyetleri için de önemli olmuştur. Bu yollar üzerinden tarım ürünleri, el sanatları ve diğer mallar ticareti yapılmıştır.</a:t>
            </a:r>
          </a:p>
          <a:p>
            <a:r>
              <a:rPr lang="tr-TR" sz="1300" b="1" dirty="0"/>
              <a:t>Kültürel Etkileşim:</a:t>
            </a:r>
            <a:r>
              <a:rPr lang="tr-TR" sz="1300" dirty="0"/>
              <a:t> Avrupa su yolları, Türk kültürünün yayılmasında ve farklı kültürlerle etkileşimde bulunmasında önemli bir rol oynamıştır.</a:t>
            </a:r>
          </a:p>
          <a:p>
            <a:pPr marL="0" indent="0">
              <a:buNone/>
            </a:pPr>
            <a:r>
              <a:rPr lang="tr-TR" sz="1300" b="1" dirty="0">
                <a:solidFill>
                  <a:srgbClr val="C00000"/>
                </a:solidFill>
              </a:rPr>
              <a:t>Özellikle Vurgulayabileceğimiz Bazı Noktalar</a:t>
            </a:r>
          </a:p>
          <a:p>
            <a:r>
              <a:rPr lang="tr-TR" sz="1300" b="1" dirty="0"/>
              <a:t>Tuna Nehri:</a:t>
            </a:r>
            <a:r>
              <a:rPr lang="tr-TR" sz="1300" dirty="0"/>
              <a:t> Osmanlı İmparatorluğu için Tuna Nehri, hem bir sınır hem de önemli bir ulaşım yolu olmuştur. Nehir üzerindeki şehirler, ticaret ve kültür merkezi haline gelmiştir.</a:t>
            </a:r>
          </a:p>
          <a:p>
            <a:r>
              <a:rPr lang="tr-TR" sz="1300" b="1" dirty="0"/>
              <a:t>Akdeniz:</a:t>
            </a:r>
            <a:r>
              <a:rPr lang="tr-TR" sz="1300" dirty="0"/>
              <a:t> Akdeniz, Türklerin denizcilik faaliyetleri için önemli bir merkez olmuştur. Osmanlı donanması, Akdeniz'de egemenlik kurmuş ve Akdeniz ticaretini kontrol altına almıştır.</a:t>
            </a:r>
          </a:p>
          <a:p>
            <a:r>
              <a:rPr lang="tr-TR" sz="1300" b="1" dirty="0"/>
              <a:t>Karadeniz:</a:t>
            </a:r>
            <a:r>
              <a:rPr lang="tr-TR" sz="1300" dirty="0"/>
              <a:t> Karadeniz, hem Türklerin hem de diğer Kafkas halklarının önemli bir yaşam alanı olmuştur. Karadeniz'de balıkçılık, ticaret ve deniz ulaşımı yaygın olarak yapılmıştır.</a:t>
            </a:r>
          </a:p>
          <a:p>
            <a:pPr marL="0" indent="0">
              <a:buNone/>
            </a:pPr>
            <a:endParaRPr lang="tr-TR" sz="1300" b="1" dirty="0" smtClean="0"/>
          </a:p>
          <a:p>
            <a:pPr marL="0" indent="0">
              <a:buNone/>
            </a:pPr>
            <a:r>
              <a:rPr lang="tr-TR" sz="1300" b="1" dirty="0" smtClean="0"/>
              <a:t>Sonuç </a:t>
            </a:r>
            <a:r>
              <a:rPr lang="tr-TR" sz="1300" b="1" dirty="0"/>
              <a:t>olarak,</a:t>
            </a:r>
            <a:r>
              <a:rPr lang="tr-TR" sz="1300" dirty="0"/>
              <a:t> Avrupa su yolları, Türklerin tarih sahnesindeki rolü ve coğrafi genişlemesi açısından önemli bir yere sahiptir. Özellikle Akdeniz, Karadeniz ve Tuna Nehri gibi su yolları, Türklerin askeri, ekonomik ve kültürel faaliyetlerinde etkili olmuştur.</a:t>
            </a:r>
          </a:p>
          <a:p>
            <a:endParaRPr lang="tr-TR" sz="1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441453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146250"/>
          </a:xfrm>
        </p:spPr>
        <p:txBody>
          <a:bodyPr>
            <a:normAutofit fontScale="90000"/>
          </a:bodyPr>
          <a:lstStyle/>
          <a:p>
            <a:pPr marL="0" indent="0"/>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smtClean="0"/>
              <a:t/>
            </a:r>
            <a:br>
              <a:rPr lang="tr-TR" dirty="0" smtClean="0"/>
            </a:br>
            <a:r>
              <a:rPr lang="tr-TR" dirty="0"/>
              <a:t/>
            </a:r>
            <a:br>
              <a:rPr lang="tr-TR" dirty="0"/>
            </a:br>
            <a:r>
              <a:rPr lang="tr-TR" b="1" dirty="0" smtClean="0">
                <a:latin typeface="Lucida Sans Typewriter" panose="020B0509030504030204" pitchFamily="49" charset="0"/>
              </a:rPr>
              <a:t>Dünyanın </a:t>
            </a:r>
            <a:r>
              <a:rPr lang="tr-TR" b="1" dirty="0">
                <a:latin typeface="Lucida Sans Typewriter" panose="020B0509030504030204" pitchFamily="49" charset="0"/>
              </a:rPr>
              <a:t>en uzun </a:t>
            </a:r>
            <a:r>
              <a:rPr lang="tr-TR" b="1" dirty="0" err="1">
                <a:latin typeface="Lucida Sans Typewriter" panose="020B0509030504030204" pitchFamily="49" charset="0"/>
              </a:rPr>
              <a:t>nehirinin</a:t>
            </a:r>
            <a:r>
              <a:rPr lang="tr-TR" b="1" dirty="0">
                <a:latin typeface="Lucida Sans Typewriter" panose="020B0509030504030204" pitchFamily="49" charset="0"/>
              </a:rPr>
              <a:t> ve en büyük şirketinin adı AMAZON.</a:t>
            </a:r>
            <a:br>
              <a:rPr lang="tr-TR" b="1" dirty="0">
                <a:latin typeface="Lucida Sans Typewriter" panose="020B0509030504030204" pitchFamily="49" charset="0"/>
              </a:rPr>
            </a:br>
            <a:r>
              <a:rPr lang="tr-TR" b="1" dirty="0">
                <a:latin typeface="Lucida Sans Typewriter" panose="020B0509030504030204" pitchFamily="49" charset="0"/>
              </a:rPr>
              <a:t>Sürekli aktığı ve her yere dağıldığı için bu ismi seçmişler. </a:t>
            </a:r>
            <a:br>
              <a:rPr lang="tr-TR" b="1" dirty="0">
                <a:latin typeface="Lucida Sans Typewriter" panose="020B0509030504030204" pitchFamily="49" charset="0"/>
              </a:rPr>
            </a:br>
            <a:r>
              <a:rPr lang="tr-TR" b="1" dirty="0">
                <a:latin typeface="Lucida Sans Typewriter" panose="020B0509030504030204" pitchFamily="49" charset="0"/>
              </a:rPr>
              <a:t>Simgeler. İmgeler.</a:t>
            </a:r>
            <a:br>
              <a:rPr lang="tr-TR" b="1" dirty="0">
                <a:latin typeface="Lucida Sans Typewriter" panose="020B0509030504030204" pitchFamily="49" charset="0"/>
              </a:rPr>
            </a:br>
            <a:endParaRPr lang="tr-TR" b="1" dirty="0">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
        <p:nvSpPr>
          <p:cNvPr id="7" name="İçerik Yer Tutucusu 6"/>
          <p:cNvSpPr>
            <a:spLocks noGrp="1"/>
          </p:cNvSpPr>
          <p:nvPr>
            <p:ph idx="1"/>
          </p:nvPr>
        </p:nvSpPr>
        <p:spPr/>
        <p:txBody>
          <a:bodyPr/>
          <a:lstStyle/>
          <a:p>
            <a:pPr marL="0" indent="0">
              <a:buNone/>
            </a:pPr>
            <a:endParaRPr lang="tr-TR" dirty="0" smtClean="0"/>
          </a:p>
          <a:p>
            <a:pPr marL="0" indent="0">
              <a:buNone/>
            </a:pPr>
            <a:endParaRPr lang="tr-TR" dirty="0"/>
          </a:p>
          <a:p>
            <a:pPr marL="0" indent="0">
              <a:buNone/>
            </a:pPr>
            <a:endParaRPr lang="tr-TR" dirty="0"/>
          </a:p>
        </p:txBody>
      </p:sp>
      <p:pic>
        <p:nvPicPr>
          <p:cNvPr id="8" name="İçerik Yer Tutucusu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32656"/>
            <a:ext cx="3895725" cy="1171575"/>
          </a:xfrm>
          <a:prstGeom prst="rect">
            <a:avLst/>
          </a:prstGeom>
        </p:spPr>
      </p:pic>
    </p:spTree>
    <p:extLst>
      <p:ext uri="{BB962C8B-B14F-4D97-AF65-F5344CB8AC3E}">
        <p14:creationId xmlns:p14="http://schemas.microsoft.com/office/powerpoint/2010/main" val="1627401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720080"/>
          </a:xfrm>
        </p:spPr>
        <p:txBody>
          <a:bodyPr>
            <a:normAutofit fontScale="90000"/>
          </a:bodyPr>
          <a:lstStyle/>
          <a:p>
            <a:r>
              <a:rPr lang="tr-TR" sz="3200" dirty="0" smtClean="0"/>
              <a:t>Kıtalararası Su Kenarlarındaki (Türkiye hariç) </a:t>
            </a:r>
            <a:r>
              <a:rPr lang="tr-TR" sz="3200" dirty="0" err="1" smtClean="0"/>
              <a:t>Türk&amp;Turan</a:t>
            </a:r>
            <a:r>
              <a:rPr lang="tr-TR" sz="3200" dirty="0" smtClean="0"/>
              <a:t> Halkları Yerleşimleri</a:t>
            </a:r>
            <a:endParaRPr lang="tr-TR" sz="32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52736"/>
            <a:ext cx="8856984" cy="568863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355246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Dünyanın en değerli markası</a:t>
            </a:r>
            <a:endParaRPr lang="tr-TR" dirty="0"/>
          </a:p>
        </p:txBody>
      </p:sp>
      <p:sp>
        <p:nvSpPr>
          <p:cNvPr id="3" name="İçerik Yer Tutucusu 2"/>
          <p:cNvSpPr>
            <a:spLocks noGrp="1"/>
          </p:cNvSpPr>
          <p:nvPr>
            <p:ph idx="1"/>
          </p:nvPr>
        </p:nvSpPr>
        <p:spPr>
          <a:xfrm>
            <a:off x="457200" y="1600200"/>
            <a:ext cx="8229600" cy="4997152"/>
          </a:xfrm>
        </p:spPr>
        <p:txBody>
          <a:bodyPr>
            <a:normAutofit fontScale="77500" lnSpcReduction="20000"/>
          </a:bodyPr>
          <a:lstStyle/>
          <a:p>
            <a:pPr marL="0" indent="0">
              <a:buNone/>
            </a:pPr>
            <a:r>
              <a:rPr lang="tr-TR" dirty="0"/>
              <a:t>Dünyanın en değerli markası 2023 yılı itibarıyla "Amazon" oldu Dünyanın en değerli markası, bu yıl yaklaşık 299,3 milyar dolar marka değeriyle Amazon olurken bu şirketi 297,5 milyar dolar değerle Apple izledi. </a:t>
            </a:r>
            <a:endParaRPr lang="tr-TR" dirty="0" smtClean="0"/>
          </a:p>
          <a:p>
            <a:pPr marL="0" indent="0">
              <a:buNone/>
            </a:pPr>
            <a:endParaRPr lang="tr-TR" dirty="0" smtClean="0"/>
          </a:p>
          <a:p>
            <a:pPr marL="0" indent="0">
              <a:buNone/>
            </a:pPr>
            <a:r>
              <a:rPr lang="tr-TR" dirty="0" smtClean="0"/>
              <a:t>Uluslararası </a:t>
            </a:r>
            <a:r>
              <a:rPr lang="tr-TR" dirty="0"/>
              <a:t>marka değerlendirme kuruluşu </a:t>
            </a:r>
            <a:r>
              <a:rPr lang="tr-TR" dirty="0" err="1"/>
              <a:t>Brand</a:t>
            </a:r>
            <a:r>
              <a:rPr lang="tr-TR" dirty="0"/>
              <a:t> Finance tarafından hazırlanan "Dünyanın En Değerli 500 Markası-Global 500-2023" araştırması sonuçlandı. </a:t>
            </a:r>
            <a:endParaRPr lang="tr-TR" dirty="0" smtClean="0"/>
          </a:p>
          <a:p>
            <a:pPr marL="0" indent="0">
              <a:buNone/>
            </a:pPr>
            <a:endParaRPr lang="tr-TR" dirty="0"/>
          </a:p>
          <a:p>
            <a:pPr marL="0" indent="0">
              <a:buNone/>
            </a:pPr>
            <a:r>
              <a:rPr lang="tr-TR" dirty="0" smtClean="0"/>
              <a:t>Buna </a:t>
            </a:r>
            <a:r>
              <a:rPr lang="tr-TR" dirty="0"/>
              <a:t>göre, 299,3 milyar dolar marka değeriyle Amazon dünyanın en değerli markası olarak tespit edildi. Amazon, 2021'de 254,2 milyar, 2022'de de 350 milyar dolarla ikinci sırada yer almıştı. </a:t>
            </a:r>
            <a:endParaRPr lang="tr-TR" dirty="0" smtClean="0"/>
          </a:p>
          <a:p>
            <a:pPr marL="0" indent="0">
              <a:buNone/>
            </a:pPr>
            <a:r>
              <a:rPr lang="tr-TR" sz="1400" dirty="0" smtClean="0">
                <a:hlinkClick r:id="rId2"/>
              </a:rPr>
              <a:t>https</a:t>
            </a:r>
            <a:r>
              <a:rPr lang="tr-TR" sz="1400" dirty="0">
                <a:hlinkClick r:id="rId2"/>
              </a:rPr>
              <a:t>://istanbulticaretgazetesi.com/tr/dunyanin-en-degerli-markasi-bu-yil-itibariyla-amazon-oldu#:~:text=Amazon%2C%202021'de%20254%2C,Apple%20ilk%20s%C4%B1rada%20yer%20al%C4%B1yordu</a:t>
            </a:r>
            <a:r>
              <a:rPr lang="tr-TR" sz="1400" dirty="0" smtClean="0"/>
              <a:t>.</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31255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Yağmur ve </a:t>
            </a:r>
            <a:r>
              <a:rPr lang="tr-TR" dirty="0" err="1" smtClean="0"/>
              <a:t>Kar’daki</a:t>
            </a:r>
            <a:r>
              <a:rPr lang="tr-TR" dirty="0" smtClean="0"/>
              <a:t> Sır</a:t>
            </a:r>
            <a:endParaRPr lang="tr-TR" dirty="0"/>
          </a:p>
        </p:txBody>
      </p:sp>
      <p:sp>
        <p:nvSpPr>
          <p:cNvPr id="3" name="İçerik Yer Tutucusu 2"/>
          <p:cNvSpPr>
            <a:spLocks noGrp="1"/>
          </p:cNvSpPr>
          <p:nvPr>
            <p:ph idx="1"/>
          </p:nvPr>
        </p:nvSpPr>
        <p:spPr/>
        <p:txBody>
          <a:bodyPr/>
          <a:lstStyle/>
          <a:p>
            <a:pPr marL="0" indent="0">
              <a:buNone/>
            </a:pPr>
            <a:r>
              <a:rPr lang="tr-TR" dirty="0">
                <a:hlinkClick r:id="rId2"/>
              </a:rPr>
              <a:t>https://www.youtube.com/watch?v=_</a:t>
            </a:r>
            <a:r>
              <a:rPr lang="tr-TR" dirty="0" smtClean="0">
                <a:hlinkClick r:id="rId2"/>
              </a:rPr>
              <a:t>30nKn_1nrE&amp;ab_channel=Tar%C4%B1kOktayDo%C4%9Fan</a:t>
            </a:r>
            <a:endParaRPr lang="tr-TR" dirty="0" smtClean="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19416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b="1" dirty="0" smtClean="0">
                <a:solidFill>
                  <a:srgbClr val="C00000"/>
                </a:solidFill>
              </a:rPr>
              <a:t>NEHİR YOLLARI TÜRK BOYLARI</a:t>
            </a:r>
            <a:br>
              <a:rPr lang="en-US" b="1" dirty="0" smtClean="0">
                <a:solidFill>
                  <a:srgbClr val="C00000"/>
                </a:solidFill>
              </a:rPr>
            </a:br>
            <a:r>
              <a:rPr lang="en-US" sz="2000" dirty="0" smtClean="0">
                <a:hlinkClick r:id="rId2"/>
              </a:rPr>
              <a:t>https://www.youtube.com/watch?v=eq3M2dTwNvI</a:t>
            </a:r>
            <a:r>
              <a:rPr lang="tr-TR" dirty="0" smtClean="0"/>
              <a:t/>
            </a:r>
            <a:br>
              <a:rPr lang="tr-TR" dirty="0" smtClean="0"/>
            </a:br>
            <a:endParaRPr lang="en-US" dirty="0"/>
          </a:p>
        </p:txBody>
      </p:sp>
      <p:sp>
        <p:nvSpPr>
          <p:cNvPr id="5" name="İçerik Yer Tutucusu 4"/>
          <p:cNvSpPr>
            <a:spLocks noGrp="1"/>
          </p:cNvSpPr>
          <p:nvPr>
            <p:ph idx="1"/>
          </p:nvPr>
        </p:nvSpPr>
        <p:spPr/>
        <p:txBody>
          <a:bodyPr/>
          <a:lstStyle/>
          <a:p>
            <a:pPr marL="0" indent="0">
              <a:buNone/>
            </a:pPr>
            <a:endParaRPr lang="en-US" dirty="0"/>
          </a:p>
        </p:txBody>
      </p:sp>
      <p:pic>
        <p:nvPicPr>
          <p:cNvPr id="2050" name="Picture 2" descr="C:\Users\Administrator\Downloads\indi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8136904"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231208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936104"/>
          </a:xfrm>
        </p:spPr>
        <p:txBody>
          <a:bodyPr/>
          <a:lstStyle/>
          <a:p>
            <a:r>
              <a:rPr lang="tr-TR" dirty="0" smtClean="0">
                <a:solidFill>
                  <a:srgbClr val="C00000"/>
                </a:solidFill>
                <a:latin typeface="Lucida Sans Typewriter" panose="020B0509030504030204" pitchFamily="49" charset="0"/>
              </a:rPr>
              <a:t>Su Savaşları</a:t>
            </a:r>
            <a:endParaRPr lang="tr-TR" dirty="0">
              <a:solidFill>
                <a:srgbClr val="C00000"/>
              </a:solidFill>
              <a:latin typeface="Lucida Sans Typewriter" panose="020B0509030504030204" pitchFamily="49" charset="0"/>
            </a:endParaRPr>
          </a:p>
        </p:txBody>
      </p:sp>
      <p:sp>
        <p:nvSpPr>
          <p:cNvPr id="3" name="İçerik Yer Tutucusu 2"/>
          <p:cNvSpPr>
            <a:spLocks noGrp="1"/>
          </p:cNvSpPr>
          <p:nvPr>
            <p:ph idx="1"/>
          </p:nvPr>
        </p:nvSpPr>
        <p:spPr>
          <a:xfrm>
            <a:off x="457200" y="692696"/>
            <a:ext cx="8229600" cy="5832648"/>
          </a:xfrm>
        </p:spPr>
        <p:txBody>
          <a:bodyPr>
            <a:normAutofit fontScale="55000" lnSpcReduction="20000"/>
          </a:bodyPr>
          <a:lstStyle/>
          <a:p>
            <a:pPr marL="0" indent="0">
              <a:buNone/>
            </a:pPr>
            <a:endParaRPr lang="tr-TR" sz="2800" b="1" dirty="0" smtClean="0">
              <a:latin typeface="Lucida Sans Typewriter" panose="020B0509030504030204" pitchFamily="49" charset="0"/>
            </a:endParaRPr>
          </a:p>
          <a:p>
            <a:r>
              <a:rPr lang="tr-TR" b="1" dirty="0" smtClean="0">
                <a:latin typeface="Lucida Sans Typewriter" panose="020B0509030504030204" pitchFamily="49" charset="0"/>
              </a:rPr>
              <a:t>Petrolün </a:t>
            </a:r>
            <a:r>
              <a:rPr lang="tr-TR" b="1" dirty="0">
                <a:latin typeface="Lucida Sans Typewriter" panose="020B0509030504030204" pitchFamily="49" charset="0"/>
              </a:rPr>
              <a:t>keşfi ile Ortadoğu’yu elimizden alan, kukla </a:t>
            </a:r>
            <a:r>
              <a:rPr lang="tr-TR" b="1" dirty="0" smtClean="0">
                <a:latin typeface="Lucida Sans Typewriter" panose="020B0509030504030204" pitchFamily="49" charset="0"/>
              </a:rPr>
              <a:t>karakol devletler </a:t>
            </a:r>
            <a:r>
              <a:rPr lang="tr-TR" b="1" dirty="0">
                <a:latin typeface="Lucida Sans Typewriter" panose="020B0509030504030204" pitchFamily="49" charset="0"/>
              </a:rPr>
              <a:t>ile işgal eden emperyalist Batı, içimizdeki sözde maneviyatçı-milliyetçi-</a:t>
            </a:r>
            <a:r>
              <a:rPr lang="tr-TR" b="1" dirty="0" err="1">
                <a:latin typeface="Lucida Sans Typewriter" panose="020B0509030504030204" pitchFamily="49" charset="0"/>
              </a:rPr>
              <a:t>atatürkçü</a:t>
            </a:r>
            <a:r>
              <a:rPr lang="tr-TR" b="1" dirty="0">
                <a:latin typeface="Lucida Sans Typewriter" panose="020B0509030504030204" pitchFamily="49" charset="0"/>
              </a:rPr>
              <a:t> iktidar-muhalefet </a:t>
            </a:r>
            <a:r>
              <a:rPr lang="tr-TR" b="1" dirty="0" err="1">
                <a:latin typeface="Lucida Sans Typewriter" panose="020B0509030504030204" pitchFamily="49" charset="0"/>
              </a:rPr>
              <a:t>elele</a:t>
            </a:r>
            <a:r>
              <a:rPr lang="tr-TR" b="1" dirty="0">
                <a:latin typeface="Lucida Sans Typewriter" panose="020B0509030504030204" pitchFamily="49" charset="0"/>
              </a:rPr>
              <a:t> </a:t>
            </a:r>
            <a:r>
              <a:rPr lang="tr-TR" b="1" dirty="0" smtClean="0">
                <a:latin typeface="Lucida Sans Typewriter" panose="020B0509030504030204" pitchFamily="49" charset="0"/>
              </a:rPr>
              <a:t>ortakları </a:t>
            </a:r>
            <a:r>
              <a:rPr lang="tr-TR" b="1" dirty="0">
                <a:latin typeface="Lucida Sans Typewriter" panose="020B0509030504030204" pitchFamily="49" charset="0"/>
              </a:rPr>
              <a:t>ile bu sefer de kıymete binen sularımıza yine bir </a:t>
            </a:r>
            <a:r>
              <a:rPr lang="tr-TR" b="1" dirty="0" smtClean="0">
                <a:latin typeface="Lucida Sans Typewriter" panose="020B0509030504030204" pitchFamily="49" charset="0"/>
              </a:rPr>
              <a:t>yalan bahane </a:t>
            </a:r>
            <a:r>
              <a:rPr lang="tr-TR" b="1" dirty="0">
                <a:latin typeface="Lucida Sans Typewriter" panose="020B0509030504030204" pitchFamily="49" charset="0"/>
              </a:rPr>
              <a:t>(Kürt Sorunu) ile el koyma ve işgal peşinde. </a:t>
            </a:r>
            <a:endParaRPr lang="tr-TR" b="1" dirty="0" smtClean="0">
              <a:latin typeface="Lucida Sans Typewriter" panose="020B0509030504030204" pitchFamily="49" charset="0"/>
            </a:endParaRPr>
          </a:p>
          <a:p>
            <a:endParaRPr lang="tr-TR" b="1" dirty="0" smtClean="0">
              <a:latin typeface="Lucida Sans Typewriter" panose="020B0509030504030204" pitchFamily="49" charset="0"/>
            </a:endParaRPr>
          </a:p>
          <a:p>
            <a:r>
              <a:rPr lang="tr-TR" b="1" dirty="0" smtClean="0">
                <a:latin typeface="Lucida Sans Typewriter" panose="020B0509030504030204" pitchFamily="49" charset="0"/>
              </a:rPr>
              <a:t>Süresiz gizli sözleşme ile Kıbrıs’ı </a:t>
            </a:r>
            <a:r>
              <a:rPr lang="tr-TR" b="1" dirty="0">
                <a:latin typeface="Lucida Sans Typewriter" panose="020B0509030504030204" pitchFamily="49" charset="0"/>
              </a:rPr>
              <a:t>1878 de </a:t>
            </a:r>
            <a:r>
              <a:rPr lang="tr-TR" b="1" dirty="0" smtClean="0">
                <a:latin typeface="Lucida Sans Typewriter" panose="020B0509030504030204" pitchFamily="49" charset="0"/>
              </a:rPr>
              <a:t>İngiliz’e </a:t>
            </a:r>
            <a:r>
              <a:rPr lang="tr-TR" b="1" dirty="0">
                <a:latin typeface="Lucida Sans Typewriter" panose="020B0509030504030204" pitchFamily="49" charset="0"/>
              </a:rPr>
              <a:t>kiraya veren 2.Abdülhamit </a:t>
            </a:r>
            <a:r>
              <a:rPr lang="tr-TR" b="1" dirty="0" smtClean="0">
                <a:latin typeface="Lucida Sans Typewriter" panose="020B0509030504030204" pitchFamily="49" charset="0"/>
              </a:rPr>
              <a:t>zihniyeti, Fırat’ımızı Dicle’mizi </a:t>
            </a:r>
            <a:r>
              <a:rPr lang="tr-TR" b="1" dirty="0">
                <a:latin typeface="Lucida Sans Typewriter" panose="020B0509030504030204" pitchFamily="49" charset="0"/>
              </a:rPr>
              <a:t>“Kürt Sorunu” yalan etiketi ile aklınca Su </a:t>
            </a:r>
            <a:r>
              <a:rPr lang="tr-TR" b="1" dirty="0" smtClean="0">
                <a:latin typeface="Lucida Sans Typewriter" panose="020B0509030504030204" pitchFamily="49" charset="0"/>
              </a:rPr>
              <a:t>Savaşları öncesinde masaya getirecek.</a:t>
            </a:r>
            <a:r>
              <a:rPr lang="tr-TR" b="1" dirty="0"/>
              <a:t> </a:t>
            </a:r>
            <a:endParaRPr lang="tr-TR" b="1" dirty="0" smtClean="0"/>
          </a:p>
          <a:p>
            <a:endParaRPr lang="tr-TR" b="1" dirty="0" smtClean="0"/>
          </a:p>
          <a:p>
            <a:r>
              <a:rPr lang="tr-TR" sz="3300" b="1" dirty="0" smtClean="0">
                <a:latin typeface="Lucida Sans Typewriter" panose="020B0509030504030204" pitchFamily="49" charset="0"/>
              </a:rPr>
              <a:t>24 Nisan 2004’de Annan </a:t>
            </a:r>
            <a:r>
              <a:rPr lang="tr-TR" sz="3300" b="1" dirty="0">
                <a:latin typeface="Lucida Sans Typewriter" panose="020B0509030504030204" pitchFamily="49" charset="0"/>
              </a:rPr>
              <a:t>Planını </a:t>
            </a:r>
            <a:r>
              <a:rPr lang="tr-TR" sz="3300" b="1" dirty="0" smtClean="0">
                <a:latin typeface="Lucida Sans Typewriter" panose="020B0509030504030204" pitchFamily="49" charset="0"/>
              </a:rPr>
              <a:t>Kıbrıs Türk kesiminin onaylanmasına destek veren bir zihniyetten söz ediyoruz, neyse ki Rumların «Hayır» oyu ile bu plan onaylanamamıştı.</a:t>
            </a:r>
            <a:r>
              <a:rPr lang="tr-TR" sz="3300" b="1" dirty="0">
                <a:latin typeface="Lucida Sans Typewriter" panose="020B0509030504030204" pitchFamily="49" charset="0"/>
              </a:rPr>
              <a:t/>
            </a:r>
            <a:br>
              <a:rPr lang="tr-TR" sz="3300" b="1" dirty="0">
                <a:latin typeface="Lucida Sans Typewriter" panose="020B0509030504030204" pitchFamily="49" charset="0"/>
              </a:rPr>
            </a:br>
            <a:endParaRPr lang="tr-TR" sz="3300" b="1" dirty="0" smtClean="0">
              <a:latin typeface="Lucida Sans Typewriter" panose="020B0509030504030204" pitchFamily="49" charset="0"/>
            </a:endParaRPr>
          </a:p>
          <a:p>
            <a:r>
              <a:rPr lang="tr-TR" b="1" dirty="0" smtClean="0">
                <a:solidFill>
                  <a:srgbClr val="C00000"/>
                </a:solidFill>
                <a:latin typeface="Lucida Sans Typewriter" panose="020B0509030504030204" pitchFamily="49" charset="0"/>
              </a:rPr>
              <a:t>Petrol tükenir biter iken sınırlı su kaynakları su savaşlarını başlatacak.</a:t>
            </a:r>
          </a:p>
          <a:p>
            <a:endParaRPr lang="tr-TR" b="1" dirty="0" smtClean="0">
              <a:solidFill>
                <a:srgbClr val="C00000"/>
              </a:solidFill>
              <a:latin typeface="Lucida Sans Typewriter" panose="020B0509030504030204" pitchFamily="49" charset="0"/>
            </a:endParaRPr>
          </a:p>
          <a:p>
            <a:r>
              <a:rPr lang="tr-TR" b="1" dirty="0">
                <a:latin typeface="Lucida Sans Typewriter" panose="020B0509030504030204" pitchFamily="49" charset="0"/>
              </a:rPr>
              <a:t>Ama süreç bu kez farklı. Batı çöküşte.</a:t>
            </a:r>
          </a:p>
          <a:p>
            <a:pPr marL="0" indent="0">
              <a:buNone/>
            </a:pPr>
            <a:endParaRPr lang="tr-TR" dirty="0" smtClean="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993505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1124744"/>
          </a:xfrm>
        </p:spPr>
        <p:txBody>
          <a:bodyPr>
            <a:normAutofit fontScale="90000"/>
          </a:bodyPr>
          <a:lstStyle/>
          <a:p>
            <a:r>
              <a:rPr lang="tr-TR" b="1" dirty="0" smtClean="0">
                <a:solidFill>
                  <a:srgbClr val="C00000"/>
                </a:solidFill>
              </a:rPr>
              <a:t>Atlar, Sular, </a:t>
            </a:r>
            <a:r>
              <a:rPr lang="tr-TR" b="1" dirty="0" err="1" smtClean="0">
                <a:solidFill>
                  <a:srgbClr val="C00000"/>
                </a:solidFill>
              </a:rPr>
              <a:t>ATA’lar</a:t>
            </a:r>
            <a:r>
              <a:rPr lang="tr-TR" b="1" dirty="0" smtClean="0">
                <a:solidFill>
                  <a:srgbClr val="C00000"/>
                </a:solidFill>
              </a:rPr>
              <a:t> ve Delişmen Türk</a:t>
            </a:r>
            <a:endParaRPr lang="tr-TR" b="1" dirty="0">
              <a:solidFill>
                <a:srgbClr val="C00000"/>
              </a:solidFill>
            </a:endParaRPr>
          </a:p>
        </p:txBody>
      </p:sp>
      <p:sp>
        <p:nvSpPr>
          <p:cNvPr id="3" name="İçerik Yer Tutucusu 2"/>
          <p:cNvSpPr>
            <a:spLocks noGrp="1"/>
          </p:cNvSpPr>
          <p:nvPr>
            <p:ph idx="1"/>
          </p:nvPr>
        </p:nvSpPr>
        <p:spPr>
          <a:xfrm>
            <a:off x="323528" y="1124744"/>
            <a:ext cx="8363272" cy="5328592"/>
          </a:xfrm>
        </p:spPr>
        <p:txBody>
          <a:bodyPr>
            <a:normAutofit fontScale="92500" lnSpcReduction="20000"/>
          </a:bodyPr>
          <a:lstStyle/>
          <a:p>
            <a:pPr marL="0" indent="0">
              <a:buNone/>
            </a:pPr>
            <a:r>
              <a:rPr lang="tr-TR" sz="2200" b="1" dirty="0">
                <a:latin typeface="Lucida Sans Typewriter" panose="020B0509030504030204" pitchFamily="49" charset="0"/>
              </a:rPr>
              <a:t>Türk’e dünya gözü ile eşlik edenler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hırçın </a:t>
            </a:r>
            <a:r>
              <a:rPr lang="tr-TR" sz="2200" b="1" dirty="0">
                <a:latin typeface="Lucida Sans Typewriter" panose="020B0509030504030204" pitchFamily="49" charset="0"/>
              </a:rPr>
              <a:t>yeleli nazlı atlar </a:t>
            </a:r>
            <a:r>
              <a:rPr lang="tr-TR" sz="2200" b="1" dirty="0">
                <a:solidFill>
                  <a:srgbClr val="FF0000"/>
                </a:solidFill>
                <a:latin typeface="Lucida Sans Typewriter" panose="020B0509030504030204" pitchFamily="49" charset="0"/>
              </a:rPr>
              <a:t>🐎</a:t>
            </a:r>
            <a:r>
              <a:rPr lang="tr-TR" sz="2200" b="1" dirty="0">
                <a:latin typeface="Lucida Sans Typewriter" panose="020B0509030504030204" pitchFamily="49" charset="0"/>
              </a:rPr>
              <a:t> ile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delidolu </a:t>
            </a:r>
            <a:r>
              <a:rPr lang="tr-TR" sz="2200" b="1" dirty="0">
                <a:latin typeface="Lucida Sans Typewriter" panose="020B0509030504030204" pitchFamily="49" charset="0"/>
              </a:rPr>
              <a:t>akan </a:t>
            </a:r>
            <a:r>
              <a:rPr lang="tr-TR" sz="2200" b="1" dirty="0" smtClean="0">
                <a:latin typeface="Lucida Sans Typewriter" panose="020B0509030504030204" pitchFamily="49" charset="0"/>
              </a:rPr>
              <a:t>azgın </a:t>
            </a:r>
            <a:r>
              <a:rPr lang="tr-TR" sz="2200" b="1" dirty="0">
                <a:latin typeface="Lucida Sans Typewriter" panose="020B0509030504030204" pitchFamily="49" charset="0"/>
              </a:rPr>
              <a:t>dalgalar,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subaşı </a:t>
            </a:r>
            <a:r>
              <a:rPr lang="tr-TR" sz="2200" b="1" dirty="0">
                <a:latin typeface="Lucida Sans Typewriter" panose="020B0509030504030204" pitchFamily="49" charset="0"/>
              </a:rPr>
              <a:t>duraklar, su yollarıdır</a:t>
            </a:r>
            <a:r>
              <a:rPr lang="tr-TR" sz="2200" b="1" dirty="0" smtClean="0">
                <a:latin typeface="Lucida Sans Typewriter" panose="020B0509030504030204" pitchFamily="49" charset="0"/>
              </a:rPr>
              <a:t>.</a:t>
            </a:r>
            <a:r>
              <a:rPr lang="tr-TR" sz="2200" b="1" dirty="0" smtClean="0">
                <a:solidFill>
                  <a:srgbClr val="00B0F0"/>
                </a:solidFill>
                <a:latin typeface="Lucida Sans Typewriter" panose="020B0509030504030204" pitchFamily="49" charset="0"/>
              </a:rPr>
              <a:t>💧</a:t>
            </a:r>
            <a:r>
              <a:rPr lang="tr-TR" sz="2200" b="1" dirty="0" smtClean="0">
                <a:latin typeface="Lucida Sans Typewriter" panose="020B0509030504030204" pitchFamily="49" charset="0"/>
              </a:rPr>
              <a:t> </a:t>
            </a:r>
          </a:p>
          <a:p>
            <a:pPr marL="0" indent="0">
              <a:buNone/>
            </a:pP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At </a:t>
            </a:r>
            <a:r>
              <a:rPr lang="tr-TR" sz="2200" b="1" dirty="0">
                <a:latin typeface="Lucida Sans Typewriter" panose="020B0509030504030204" pitchFamily="49" charset="0"/>
              </a:rPr>
              <a:t>sahibine göre kişner iken,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su akar Türk </a:t>
            </a:r>
            <a:r>
              <a:rPr lang="tr-TR" sz="2200" b="1" dirty="0">
                <a:latin typeface="Lucida Sans Typewriter" panose="020B0509030504030204" pitchFamily="49" charset="0"/>
              </a:rPr>
              <a:t>yollarını bulur.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Türk’ün </a:t>
            </a:r>
            <a:r>
              <a:rPr lang="tr-TR" sz="2200" b="1" dirty="0">
                <a:latin typeface="Lucida Sans Typewriter" panose="020B0509030504030204" pitchFamily="49" charset="0"/>
              </a:rPr>
              <a:t>dinamik, </a:t>
            </a:r>
            <a:r>
              <a:rPr lang="tr-TR" sz="2200" b="1" dirty="0" smtClean="0">
                <a:latin typeface="Lucida Sans Typewriter" panose="020B0509030504030204" pitchFamily="49" charset="0"/>
              </a:rPr>
              <a:t>delişmen</a:t>
            </a:r>
          </a:p>
          <a:p>
            <a:pPr marL="0" indent="0">
              <a:buNone/>
            </a:pPr>
            <a:r>
              <a:rPr lang="tr-TR" sz="2200" b="1" dirty="0" smtClean="0">
                <a:latin typeface="Lucida Sans Typewriter" panose="020B0509030504030204" pitchFamily="49" charset="0"/>
              </a:rPr>
              <a:t>ruhu </a:t>
            </a:r>
            <a:r>
              <a:rPr lang="tr-TR" sz="2200" b="1" dirty="0">
                <a:latin typeface="Lucida Sans Typewriter" panose="020B0509030504030204" pitchFamily="49" charset="0"/>
              </a:rPr>
              <a:t>doğada, hayatta,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benzerlerini </a:t>
            </a:r>
            <a:r>
              <a:rPr lang="tr-TR" sz="2200" b="1" dirty="0">
                <a:latin typeface="Lucida Sans Typewriter" panose="020B0509030504030204" pitchFamily="49" charset="0"/>
              </a:rPr>
              <a:t>eski </a:t>
            </a:r>
            <a:r>
              <a:rPr lang="tr-TR" sz="2200" b="1" dirty="0" smtClean="0">
                <a:latin typeface="Lucida Sans Typewriter" panose="020B0509030504030204" pitchFamily="49" charset="0"/>
              </a:rPr>
              <a:t>zamanlardan </a:t>
            </a:r>
          </a:p>
          <a:p>
            <a:pPr marL="0" indent="0">
              <a:buNone/>
            </a:pPr>
            <a:r>
              <a:rPr lang="tr-TR" sz="2200" b="1" dirty="0" smtClean="0">
                <a:latin typeface="Lucida Sans Typewriter" panose="020B0509030504030204" pitchFamily="49" charset="0"/>
              </a:rPr>
              <a:t>Bu yana </a:t>
            </a:r>
            <a:r>
              <a:rPr lang="tr-TR" sz="2200" b="1" dirty="0">
                <a:latin typeface="Lucida Sans Typewriter" panose="020B0509030504030204" pitchFamily="49" charset="0"/>
              </a:rPr>
              <a:t>bulmuş  ve </a:t>
            </a:r>
            <a:r>
              <a:rPr lang="tr-TR" sz="2200" b="1" dirty="0" smtClean="0">
                <a:latin typeface="Lucida Sans Typewriter" panose="020B0509030504030204" pitchFamily="49" charset="0"/>
              </a:rPr>
              <a:t>dünyalara </a:t>
            </a:r>
            <a:endParaRPr lang="tr-TR" sz="2200" b="1" u="sng" dirty="0" smtClean="0">
              <a:latin typeface="Lucida Sans Typewriter" panose="020B0509030504030204" pitchFamily="49" charset="0"/>
            </a:endParaRPr>
          </a:p>
          <a:p>
            <a:pPr marL="0" indent="0">
              <a:buNone/>
            </a:pPr>
            <a:r>
              <a:rPr lang="tr-TR" sz="2200" b="1" u="sng" dirty="0" smtClean="0">
                <a:latin typeface="Lucida Sans Typewriter" panose="020B0509030504030204" pitchFamily="49" charset="0"/>
              </a:rPr>
              <a:t>yön </a:t>
            </a:r>
            <a:r>
              <a:rPr lang="tr-TR" sz="2200" b="1" u="sng" dirty="0">
                <a:latin typeface="Lucida Sans Typewriter" panose="020B0509030504030204" pitchFamily="49" charset="0"/>
              </a:rPr>
              <a:t>vermiştir. </a:t>
            </a:r>
            <a:endParaRPr lang="tr-TR" sz="2200" b="1" u="sng" dirty="0" smtClean="0">
              <a:latin typeface="Lucida Sans Typewriter" panose="020B0509030504030204" pitchFamily="49" charset="0"/>
            </a:endParaRPr>
          </a:p>
          <a:p>
            <a:pPr marL="0" indent="0">
              <a:buNone/>
            </a:pPr>
            <a:endParaRPr lang="tr-TR" sz="2200" b="1" dirty="0" smtClean="0">
              <a:latin typeface="Lucida Sans Typewriter" panose="020B0509030504030204" pitchFamily="49" charset="0"/>
            </a:endParaRPr>
          </a:p>
          <a:p>
            <a:pPr marL="0" indent="0">
              <a:buNone/>
            </a:pPr>
            <a:r>
              <a:rPr lang="tr-TR" sz="2200" b="1" dirty="0" err="1" smtClean="0">
                <a:latin typeface="Lucida Sans Typewriter" panose="020B0509030504030204" pitchFamily="49" charset="0"/>
              </a:rPr>
              <a:t>Atalar’ın</a:t>
            </a:r>
            <a:r>
              <a:rPr lang="tr-TR" sz="2200" b="1" dirty="0" smtClean="0">
                <a:latin typeface="Lucida Sans Typewriter" panose="020B0509030504030204" pitchFamily="49" charset="0"/>
              </a:rPr>
              <a:t> iki dünya </a:t>
            </a:r>
            <a:r>
              <a:rPr lang="tr-TR" sz="2200" b="1" dirty="0">
                <a:latin typeface="Lucida Sans Typewriter" panose="020B0509030504030204" pitchFamily="49" charset="0"/>
              </a:rPr>
              <a:t>bir ruhu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Büyük ATA ile </a:t>
            </a:r>
            <a:r>
              <a:rPr lang="tr-TR" sz="2200" b="1" dirty="0">
                <a:latin typeface="Lucida Sans Typewriter" panose="020B0509030504030204" pitchFamily="49" charset="0"/>
              </a:rPr>
              <a:t>sonsuza kadar </a:t>
            </a:r>
            <a:endParaRPr lang="tr-TR" sz="2200" b="1" dirty="0" smtClean="0">
              <a:latin typeface="Lucida Sans Typewriter" panose="020B0509030504030204" pitchFamily="49" charset="0"/>
            </a:endParaRPr>
          </a:p>
          <a:p>
            <a:pPr marL="0" indent="0">
              <a:buNone/>
            </a:pPr>
            <a:r>
              <a:rPr lang="tr-TR" sz="2200" b="1" dirty="0" smtClean="0">
                <a:latin typeface="Lucida Sans Typewriter" panose="020B0509030504030204" pitchFamily="49" charset="0"/>
              </a:rPr>
              <a:t>sürmeye </a:t>
            </a:r>
            <a:r>
              <a:rPr lang="tr-TR" sz="2200" b="1" dirty="0">
                <a:latin typeface="Lucida Sans Typewriter" panose="020B0509030504030204" pitchFamily="49" charset="0"/>
              </a:rPr>
              <a:t>devam edecektir</a:t>
            </a:r>
            <a:r>
              <a:rPr lang="tr-TR" sz="2200" b="1" dirty="0" smtClean="0">
                <a:latin typeface="Lucida Sans Typewriter" panose="020B0509030504030204" pitchFamily="49" charset="0"/>
              </a:rPr>
              <a:t>.</a:t>
            </a:r>
            <a:endParaRPr lang="tr-TR" sz="2200" b="1" dirty="0">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1412776"/>
            <a:ext cx="3600400" cy="5256584"/>
          </a:xfrm>
          <a:prstGeom prst="rect">
            <a:avLst/>
          </a:prstGeom>
        </p:spPr>
      </p:pic>
    </p:spTree>
    <p:extLst>
      <p:ext uri="{BB962C8B-B14F-4D97-AF65-F5344CB8AC3E}">
        <p14:creationId xmlns:p14="http://schemas.microsoft.com/office/powerpoint/2010/main" val="4653210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
            </a:r>
            <a:br>
              <a:rPr lang="tr-TR" dirty="0" smtClean="0"/>
            </a:br>
            <a:r>
              <a:rPr lang="tr-TR" dirty="0" smtClean="0">
                <a:solidFill>
                  <a:srgbClr val="0070C0"/>
                </a:solidFill>
              </a:rPr>
              <a:t>SU Şiiri</a:t>
            </a:r>
            <a:r>
              <a:rPr lang="tr-TR" dirty="0">
                <a:solidFill>
                  <a:srgbClr val="0070C0"/>
                </a:solidFill>
              </a:rPr>
              <a:t/>
            </a:r>
            <a:br>
              <a:rPr lang="tr-TR" dirty="0">
                <a:solidFill>
                  <a:srgbClr val="0070C0"/>
                </a:solidFill>
              </a:rPr>
            </a:br>
            <a:r>
              <a:rPr lang="tr-TR" dirty="0">
                <a:solidFill>
                  <a:srgbClr val="0070C0"/>
                </a:solidFill>
              </a:rPr>
              <a:t>21.03.2022</a:t>
            </a:r>
            <a:br>
              <a:rPr lang="tr-TR" dirty="0">
                <a:solidFill>
                  <a:srgbClr val="0070C0"/>
                </a:solidFill>
              </a:rPr>
            </a:br>
            <a:endParaRPr lang="tr-TR" dirty="0">
              <a:solidFill>
                <a:srgbClr val="0070C0"/>
              </a:solidFill>
            </a:endParaRPr>
          </a:p>
        </p:txBody>
      </p:sp>
      <p:sp>
        <p:nvSpPr>
          <p:cNvPr id="3" name="İçerik Yer Tutucusu 2"/>
          <p:cNvSpPr>
            <a:spLocks noGrp="1"/>
          </p:cNvSpPr>
          <p:nvPr>
            <p:ph idx="1"/>
          </p:nvPr>
        </p:nvSpPr>
        <p:spPr>
          <a:xfrm>
            <a:off x="323528" y="0"/>
            <a:ext cx="8517632" cy="6692207"/>
          </a:xfrm>
        </p:spPr>
        <p:txBody>
          <a:bodyPr>
            <a:normAutofit fontScale="25000" lnSpcReduction="20000"/>
          </a:bodyPr>
          <a:lstStyle/>
          <a:p>
            <a:pPr marL="0" indent="0">
              <a:buNone/>
            </a:pPr>
            <a:endParaRPr lang="tr-TR" dirty="0"/>
          </a:p>
          <a:p>
            <a:pPr marL="0" indent="0">
              <a:buNone/>
            </a:pPr>
            <a:r>
              <a:rPr lang="tr-TR" sz="6200" b="1" dirty="0">
                <a:latin typeface="Lucida Sans Typewriter" panose="020B0509030504030204" pitchFamily="49" charset="0"/>
              </a:rPr>
              <a:t>Ustur su</a:t>
            </a:r>
          </a:p>
          <a:p>
            <a:pPr marL="0" indent="0">
              <a:buNone/>
            </a:pPr>
            <a:r>
              <a:rPr lang="tr-TR" sz="6200" b="1" dirty="0">
                <a:latin typeface="Lucida Sans Typewriter" panose="020B0509030504030204" pitchFamily="49" charset="0"/>
              </a:rPr>
              <a:t>Zamanı besleyen</a:t>
            </a:r>
          </a:p>
          <a:p>
            <a:pPr marL="0" indent="0">
              <a:buNone/>
            </a:pPr>
            <a:r>
              <a:rPr lang="tr-TR" sz="6200" b="1" dirty="0">
                <a:latin typeface="Lucida Sans Typewriter" panose="020B0509030504030204" pitchFamily="49" charset="0"/>
              </a:rPr>
              <a:t>Zihinlere açıklık</a:t>
            </a:r>
          </a:p>
          <a:p>
            <a:pPr marL="0" indent="0">
              <a:buNone/>
            </a:pPr>
            <a:r>
              <a:rPr lang="tr-TR" sz="6200" b="1" dirty="0">
                <a:latin typeface="Lucida Sans Typewriter" panose="020B0509030504030204" pitchFamily="49" charset="0"/>
              </a:rPr>
              <a:t>Zeminlere bereket</a:t>
            </a:r>
          </a:p>
          <a:p>
            <a:pPr marL="0" indent="0">
              <a:buNone/>
            </a:pPr>
            <a:endParaRPr lang="tr-TR" sz="6200" b="1" dirty="0">
              <a:latin typeface="Lucida Sans Typewriter" panose="020B0509030504030204" pitchFamily="49" charset="0"/>
            </a:endParaRPr>
          </a:p>
          <a:p>
            <a:pPr marL="0" indent="0">
              <a:buNone/>
            </a:pPr>
            <a:r>
              <a:rPr lang="tr-TR" sz="6200" b="1" dirty="0">
                <a:latin typeface="Lucida Sans Typewriter" panose="020B0509030504030204" pitchFamily="49" charset="0"/>
              </a:rPr>
              <a:t>Uslanmaktır</a:t>
            </a:r>
          </a:p>
          <a:p>
            <a:pPr marL="0" indent="0">
              <a:buNone/>
            </a:pPr>
            <a:r>
              <a:rPr lang="tr-TR" sz="6200" b="1" dirty="0">
                <a:latin typeface="Lucida Sans Typewriter" panose="020B0509030504030204" pitchFamily="49" charset="0"/>
              </a:rPr>
              <a:t>Yerlerde yeraltlarında</a:t>
            </a:r>
          </a:p>
          <a:p>
            <a:pPr marL="0" indent="0">
              <a:buNone/>
            </a:pPr>
            <a:r>
              <a:rPr lang="tr-TR" sz="6200" b="1" dirty="0" err="1">
                <a:latin typeface="Lucida Sans Typewriter" panose="020B0509030504030204" pitchFamily="49" charset="0"/>
              </a:rPr>
              <a:t>Karizlerde</a:t>
            </a:r>
            <a:r>
              <a:rPr lang="tr-TR" sz="6200" b="1" dirty="0">
                <a:latin typeface="Lucida Sans Typewriter" panose="020B0509030504030204" pitchFamily="49" charset="0"/>
              </a:rPr>
              <a:t> dolanan</a:t>
            </a:r>
          </a:p>
          <a:p>
            <a:pPr marL="0" indent="0">
              <a:buNone/>
            </a:pPr>
            <a:r>
              <a:rPr lang="tr-TR" sz="6200" b="1" dirty="0">
                <a:latin typeface="Lucida Sans Typewriter" panose="020B0509030504030204" pitchFamily="49" charset="0"/>
              </a:rPr>
              <a:t>Yağmurdur buhardır </a:t>
            </a:r>
          </a:p>
          <a:p>
            <a:pPr marL="0" indent="0">
              <a:buNone/>
            </a:pPr>
            <a:r>
              <a:rPr lang="tr-TR" sz="6200" b="1" dirty="0">
                <a:latin typeface="Lucida Sans Typewriter" panose="020B0509030504030204" pitchFamily="49" charset="0"/>
              </a:rPr>
              <a:t>Gözyaşıdır bende</a:t>
            </a:r>
          </a:p>
          <a:p>
            <a:pPr marL="0" indent="0">
              <a:buNone/>
            </a:pPr>
            <a:r>
              <a:rPr lang="tr-TR" sz="6200" b="1" dirty="0">
                <a:latin typeface="Lucida Sans Typewriter" panose="020B0509030504030204" pitchFamily="49" charset="0"/>
              </a:rPr>
              <a:t>Nemli gözlerdir sende</a:t>
            </a:r>
          </a:p>
          <a:p>
            <a:pPr marL="0" indent="0">
              <a:buNone/>
            </a:pPr>
            <a:r>
              <a:rPr lang="tr-TR" sz="6200" b="1" dirty="0">
                <a:latin typeface="Lucida Sans Typewriter" panose="020B0509030504030204" pitchFamily="49" charset="0"/>
              </a:rPr>
              <a:t/>
            </a:r>
            <a:br>
              <a:rPr lang="tr-TR" sz="6200" b="1" dirty="0">
                <a:latin typeface="Lucida Sans Typewriter" panose="020B0509030504030204" pitchFamily="49" charset="0"/>
              </a:rPr>
            </a:br>
            <a:r>
              <a:rPr lang="tr-TR" sz="6200" b="1" dirty="0" smtClean="0">
                <a:latin typeface="Lucida Sans Typewriter" panose="020B0509030504030204" pitchFamily="49" charset="0"/>
              </a:rPr>
              <a:t>Yaşlanmaktır</a:t>
            </a:r>
            <a:r>
              <a:rPr lang="tr-TR" sz="6200" b="1" dirty="0">
                <a:latin typeface="Lucida Sans Typewriter" panose="020B0509030504030204" pitchFamily="49" charset="0"/>
              </a:rPr>
              <a:t> </a:t>
            </a:r>
          </a:p>
          <a:p>
            <a:pPr marL="0" indent="0">
              <a:buNone/>
            </a:pPr>
            <a:r>
              <a:rPr lang="tr-TR" sz="6200" b="1" dirty="0">
                <a:latin typeface="Lucida Sans Typewriter" panose="020B0509030504030204" pitchFamily="49" charset="0"/>
              </a:rPr>
              <a:t>Yaştır su</a:t>
            </a:r>
          </a:p>
          <a:p>
            <a:pPr marL="0" indent="0">
              <a:buNone/>
            </a:pPr>
            <a:r>
              <a:rPr lang="tr-TR" sz="6200" b="1" dirty="0">
                <a:latin typeface="Lucida Sans Typewriter" panose="020B0509030504030204" pitchFamily="49" charset="0"/>
              </a:rPr>
              <a:t>İstanbul’dur </a:t>
            </a:r>
          </a:p>
          <a:p>
            <a:pPr marL="0" indent="0">
              <a:buNone/>
            </a:pPr>
            <a:r>
              <a:rPr lang="tr-TR" sz="6200" b="1" dirty="0">
                <a:latin typeface="Lucida Sans Typewriter" panose="020B0509030504030204" pitchFamily="49" charset="0"/>
              </a:rPr>
              <a:t>Sarnıçlar, Çeşmeler</a:t>
            </a:r>
          </a:p>
          <a:p>
            <a:pPr marL="0" indent="0">
              <a:buNone/>
            </a:pPr>
            <a:r>
              <a:rPr lang="tr-TR" sz="6200" b="1" dirty="0">
                <a:latin typeface="Lucida Sans Typewriter" panose="020B0509030504030204" pitchFamily="49" charset="0"/>
              </a:rPr>
              <a:t>Sakalar, Kemerlerle</a:t>
            </a:r>
          </a:p>
          <a:p>
            <a:pPr marL="0" indent="0">
              <a:buNone/>
            </a:pPr>
            <a:r>
              <a:rPr lang="tr-TR" sz="6200" b="1" dirty="0">
                <a:latin typeface="Lucida Sans Typewriter" panose="020B0509030504030204" pitchFamily="49" charset="0"/>
              </a:rPr>
              <a:t/>
            </a:r>
            <a:br>
              <a:rPr lang="tr-TR" sz="6200" b="1" dirty="0">
                <a:latin typeface="Lucida Sans Typewriter" panose="020B0509030504030204" pitchFamily="49" charset="0"/>
              </a:rPr>
            </a:br>
            <a:r>
              <a:rPr lang="tr-TR" sz="6200" b="1" dirty="0" err="1" smtClean="0">
                <a:latin typeface="Lucida Sans Typewriter" panose="020B0509030504030204" pitchFamily="49" charset="0"/>
              </a:rPr>
              <a:t>Sudaştır</a:t>
            </a:r>
            <a:endParaRPr lang="tr-TR" sz="6200" b="1" dirty="0">
              <a:latin typeface="Lucida Sans Typewriter" panose="020B0509030504030204" pitchFamily="49" charset="0"/>
            </a:endParaRPr>
          </a:p>
          <a:p>
            <a:pPr marL="0" indent="0">
              <a:buNone/>
            </a:pPr>
            <a:r>
              <a:rPr lang="tr-TR" sz="6200" b="1" dirty="0">
                <a:latin typeface="Lucida Sans Typewriter" panose="020B0509030504030204" pitchFamily="49" charset="0"/>
              </a:rPr>
              <a:t>Su dostudur</a:t>
            </a:r>
          </a:p>
          <a:p>
            <a:pPr marL="0" indent="0">
              <a:buNone/>
            </a:pPr>
            <a:r>
              <a:rPr lang="tr-TR" sz="6200" b="1" dirty="0">
                <a:latin typeface="Lucida Sans Typewriter" panose="020B0509030504030204" pitchFamily="49" charset="0"/>
              </a:rPr>
              <a:t>Kandaştan öte</a:t>
            </a:r>
          </a:p>
          <a:p>
            <a:pPr marL="0" indent="0">
              <a:buNone/>
            </a:pPr>
            <a:r>
              <a:rPr lang="tr-TR" sz="6200" b="1" dirty="0" smtClean="0">
                <a:latin typeface="Lucida Sans Typewriter" panose="020B0509030504030204" pitchFamily="49" charset="0"/>
              </a:rPr>
              <a:t>Bin </a:t>
            </a:r>
            <a:r>
              <a:rPr lang="tr-TR" sz="6200" b="1" dirty="0">
                <a:latin typeface="Lucida Sans Typewriter" panose="020B0509030504030204" pitchFamily="49" charset="0"/>
              </a:rPr>
              <a:t>dereden değil</a:t>
            </a:r>
          </a:p>
          <a:p>
            <a:pPr marL="0" indent="0">
              <a:buNone/>
            </a:pPr>
            <a:r>
              <a:rPr lang="tr-TR" sz="6200" b="1" dirty="0">
                <a:latin typeface="Lucida Sans Typewriter" panose="020B0509030504030204" pitchFamily="49" charset="0"/>
              </a:rPr>
              <a:t>Uludağlardan, </a:t>
            </a:r>
            <a:r>
              <a:rPr lang="tr-TR" sz="6200" b="1" dirty="0" err="1">
                <a:latin typeface="Lucida Sans Typewriter" panose="020B0509030504030204" pitchFamily="49" charset="0"/>
              </a:rPr>
              <a:t>Ararat’dan</a:t>
            </a:r>
            <a:endParaRPr lang="tr-TR" sz="6200" b="1" dirty="0">
              <a:latin typeface="Lucida Sans Typewriter" panose="020B0509030504030204" pitchFamily="49" charset="0"/>
            </a:endParaRPr>
          </a:p>
          <a:p>
            <a:pPr marL="0" indent="0">
              <a:buNone/>
            </a:pPr>
            <a:r>
              <a:rPr lang="tr-TR" sz="6200" b="1" dirty="0" err="1">
                <a:latin typeface="Lucida Sans Typewriter" panose="020B0509030504030204" pitchFamily="49" charset="0"/>
              </a:rPr>
              <a:t>Everest’den</a:t>
            </a:r>
            <a:r>
              <a:rPr lang="tr-TR" sz="6200" b="1" dirty="0">
                <a:latin typeface="Lucida Sans Typewriter" panose="020B0509030504030204" pitchFamily="49" charset="0"/>
              </a:rPr>
              <a:t>, </a:t>
            </a:r>
            <a:r>
              <a:rPr lang="tr-TR" sz="6200" b="1" dirty="0" err="1">
                <a:latin typeface="Lucida Sans Typewriter" panose="020B0509030504030204" pitchFamily="49" charset="0"/>
              </a:rPr>
              <a:t>Toroslar’dan</a:t>
            </a:r>
            <a:r>
              <a:rPr lang="tr-TR" sz="6200" b="1" dirty="0">
                <a:latin typeface="Lucida Sans Typewriter" panose="020B0509030504030204" pitchFamily="49" charset="0"/>
              </a:rPr>
              <a:t> </a:t>
            </a:r>
          </a:p>
          <a:p>
            <a:pPr marL="0" indent="0">
              <a:buNone/>
            </a:pPr>
            <a:r>
              <a:rPr lang="tr-TR" sz="6200" b="1" dirty="0">
                <a:latin typeface="Lucida Sans Typewriter" panose="020B0509030504030204" pitchFamily="49" charset="0"/>
              </a:rPr>
              <a:t>Su </a:t>
            </a:r>
            <a:r>
              <a:rPr lang="tr-TR" sz="6200" b="1" dirty="0" smtClean="0">
                <a:latin typeface="Lucida Sans Typewriter" panose="020B0509030504030204" pitchFamily="49" charset="0"/>
              </a:rPr>
              <a:t>getiren</a:t>
            </a:r>
          </a:p>
          <a:p>
            <a:pPr marL="0" indent="0">
              <a:buNone/>
            </a:pPr>
            <a:endParaRPr lang="tr-TR" sz="6200" b="1" dirty="0">
              <a:latin typeface="Lucida Sans Typewriter" panose="020B0509030504030204" pitchFamily="49" charset="0"/>
            </a:endParaRPr>
          </a:p>
          <a:p>
            <a:pPr marL="0" indent="0">
              <a:buNone/>
            </a:pPr>
            <a:r>
              <a:rPr lang="tr-TR" sz="6200" b="1" dirty="0" err="1" smtClean="0">
                <a:latin typeface="Lucida Sans Typewriter" panose="020B0509030504030204" pitchFamily="49" charset="0"/>
              </a:rPr>
              <a:t>Sudaş</a:t>
            </a:r>
            <a:r>
              <a:rPr lang="tr-TR" sz="6200" b="1" dirty="0" smtClean="0">
                <a:latin typeface="Lucida Sans Typewriter" panose="020B0509030504030204" pitchFamily="49" charset="0"/>
              </a:rPr>
              <a:t> </a:t>
            </a:r>
            <a:r>
              <a:rPr lang="tr-TR" sz="6200" b="1" dirty="0">
                <a:latin typeface="Lucida Sans Typewriter" panose="020B0509030504030204" pitchFamily="49" charset="0"/>
              </a:rPr>
              <a:t>gönüllere serpen</a:t>
            </a:r>
            <a:r>
              <a:rPr lang="tr-TR" sz="6200" dirty="0"/>
              <a:t>.</a:t>
            </a:r>
          </a:p>
          <a:p>
            <a:pPr marL="0" indent="0">
              <a:buNone/>
            </a:pPr>
            <a:r>
              <a:rPr lang="tr-TR" sz="6200" dirty="0"/>
              <a:t/>
            </a:r>
            <a:br>
              <a:rPr lang="tr-TR" sz="6200" dirty="0"/>
            </a:br>
            <a:endParaRPr lang="tr-TR" sz="6200" dirty="0"/>
          </a:p>
          <a:p>
            <a:pPr marL="0" indent="0">
              <a:buNone/>
            </a:pPr>
            <a:endParaRPr lang="tr-TR" sz="6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611831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59432"/>
            <a:ext cx="8229600" cy="936104"/>
          </a:xfrm>
        </p:spPr>
        <p:txBody>
          <a:bodyPr>
            <a:normAutofit fontScale="90000"/>
          </a:bodyPr>
          <a:lstStyle/>
          <a:p>
            <a:r>
              <a:rPr lang="tr-TR" sz="3600" b="1" dirty="0" smtClean="0">
                <a:solidFill>
                  <a:srgbClr val="0070C0"/>
                </a:solidFill>
              </a:rPr>
              <a:t/>
            </a:r>
            <a:br>
              <a:rPr lang="tr-TR" sz="3600" b="1" dirty="0" smtClean="0">
                <a:solidFill>
                  <a:srgbClr val="0070C0"/>
                </a:solidFill>
              </a:rPr>
            </a:br>
            <a:r>
              <a:rPr lang="tr-TR" sz="3600" b="1" dirty="0">
                <a:solidFill>
                  <a:srgbClr val="0070C0"/>
                </a:solidFill>
              </a:rPr>
              <a:t/>
            </a:r>
            <a:br>
              <a:rPr lang="tr-TR" sz="3600" b="1" dirty="0">
                <a:solidFill>
                  <a:srgbClr val="0070C0"/>
                </a:solidFill>
              </a:rPr>
            </a:br>
            <a:r>
              <a:rPr lang="tr-TR" sz="3600" b="1" dirty="0" smtClean="0">
                <a:solidFill>
                  <a:srgbClr val="0070C0"/>
                </a:solidFill>
              </a:rPr>
              <a:t/>
            </a:r>
            <a:br>
              <a:rPr lang="tr-TR" sz="3600" b="1" dirty="0" smtClean="0">
                <a:solidFill>
                  <a:srgbClr val="0070C0"/>
                </a:solidFill>
              </a:rPr>
            </a:br>
            <a:r>
              <a:rPr lang="tr-TR" sz="3600" b="1" dirty="0">
                <a:solidFill>
                  <a:srgbClr val="0070C0"/>
                </a:solidFill>
              </a:rPr>
              <a:t/>
            </a:r>
            <a:br>
              <a:rPr lang="tr-TR" sz="3600" b="1" dirty="0">
                <a:solidFill>
                  <a:srgbClr val="0070C0"/>
                </a:solidFill>
              </a:rPr>
            </a:br>
            <a:r>
              <a:rPr lang="tr-TR" sz="3600" b="1" dirty="0" smtClean="0">
                <a:solidFill>
                  <a:srgbClr val="0070C0"/>
                </a:solidFill>
              </a:rPr>
              <a:t>SU GİBİ AZİZ OLUNUZ SEVGİLİ SUDAŞ DOSTLAR.</a:t>
            </a:r>
            <a:br>
              <a:rPr lang="tr-TR" sz="3600" b="1" dirty="0" smtClean="0">
                <a:solidFill>
                  <a:srgbClr val="0070C0"/>
                </a:solidFill>
              </a:rPr>
            </a:br>
            <a:r>
              <a:rPr lang="tr-TR" dirty="0" smtClean="0"/>
              <a:t/>
            </a:r>
            <a:br>
              <a:rPr lang="tr-TR" dirty="0" smtClean="0"/>
            </a:br>
            <a:endParaRPr lang="tr-TR" dirty="0"/>
          </a:p>
        </p:txBody>
      </p:sp>
      <p:pic>
        <p:nvPicPr>
          <p:cNvPr id="5" name="İçerik Yer Tutucus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7784" y="692696"/>
            <a:ext cx="3888432" cy="6120680"/>
          </a:xfrm>
        </p:spPr>
      </p:pic>
      <p:sp>
        <p:nvSpPr>
          <p:cNvPr id="4" name="Altbilgi Yer Tutucusu 3"/>
          <p:cNvSpPr>
            <a:spLocks noGrp="1"/>
          </p:cNvSpPr>
          <p:nvPr>
            <p:ph type="ftr" sz="quarter" idx="11"/>
          </p:nvPr>
        </p:nvSpPr>
        <p:spPr>
          <a:xfrm>
            <a:off x="3124200" y="6356350"/>
            <a:ext cx="2895600" cy="385018"/>
          </a:xfrm>
        </p:spPr>
        <p:txBody>
          <a:bodyPr/>
          <a:lstStyle/>
          <a:p>
            <a:r>
              <a:rPr lang="en-US" dirty="0" smtClean="0"/>
              <a:t>https://www.booksonturkey.com/</a:t>
            </a:r>
            <a:endParaRPr lang="en-US" dirty="0"/>
          </a:p>
        </p:txBody>
      </p:sp>
      <p:sp>
        <p:nvSpPr>
          <p:cNvPr id="6" name="Dikdörtgen 5"/>
          <p:cNvSpPr/>
          <p:nvPr/>
        </p:nvSpPr>
        <p:spPr>
          <a:xfrm>
            <a:off x="107504" y="3105835"/>
            <a:ext cx="2448272" cy="1938992"/>
          </a:xfrm>
          <a:prstGeom prst="rect">
            <a:avLst/>
          </a:prstGeom>
        </p:spPr>
        <p:txBody>
          <a:bodyPr wrap="square">
            <a:spAutoFit/>
          </a:bodyPr>
          <a:lstStyle/>
          <a:p>
            <a:r>
              <a:rPr lang="tr-TR" sz="6000" b="1" dirty="0">
                <a:solidFill>
                  <a:srgbClr val="0070C0"/>
                </a:solidFill>
              </a:rPr>
              <a:t>K </a:t>
            </a:r>
            <a:r>
              <a:rPr lang="tr-TR" sz="6000" b="1" dirty="0" smtClean="0">
                <a:solidFill>
                  <a:srgbClr val="0070C0"/>
                </a:solidFill>
              </a:rPr>
              <a:t> İ  Ş  İ</a:t>
            </a:r>
            <a:r>
              <a:rPr lang="tr-TR" sz="6000" b="1" dirty="0">
                <a:solidFill>
                  <a:srgbClr val="0070C0"/>
                </a:solidFill>
              </a:rPr>
              <a:t/>
            </a:r>
            <a:br>
              <a:rPr lang="tr-TR" sz="6000" b="1" dirty="0">
                <a:solidFill>
                  <a:srgbClr val="0070C0"/>
                </a:solidFill>
              </a:rPr>
            </a:br>
            <a:endParaRPr lang="tr-TR" sz="6000" dirty="0"/>
          </a:p>
        </p:txBody>
      </p:sp>
    </p:spTree>
    <p:extLst>
      <p:ext uri="{BB962C8B-B14F-4D97-AF65-F5344CB8AC3E}">
        <p14:creationId xmlns:p14="http://schemas.microsoft.com/office/powerpoint/2010/main" val="372699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548680"/>
          </a:xfrm>
        </p:spPr>
        <p:txBody>
          <a:bodyPr>
            <a:normAutofit fontScale="90000"/>
          </a:bodyPr>
          <a:lstStyle/>
          <a:p>
            <a:r>
              <a:rPr lang="tr-TR" dirty="0" smtClean="0"/>
              <a:t/>
            </a:r>
            <a:br>
              <a:rPr lang="tr-TR" dirty="0" smtClean="0"/>
            </a:br>
            <a:r>
              <a:rPr lang="tr-TR" sz="3600" b="1" dirty="0" smtClean="0">
                <a:solidFill>
                  <a:srgbClr val="C00000"/>
                </a:solidFill>
              </a:rPr>
              <a:t>KUZEY: Mavi Tuna (Avrupa) - Sarı Irmak (Çin)</a:t>
            </a:r>
            <a:r>
              <a:rPr lang="tr-TR" sz="3600" b="1" dirty="0">
                <a:solidFill>
                  <a:srgbClr val="C00000"/>
                </a:solidFill>
              </a:rPr>
              <a:t/>
            </a:r>
            <a:br>
              <a:rPr lang="tr-TR" sz="3600" b="1" dirty="0">
                <a:solidFill>
                  <a:srgbClr val="C00000"/>
                </a:solidFill>
              </a:rPr>
            </a:br>
            <a:r>
              <a:rPr lang="tr-TR" sz="2700" dirty="0" err="1" smtClean="0">
                <a:solidFill>
                  <a:srgbClr val="C00000"/>
                </a:solidFill>
              </a:rPr>
              <a:t>Bozkır&amp;Su</a:t>
            </a:r>
            <a:r>
              <a:rPr lang="tr-TR" sz="2700" dirty="0" smtClean="0">
                <a:solidFill>
                  <a:srgbClr val="C00000"/>
                </a:solidFill>
              </a:rPr>
              <a:t> Kuşağı ve Tarım Kuşağı</a:t>
            </a:r>
            <a:endParaRPr lang="en-US" sz="2700"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268760"/>
            <a:ext cx="8784976" cy="525658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34457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1224136"/>
          </a:xfrm>
        </p:spPr>
        <p:txBody>
          <a:bodyPr>
            <a:normAutofit fontScale="90000"/>
          </a:bodyPr>
          <a:lstStyle/>
          <a:p>
            <a:r>
              <a:rPr lang="tr-TR" sz="3600" b="1" dirty="0" smtClean="0">
                <a:solidFill>
                  <a:srgbClr val="C00000"/>
                </a:solidFill>
              </a:rPr>
              <a:t>GÜNEY: Nil – </a:t>
            </a:r>
            <a:r>
              <a:rPr lang="tr-TR" sz="3600" b="1" dirty="0" err="1" smtClean="0">
                <a:solidFill>
                  <a:srgbClr val="C00000"/>
                </a:solidFill>
              </a:rPr>
              <a:t>Amuderya</a:t>
            </a:r>
            <a:r>
              <a:rPr lang="tr-TR" sz="3600" b="1" dirty="0" smtClean="0">
                <a:solidFill>
                  <a:srgbClr val="C00000"/>
                </a:solidFill>
              </a:rPr>
              <a:t> (Ceyhun) – </a:t>
            </a:r>
            <a:r>
              <a:rPr lang="tr-TR" sz="3600" b="1" dirty="0" err="1" smtClean="0">
                <a:solidFill>
                  <a:srgbClr val="C00000"/>
                </a:solidFill>
              </a:rPr>
              <a:t>Yamuna</a:t>
            </a:r>
            <a:r>
              <a:rPr lang="tr-TR" sz="3600" b="1" dirty="0" smtClean="0">
                <a:solidFill>
                  <a:srgbClr val="C00000"/>
                </a:solidFill>
              </a:rPr>
              <a:t/>
            </a:r>
            <a:br>
              <a:rPr lang="tr-TR" sz="3600" b="1" dirty="0" smtClean="0">
                <a:solidFill>
                  <a:srgbClr val="C00000"/>
                </a:solidFill>
              </a:rPr>
            </a:br>
            <a:r>
              <a:rPr lang="tr-TR" sz="2700" dirty="0" smtClean="0">
                <a:solidFill>
                  <a:srgbClr val="C00000"/>
                </a:solidFill>
              </a:rPr>
              <a:t>Mısır-Özbekistan-Hindistan</a:t>
            </a:r>
            <a:endParaRPr lang="tr-TR" sz="2700" dirty="0">
              <a:solidFill>
                <a:srgbClr val="C0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980728"/>
            <a:ext cx="8928992" cy="576064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986648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19289</TotalTime>
  <Words>4761</Words>
  <Application>Microsoft Office PowerPoint</Application>
  <PresentationFormat>Ekran Gösterisi (4:3)</PresentationFormat>
  <Paragraphs>644</Paragraphs>
  <Slides>76</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76</vt:i4>
      </vt:variant>
    </vt:vector>
  </HeadingPairs>
  <TitlesOfParts>
    <vt:vector size="81" baseType="lpstr">
      <vt:lpstr>Arial</vt:lpstr>
      <vt:lpstr>Calibri</vt:lpstr>
      <vt:lpstr>İnherit</vt:lpstr>
      <vt:lpstr>Lucida Sans Typewriter</vt:lpstr>
      <vt:lpstr>Ofis Teması</vt:lpstr>
      <vt:lpstr>   TÜRKLER  VE  SU SEYAHATNAMESİ&amp;SU EKOSİSTEMİ Zaman. Zemin. Zihin  </vt:lpstr>
      <vt:lpstr> MOBY DİCK - BEYAZ BALİNA  1973  (Sabahattin Eyüboğlu ve Mina Urgan Çevirisi) </vt:lpstr>
      <vt:lpstr>Den’izlerim… Merhaba Canlarım Merhaba Güzellerim..</vt:lpstr>
      <vt:lpstr>  «Türk sadece bir milletin adı değil, Türk bütün adamların birliğidir.»  Mustafa Kemal Atatürk   Oğuz Oğulları Şiiri </vt:lpstr>
      <vt:lpstr> METOD.OLOJİ  (3 BOYUT)</vt:lpstr>
      <vt:lpstr>Yaratılış Destanı</vt:lpstr>
      <vt:lpstr>Kıtalararası Su Kenarlarındaki (Türkiye hariç) Türk&amp;Turan Halkları Yerleşimleri</vt:lpstr>
      <vt:lpstr> KUZEY: Mavi Tuna (Avrupa) - Sarı Irmak (Çin) Bozkır&amp;Su Kuşağı ve Tarım Kuşağı</vt:lpstr>
      <vt:lpstr>GÜNEY: Nil – Amuderya (Ceyhun) – Yamuna Mısır-Özbekistan-Hindistan</vt:lpstr>
      <vt:lpstr>Su; Sonsuzluk, Çince</vt:lpstr>
      <vt:lpstr>Çin: Su Karakteri</vt:lpstr>
      <vt:lpstr>SAKALARDAN SÜMERLERE SUYUN İZİNİ SÜRMEK  https://www.arkeotekno.com/pg_584_sakalardan-sumerlere-suyun-izini-surmek </vt:lpstr>
      <vt:lpstr>Vaha Kentler, Doğu Türkistan</vt:lpstr>
      <vt:lpstr>Yamuna Nehri Hindistan  (New Delhi, Agra)</vt:lpstr>
      <vt:lpstr>Yer Gök Su</vt:lpstr>
      <vt:lpstr>Sarı Irmak, Çin</vt:lpstr>
      <vt:lpstr>PowerPoint Sunusu</vt:lpstr>
      <vt:lpstr>Savaş Sanatı, Sun Tzu Sarı Ordos Bozkırı ve Sarı Irmak</vt:lpstr>
      <vt:lpstr>Liao Nehri Vadisinde Türkçenin 9.000 Yılı, Pasifik Okyanusu Kıyıları Çin</vt:lpstr>
      <vt:lpstr>ASYA Denizler, Göller, Akarsular ve Boğazlar Haritası</vt:lpstr>
      <vt:lpstr>Asya Su Yolları</vt:lpstr>
      <vt:lpstr>Karız Kanalları</vt:lpstr>
      <vt:lpstr>Kiş (Su Samuru) ve Kişi</vt:lpstr>
      <vt:lpstr>     Okyanuslar ve Denizler Türklerin Üç Büyük Bilge Lideri Tonyukuk (Göktürk) Fatih (Osmanlı) Atatürk (Türkiye)   </vt:lpstr>
      <vt:lpstr>Su Kenarlarındaki Türk&amp;Turan Yerleşimleri</vt:lpstr>
      <vt:lpstr>Türk Kozmolojisi/Su felsefesi Türk Halk İnanışlarında SU</vt:lpstr>
      <vt:lpstr>Tonyukuk Yazıtında Nehirler ve Göller</vt:lpstr>
      <vt:lpstr> Türkler ve Su EkoSistemi </vt:lpstr>
      <vt:lpstr>Su Kültürü </vt:lpstr>
      <vt:lpstr>Verinti Sözlüğü: Su</vt:lpstr>
      <vt:lpstr>Verinti Sözlüğü: Su</vt:lpstr>
      <vt:lpstr>Türk Devletleri Başkentleri ve Su Kenarları </vt:lpstr>
      <vt:lpstr>"Asya su yolları"</vt:lpstr>
      <vt:lpstr>Sudaş Ülkeler</vt:lpstr>
      <vt:lpstr>Su Yollarında Türkler</vt:lpstr>
      <vt:lpstr> Büyük Asya: İçdeniz, nehirler, göller Küçük Asya: Beş Deniz </vt:lpstr>
      <vt:lpstr> Büyük Asya. Küçük Asya ATA’LAR </vt:lpstr>
      <vt:lpstr>Büyük Asya. Küçük Asya ATA’LAR</vt:lpstr>
      <vt:lpstr> Su Yollarında Türkler ASYA </vt:lpstr>
      <vt:lpstr> Su Yollarında Türkler  AVRUPA</vt:lpstr>
      <vt:lpstr>Bilimler</vt:lpstr>
      <vt:lpstr>Kavramsal Açılımlar</vt:lpstr>
      <vt:lpstr>Yeni Kavramlar: SU</vt:lpstr>
      <vt:lpstr>Siyaset: Küresel Türkofobi Sümerler, Osman Karatay.  Türklerin Kökeni ss. 219</vt:lpstr>
      <vt:lpstr> Japonca ve Türkçe'nin 9.000 yıldır var olduğu bulundu!  </vt:lpstr>
      <vt:lpstr>Yeraltı su şebekesi sistemi </vt:lpstr>
      <vt:lpstr>   TÜRK KOZMOLOJİSİ SU FELSEFESİ  Türk Halk İnanışlarında SU</vt:lpstr>
      <vt:lpstr> Su ve Asya’da Türkler </vt:lpstr>
      <vt:lpstr>  Yaşamın temelindeki SU </vt:lpstr>
      <vt:lpstr>     Kişi:  “Yaşam, Ölüm, Yaratılan”         Su Felsefesi </vt:lpstr>
      <vt:lpstr> Yer Gök İduk Su</vt:lpstr>
      <vt:lpstr>Su</vt:lpstr>
      <vt:lpstr>Toprak ve Su</vt:lpstr>
      <vt:lpstr> Yer-Su</vt:lpstr>
      <vt:lpstr>Kutsal Su</vt:lpstr>
      <vt:lpstr> Su Halkı: Sakalar (İskitler). Sümerler  </vt:lpstr>
      <vt:lpstr>Deniz ve Türkler</vt:lpstr>
      <vt:lpstr> Tenger ve Tengiz https://denizkarakurt.com.tr/makaleler/tenger-ve-tengiz  </vt:lpstr>
      <vt:lpstr>Su, Sa, Saka, Si, Sibirya  </vt:lpstr>
      <vt:lpstr>Güney Sibirya</vt:lpstr>
      <vt:lpstr>Afanasyevo Kültürü ve Andronovo Kültürü</vt:lpstr>
      <vt:lpstr>Kelteminar Kültürü (M.Ö. VI. Bin Yıl) </vt:lpstr>
      <vt:lpstr>Levendname Şiirlerinde Su Temasının Felsefi Boyutu</vt:lpstr>
      <vt:lpstr>Tengri ve Su</vt:lpstr>
      <vt:lpstr> Çin Felsefesi ve Su </vt:lpstr>
      <vt:lpstr>Tez Soruları</vt:lpstr>
      <vt:lpstr> Asya Su Yollarını Türkler Nasıl Değerlendirdi? </vt:lpstr>
      <vt:lpstr> Avrupa Su Yollarını Türkler Nasıl Değerlendirdi? </vt:lpstr>
      <vt:lpstr>         Dünyanın en uzun nehirinin ve en büyük şirketinin adı AMAZON. Sürekli aktığı ve her yere dağıldığı için bu ismi seçmişler.  Simgeler. İmgeler. </vt:lpstr>
      <vt:lpstr>Dünyanın en değerli markası</vt:lpstr>
      <vt:lpstr>Yağmur ve Kar’daki Sır</vt:lpstr>
      <vt:lpstr>NEHİR YOLLARI TÜRK BOYLARI https://www.youtube.com/watch?v=eq3M2dTwNvI </vt:lpstr>
      <vt:lpstr>Su Savaşları</vt:lpstr>
      <vt:lpstr>Atlar, Sular, ATA’lar ve Delişmen Türk</vt:lpstr>
      <vt:lpstr> SU Şiiri 21.03.2022 </vt:lpstr>
      <vt:lpstr>    SU GİBİ AZİZ OLUNUZ SEVGİLİ SUDAŞ DOSTLAR.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 ve Deniz</dc:title>
  <dc:creator>Administrator</dc:creator>
  <cp:lastModifiedBy>USER</cp:lastModifiedBy>
  <cp:revision>673</cp:revision>
  <dcterms:created xsi:type="dcterms:W3CDTF">2024-09-23T07:32:41Z</dcterms:created>
  <dcterms:modified xsi:type="dcterms:W3CDTF">2024-11-17T22:01:09Z</dcterms:modified>
</cp:coreProperties>
</file>