
<file path=[Content_Types].xml><?xml version="1.0" encoding="utf-8"?>
<Types xmlns="http://schemas.openxmlformats.org/package/2006/content-types">
  <Default Extension="PNG" ContentType="image/png"/>
  <Default Extension="jpeg" ContentType="image/jpeg"/>
  <Default Extension="webp"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handoutMasterIdLst>
    <p:handoutMasterId r:id="rId111"/>
  </p:handoutMasterIdLst>
  <p:sldIdLst>
    <p:sldId id="628" r:id="rId2"/>
    <p:sldId id="1378" r:id="rId3"/>
    <p:sldId id="1792" r:id="rId4"/>
    <p:sldId id="1840" r:id="rId5"/>
    <p:sldId id="1836" r:id="rId6"/>
    <p:sldId id="1820" r:id="rId7"/>
    <p:sldId id="1823" r:id="rId8"/>
    <p:sldId id="1831" r:id="rId9"/>
    <p:sldId id="1822" r:id="rId10"/>
    <p:sldId id="1821" r:id="rId11"/>
    <p:sldId id="1824" r:id="rId12"/>
    <p:sldId id="1825" r:id="rId13"/>
    <p:sldId id="1826" r:id="rId14"/>
    <p:sldId id="1827" r:id="rId15"/>
    <p:sldId id="1832" r:id="rId16"/>
    <p:sldId id="1828" r:id="rId17"/>
    <p:sldId id="1829" r:id="rId18"/>
    <p:sldId id="1830" r:id="rId19"/>
    <p:sldId id="1708" r:id="rId20"/>
    <p:sldId id="1793" r:id="rId21"/>
    <p:sldId id="1712" r:id="rId22"/>
    <p:sldId id="1707" r:id="rId23"/>
    <p:sldId id="1706" r:id="rId24"/>
    <p:sldId id="1813" r:id="rId25"/>
    <p:sldId id="1815" r:id="rId26"/>
    <p:sldId id="1645" r:id="rId27"/>
    <p:sldId id="1705" r:id="rId28"/>
    <p:sldId id="1837" r:id="rId29"/>
    <p:sldId id="1774" r:id="rId30"/>
    <p:sldId id="1775" r:id="rId31"/>
    <p:sldId id="1833" r:id="rId32"/>
    <p:sldId id="1834" r:id="rId33"/>
    <p:sldId id="1835" r:id="rId34"/>
    <p:sldId id="1778" r:id="rId35"/>
    <p:sldId id="1779" r:id="rId36"/>
    <p:sldId id="1780" r:id="rId37"/>
    <p:sldId id="1781" r:id="rId38"/>
    <p:sldId id="1782" r:id="rId39"/>
    <p:sldId id="1783" r:id="rId40"/>
    <p:sldId id="1784" r:id="rId41"/>
    <p:sldId id="1785" r:id="rId42"/>
    <p:sldId id="1786" r:id="rId43"/>
    <p:sldId id="1787" r:id="rId44"/>
    <p:sldId id="1788" r:id="rId45"/>
    <p:sldId id="1762" r:id="rId46"/>
    <p:sldId id="1814" r:id="rId47"/>
    <p:sldId id="1763" r:id="rId48"/>
    <p:sldId id="1764" r:id="rId49"/>
    <p:sldId id="1765" r:id="rId50"/>
    <p:sldId id="1766" r:id="rId51"/>
    <p:sldId id="1767" r:id="rId52"/>
    <p:sldId id="1768" r:id="rId53"/>
    <p:sldId id="1769" r:id="rId54"/>
    <p:sldId id="1761" r:id="rId55"/>
    <p:sldId id="1770" r:id="rId56"/>
    <p:sldId id="1771" r:id="rId57"/>
    <p:sldId id="1772" r:id="rId58"/>
    <p:sldId id="1773" r:id="rId59"/>
    <p:sldId id="1741" r:id="rId60"/>
    <p:sldId id="1742" r:id="rId61"/>
    <p:sldId id="1796" r:id="rId62"/>
    <p:sldId id="1743" r:id="rId63"/>
    <p:sldId id="1744" r:id="rId64"/>
    <p:sldId id="1745" r:id="rId65"/>
    <p:sldId id="1746" r:id="rId66"/>
    <p:sldId id="1750" r:id="rId67"/>
    <p:sldId id="1726" r:id="rId68"/>
    <p:sldId id="1709" r:id="rId69"/>
    <p:sldId id="1710" r:id="rId70"/>
    <p:sldId id="1740" r:id="rId71"/>
    <p:sldId id="1810" r:id="rId72"/>
    <p:sldId id="1838" r:id="rId73"/>
    <p:sldId id="1839" r:id="rId74"/>
    <p:sldId id="1715" r:id="rId75"/>
    <p:sldId id="1803" r:id="rId76"/>
    <p:sldId id="1804" r:id="rId77"/>
    <p:sldId id="1805" r:id="rId78"/>
    <p:sldId id="1809" r:id="rId79"/>
    <p:sldId id="1806" r:id="rId80"/>
    <p:sldId id="1808" r:id="rId81"/>
    <p:sldId id="1799" r:id="rId82"/>
    <p:sldId id="1713" r:id="rId83"/>
    <p:sldId id="1716" r:id="rId84"/>
    <p:sldId id="1717" r:id="rId85"/>
    <p:sldId id="1817" r:id="rId86"/>
    <p:sldId id="1818" r:id="rId87"/>
    <p:sldId id="1819" r:id="rId88"/>
    <p:sldId id="1753" r:id="rId89"/>
    <p:sldId id="1755" r:id="rId90"/>
    <p:sldId id="1754" r:id="rId91"/>
    <p:sldId id="1711" r:id="rId92"/>
    <p:sldId id="1725" r:id="rId93"/>
    <p:sldId id="1794" r:id="rId94"/>
    <p:sldId id="1797" r:id="rId95"/>
    <p:sldId id="1731" r:id="rId96"/>
    <p:sldId id="1730" r:id="rId97"/>
    <p:sldId id="1748" r:id="rId98"/>
    <p:sldId id="1732" r:id="rId99"/>
    <p:sldId id="1733" r:id="rId100"/>
    <p:sldId id="1734" r:id="rId101"/>
    <p:sldId id="1735" r:id="rId102"/>
    <p:sldId id="1736" r:id="rId103"/>
    <p:sldId id="1747" r:id="rId104"/>
    <p:sldId id="1738" r:id="rId105"/>
    <p:sldId id="1739" r:id="rId106"/>
    <p:sldId id="1666" r:id="rId107"/>
    <p:sldId id="1721" r:id="rId108"/>
    <p:sldId id="1789"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2720" autoAdjust="0"/>
  </p:normalViewPr>
  <p:slideViewPr>
    <p:cSldViewPr>
      <p:cViewPr varScale="1">
        <p:scale>
          <a:sx n="83" d="100"/>
          <a:sy n="83" d="100"/>
        </p:scale>
        <p:origin x="1267" y="72"/>
      </p:cViewPr>
      <p:guideLst>
        <p:guide orient="horz" pos="2160"/>
        <p:guide pos="2880"/>
      </p:guideLst>
    </p:cSldViewPr>
  </p:slideViewPr>
  <p:outlineViewPr>
    <p:cViewPr>
      <p:scale>
        <a:sx n="33" d="100"/>
        <a:sy n="33" d="100"/>
      </p:scale>
      <p:origin x="0" y="-11534"/>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39C7F4-DCE8-49C9-AE00-EA8BCF1476D7}" type="datetimeFigureOut">
              <a:rPr lang="tr-TR" smtClean="0"/>
              <a:t>13.01.2025</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B35B76-2E4B-4619-80AA-924FD74834F2}" type="slidenum">
              <a:rPr lang="tr-TR" smtClean="0"/>
              <a:t>‹#›</a:t>
            </a:fld>
            <a:endParaRPr lang="tr-TR"/>
          </a:p>
        </p:txBody>
      </p:sp>
    </p:spTree>
    <p:extLst>
      <p:ext uri="{BB962C8B-B14F-4D97-AF65-F5344CB8AC3E}">
        <p14:creationId xmlns:p14="http://schemas.microsoft.com/office/powerpoint/2010/main" val="4157816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9C122-A27A-4C13-A8BB-5E2E3911ED52}" type="datetimeFigureOut">
              <a:rPr lang="tr-TR" smtClean="0"/>
              <a:t>13.01.2025</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50A13-E30D-4796-A048-86C5EA3B930B}" type="slidenum">
              <a:rPr lang="tr-TR" smtClean="0"/>
              <a:t>‹#›</a:t>
            </a:fld>
            <a:endParaRPr lang="tr-TR"/>
          </a:p>
        </p:txBody>
      </p:sp>
    </p:spTree>
    <p:extLst>
      <p:ext uri="{BB962C8B-B14F-4D97-AF65-F5344CB8AC3E}">
        <p14:creationId xmlns:p14="http://schemas.microsoft.com/office/powerpoint/2010/main" val="416229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050A13-E30D-4796-A048-86C5EA3B930B}" type="slidenum">
              <a:rPr lang="tr-TR" smtClean="0"/>
              <a:t>2</a:t>
            </a:fld>
            <a:endParaRPr lang="tr-TR"/>
          </a:p>
        </p:txBody>
      </p:sp>
    </p:spTree>
    <p:extLst>
      <p:ext uri="{BB962C8B-B14F-4D97-AF65-F5344CB8AC3E}">
        <p14:creationId xmlns:p14="http://schemas.microsoft.com/office/powerpoint/2010/main" val="2188820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en-US"/>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a:p>
        </p:txBody>
      </p:sp>
      <p:sp>
        <p:nvSpPr>
          <p:cNvPr id="4" name="Veri Yer Tutucusu 3"/>
          <p:cNvSpPr>
            <a:spLocks noGrp="1"/>
          </p:cNvSpPr>
          <p:nvPr>
            <p:ph type="dt" sz="half" idx="10"/>
          </p:nvPr>
        </p:nvSpPr>
        <p:spPr/>
        <p:txBody>
          <a:bodyPr/>
          <a:lstStyle/>
          <a:p>
            <a:fld id="{5BB13CAA-3EB4-4957-A262-C51C30E60044}" type="datetime1">
              <a:rPr lang="en-US" smtClean="0"/>
              <a:t>1/13/2025</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03406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D60D836-72FF-4918-B645-66F7CD70D283}" type="datetime1">
              <a:rPr lang="en-US" smtClean="0"/>
              <a:t>1/13/2025</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75719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D08C4CB1-1ABA-4508-870C-C257B6711987}" type="datetime1">
              <a:rPr lang="en-US" smtClean="0"/>
              <a:t>1/13/2025</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6601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CCEDC73-743C-491D-9C85-C8F93EBE447B}" type="datetime1">
              <a:rPr lang="en-US" smtClean="0"/>
              <a:t>1/13/2025</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272871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en-US"/>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FFAA074E-D31D-44F4-90FD-6EC937E45284}" type="datetime1">
              <a:rPr lang="en-US" smtClean="0"/>
              <a:t>1/13/2025</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56406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Veri Yer Tutucusu 4"/>
          <p:cNvSpPr>
            <a:spLocks noGrp="1"/>
          </p:cNvSpPr>
          <p:nvPr>
            <p:ph type="dt" sz="half" idx="10"/>
          </p:nvPr>
        </p:nvSpPr>
        <p:spPr/>
        <p:txBody>
          <a:bodyPr/>
          <a:lstStyle/>
          <a:p>
            <a:fld id="{BECAA984-43FB-4F5F-B359-BC7FE7214063}" type="datetime1">
              <a:rPr lang="en-US" smtClean="0"/>
              <a:t>1/13/2025</a:t>
            </a:fld>
            <a:endParaRPr lang="en-US"/>
          </a:p>
        </p:txBody>
      </p:sp>
      <p:sp>
        <p:nvSpPr>
          <p:cNvPr id="6" name="Altbilgi Yer Tutucusu 5"/>
          <p:cNvSpPr>
            <a:spLocks noGrp="1"/>
          </p:cNvSpPr>
          <p:nvPr>
            <p:ph type="ftr" sz="quarter" idx="11"/>
          </p:nvPr>
        </p:nvSpPr>
        <p:spPr/>
        <p:txBody>
          <a:bodyPr/>
          <a:lstStyle/>
          <a:p>
            <a:r>
              <a:rPr lang="en-US" smtClean="0"/>
              <a:t>https://www.booksonturkey.com/</a:t>
            </a:r>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12401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en-US"/>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Veri Yer Tutucusu 6"/>
          <p:cNvSpPr>
            <a:spLocks noGrp="1"/>
          </p:cNvSpPr>
          <p:nvPr>
            <p:ph type="dt" sz="half" idx="10"/>
          </p:nvPr>
        </p:nvSpPr>
        <p:spPr/>
        <p:txBody>
          <a:bodyPr/>
          <a:lstStyle/>
          <a:p>
            <a:fld id="{3856338F-0E08-4FC1-BC9C-0843460F8644}" type="datetime1">
              <a:rPr lang="en-US" smtClean="0"/>
              <a:t>1/13/2025</a:t>
            </a:fld>
            <a:endParaRPr lang="en-US"/>
          </a:p>
        </p:txBody>
      </p:sp>
      <p:sp>
        <p:nvSpPr>
          <p:cNvPr id="8" name="Altbilgi Yer Tutucusu 7"/>
          <p:cNvSpPr>
            <a:spLocks noGrp="1"/>
          </p:cNvSpPr>
          <p:nvPr>
            <p:ph type="ftr" sz="quarter" idx="11"/>
          </p:nvPr>
        </p:nvSpPr>
        <p:spPr/>
        <p:txBody>
          <a:bodyPr/>
          <a:lstStyle/>
          <a:p>
            <a:r>
              <a:rPr lang="en-US" smtClean="0"/>
              <a:t>https://www.booksonturkey.com/</a:t>
            </a:r>
            <a:endParaRPr lang="en-US"/>
          </a:p>
        </p:txBody>
      </p:sp>
      <p:sp>
        <p:nvSpPr>
          <p:cNvPr id="9" name="Slayt Numarası Yer Tutucusu 8"/>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61069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Veri Yer Tutucusu 2"/>
          <p:cNvSpPr>
            <a:spLocks noGrp="1"/>
          </p:cNvSpPr>
          <p:nvPr>
            <p:ph type="dt" sz="half" idx="10"/>
          </p:nvPr>
        </p:nvSpPr>
        <p:spPr/>
        <p:txBody>
          <a:bodyPr/>
          <a:lstStyle/>
          <a:p>
            <a:fld id="{C4CD43C8-A64F-4E8D-AC35-E40327C4F6E3}" type="datetime1">
              <a:rPr lang="en-US" smtClean="0"/>
              <a:t>1/13/2025</a:t>
            </a:fld>
            <a:endParaRPr lang="en-US"/>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
        <p:nvSpPr>
          <p:cNvPr id="5" name="Slayt Numarası Yer Tutucusu 4"/>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285815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5EDDB82-1628-43EB-A8C6-B1C7D2F5CBB3}" type="datetime1">
              <a:rPr lang="en-US" smtClean="0"/>
              <a:t>1/13/2025</a:t>
            </a:fld>
            <a:endParaRPr lang="en-US"/>
          </a:p>
        </p:txBody>
      </p:sp>
      <p:sp>
        <p:nvSpPr>
          <p:cNvPr id="3" name="Altbilgi Yer Tutucusu 2"/>
          <p:cNvSpPr>
            <a:spLocks noGrp="1"/>
          </p:cNvSpPr>
          <p:nvPr>
            <p:ph type="ftr" sz="quarter" idx="11"/>
          </p:nvPr>
        </p:nvSpPr>
        <p:spPr/>
        <p:txBody>
          <a:bodyPr/>
          <a:lstStyle/>
          <a:p>
            <a:r>
              <a:rPr lang="en-US" smtClean="0"/>
              <a:t>https://www.booksonturkey.com/</a:t>
            </a:r>
            <a:endParaRPr lang="en-US"/>
          </a:p>
        </p:txBody>
      </p:sp>
      <p:sp>
        <p:nvSpPr>
          <p:cNvPr id="4" name="Slayt Numarası Yer Tutucusu 3"/>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67394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en-US"/>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3ED14C8-7967-4ED8-BFBA-8EA65AB8096A}" type="datetime1">
              <a:rPr lang="en-US" smtClean="0"/>
              <a:t>1/13/2025</a:t>
            </a:fld>
            <a:endParaRPr lang="en-US"/>
          </a:p>
        </p:txBody>
      </p:sp>
      <p:sp>
        <p:nvSpPr>
          <p:cNvPr id="6" name="Altbilgi Yer Tutucusu 5"/>
          <p:cNvSpPr>
            <a:spLocks noGrp="1"/>
          </p:cNvSpPr>
          <p:nvPr>
            <p:ph type="ftr" sz="quarter" idx="11"/>
          </p:nvPr>
        </p:nvSpPr>
        <p:spPr/>
        <p:txBody>
          <a:bodyPr/>
          <a:lstStyle/>
          <a:p>
            <a:r>
              <a:rPr lang="en-US" smtClean="0"/>
              <a:t>https://www.booksonturkey.com/</a:t>
            </a:r>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50532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en-US"/>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351D0625-1E47-48EC-A3C4-47AB4C50DAF7}" type="datetime1">
              <a:rPr lang="en-US" smtClean="0"/>
              <a:t>1/13/2025</a:t>
            </a:fld>
            <a:endParaRPr lang="en-US"/>
          </a:p>
        </p:txBody>
      </p:sp>
      <p:sp>
        <p:nvSpPr>
          <p:cNvPr id="6" name="Altbilgi Yer Tutucusu 5"/>
          <p:cNvSpPr>
            <a:spLocks noGrp="1"/>
          </p:cNvSpPr>
          <p:nvPr>
            <p:ph type="ftr" sz="quarter" idx="11"/>
          </p:nvPr>
        </p:nvSpPr>
        <p:spPr/>
        <p:txBody>
          <a:bodyPr/>
          <a:lstStyle/>
          <a:p>
            <a:r>
              <a:rPr lang="en-US" smtClean="0"/>
              <a:t>https://www.booksonturkey.com/</a:t>
            </a:r>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070120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en-US"/>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48505-3D64-4185-A680-E6D6B3ED0601}" type="datetime1">
              <a:rPr lang="en-US" smtClean="0"/>
              <a:t>1/13/2025</a:t>
            </a:fld>
            <a:endParaRPr lang="en-US"/>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https://www.booksonturkey.com/</a:t>
            </a:r>
            <a:endParaRPr lang="en-US"/>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A21D8-CDB4-474F-9130-2BADF0640E59}" type="slidenum">
              <a:rPr lang="en-US" smtClean="0"/>
              <a:t>‹#›</a:t>
            </a:fld>
            <a:endParaRPr lang="en-US"/>
          </a:p>
        </p:txBody>
      </p:sp>
    </p:spTree>
    <p:extLst>
      <p:ext uri="{BB962C8B-B14F-4D97-AF65-F5344CB8AC3E}">
        <p14:creationId xmlns:p14="http://schemas.microsoft.com/office/powerpoint/2010/main" val="1718893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ooksonturkey.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hyperlink" Target="mailto:marijuanabotany@gmail.com" TargetMode="External"/><Relationship Id="rId3" Type="http://schemas.openxmlformats.org/officeDocument/2006/relationships/hyperlink" Target="https://www.nhbs.com/cannabis-evolution-and-ethnobotany-book" TargetMode="External"/><Relationship Id="rId7" Type="http://schemas.openxmlformats.org/officeDocument/2006/relationships/hyperlink" Target="https://www.facebook.com/RobertConnellClarke/" TargetMode="External"/><Relationship Id="rId2" Type="http://schemas.openxmlformats.org/officeDocument/2006/relationships/hyperlink" Target="http://magicgreenery.com/download/i/mark_dl/u/4007014199/4631706098/Cannabis_Evolution&amp;Ethnobotany_Clarke&amp;Merlin2013.pdf" TargetMode="External"/><Relationship Id="rId1" Type="http://schemas.openxmlformats.org/officeDocument/2006/relationships/slideLayout" Target="../slideLayouts/slideLayout2.xml"/><Relationship Id="rId6" Type="http://schemas.openxmlformats.org/officeDocument/2006/relationships/hyperlink" Target="https://www.google.com/search?q=Robert+Connell+Clarke&amp;oq=Robert+Connell+Clarke&amp;gs_lcrp=EgZjaHJvbWUyDggAEEUYExg5GOMCGIAEMgkIARAuGBMYgAQyCQgCEAAYExiABDIKCAMQABgTGBYYHjIKCAQQABgTGBYYHjIGCAUQRRg8MgYIBhBFGDwyBggHEEUYPNIBBzg0OGowajSoAgCwAgE&amp;sourceid=chrome&amp;ie=UTF-8" TargetMode="External"/><Relationship Id="rId5" Type="http://schemas.openxmlformats.org/officeDocument/2006/relationships/hyperlink" Target="https://www.amazon.com/Cannabis-Evolution-Ethnobotany-Robert-Clarke/dp/0520270487" TargetMode="External"/><Relationship Id="rId4" Type="http://schemas.openxmlformats.org/officeDocument/2006/relationships/hyperlink" Target="https://www.nhbs.com/publisher/california-up"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google.com/maps" TargetMode="External"/><Relationship Id="rId2" Type="http://schemas.openxmlformats.org/officeDocument/2006/relationships/hyperlink" Target="http://www.getamap.net/search_maps_1_kendir.html" TargetMode="External"/><Relationship Id="rId1" Type="http://schemas.openxmlformats.org/officeDocument/2006/relationships/slideLayout" Target="../slideLayouts/slideLayout2.xml"/><Relationship Id="rId6" Type="http://schemas.openxmlformats.org/officeDocument/2006/relationships/hyperlink" Target="http://www.tageo.com/index.htm" TargetMode="External"/><Relationship Id="rId5" Type="http://schemas.openxmlformats.org/officeDocument/2006/relationships/hyperlink" Target="http://www.getamap.net/search_maps_1_kandahar.html" TargetMode="External"/><Relationship Id="rId4" Type="http://schemas.openxmlformats.org/officeDocument/2006/relationships/hyperlink" Target="https://www.geody.com/"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web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web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web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ooksonturkey.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www.fallingrain.com/world/LO/04/Kenderes_Majer.html" TargetMode="External"/><Relationship Id="rId13" Type="http://schemas.openxmlformats.org/officeDocument/2006/relationships/hyperlink" Target="https://www.fallingrain.com/world/HU/03/Kenderessziget.html" TargetMode="External"/><Relationship Id="rId18" Type="http://schemas.openxmlformats.org/officeDocument/2006/relationships/hyperlink" Target="https://www.fallingrain.com/world/HU/16/Kenderfoldek2.html" TargetMode="External"/><Relationship Id="rId3" Type="http://schemas.openxmlformats.org/officeDocument/2006/relationships/hyperlink" Target="https://www.fallingrain.com/world/AF/40/Kindirak.html" TargetMode="External"/><Relationship Id="rId7" Type="http://schemas.openxmlformats.org/officeDocument/2006/relationships/hyperlink" Target="https://www.fallingrain.com/icao/.html" TargetMode="External"/><Relationship Id="rId12" Type="http://schemas.openxmlformats.org/officeDocument/2006/relationships/hyperlink" Target="https://www.fallingrain.com/world/HU/10/Kendereskert.html" TargetMode="External"/><Relationship Id="rId17" Type="http://schemas.openxmlformats.org/officeDocument/2006/relationships/hyperlink" Target="https://www.fallingrain.com/world/HU/20/Kenderfolddulo.html" TargetMode="External"/><Relationship Id="rId2" Type="http://schemas.openxmlformats.org/officeDocument/2006/relationships/hyperlink" Target="https://www.fallingrain.com/world/IN/28/Kendera.html" TargetMode="External"/><Relationship Id="rId16" Type="http://schemas.openxmlformats.org/officeDocument/2006/relationships/hyperlink" Target="https://www.fallingrain.com/world/HU/16/Kenderfold.html" TargetMode="External"/><Relationship Id="rId1" Type="http://schemas.openxmlformats.org/officeDocument/2006/relationships/slideLayout" Target="../slideLayouts/slideLayout2.xml"/><Relationship Id="rId6" Type="http://schemas.openxmlformats.org/officeDocument/2006/relationships/hyperlink" Target="https://www.fallingrain.com/world/HU/20/Kenderes.html" TargetMode="External"/><Relationship Id="rId11" Type="http://schemas.openxmlformats.org/officeDocument/2006/relationships/hyperlink" Target="https://www.fallingrain.com/world/HU/01/Kenderesiszolok.html" TargetMode="External"/><Relationship Id="rId5" Type="http://schemas.openxmlformats.org/officeDocument/2006/relationships/hyperlink" Target="https://www.fallingrain.com/world/TU/68/Cendere.html" TargetMode="External"/><Relationship Id="rId15" Type="http://schemas.openxmlformats.org/officeDocument/2006/relationships/hyperlink" Target="https://www.fallingrain.com/world/HU/16/Kenderfoldek.html" TargetMode="External"/><Relationship Id="rId10" Type="http://schemas.openxmlformats.org/officeDocument/2006/relationships/hyperlink" Target="https://www.fallingrain.com/world/HU/20/Kenderesi_Dulo.html" TargetMode="External"/><Relationship Id="rId19" Type="http://schemas.openxmlformats.org/officeDocument/2006/relationships/hyperlink" Target="https://www.fallingrain.com/world/HU/20/Kenderfold.html" TargetMode="External"/><Relationship Id="rId4" Type="http://schemas.openxmlformats.org/officeDocument/2006/relationships/hyperlink" Target="https://www.fallingrain.com/world/AF/40/Kindirake_Diktor.html" TargetMode="External"/><Relationship Id="rId9" Type="http://schemas.openxmlformats.org/officeDocument/2006/relationships/hyperlink" Target="https://www.fallingrain.com/world/UP/25/Konoplivtsi.html" TargetMode="External"/><Relationship Id="rId14" Type="http://schemas.openxmlformats.org/officeDocument/2006/relationships/hyperlink" Target="https://www.fallingrain.com/world/HU/03/Kenderfoldi_Udulosor.htm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www.fallingrain.com/world/HU/06/Kendergyar.html" TargetMode="External"/><Relationship Id="rId13" Type="http://schemas.openxmlformats.org/officeDocument/2006/relationships/hyperlink" Target="https://www.fallingrain.com/world/HU/09/Kendergyar2.html" TargetMode="External"/><Relationship Id="rId18" Type="http://schemas.openxmlformats.org/officeDocument/2006/relationships/hyperlink" Target="https://www.fallingrain.com/world/RO/31/Chendremal.html" TargetMode="External"/><Relationship Id="rId3" Type="http://schemas.openxmlformats.org/officeDocument/2006/relationships/hyperlink" Target="https://www.fallingrain.com/world/HU/03/Kenderfoldi_Udulosor.html" TargetMode="External"/><Relationship Id="rId7" Type="http://schemas.openxmlformats.org/officeDocument/2006/relationships/hyperlink" Target="https://www.fallingrain.com/world/HU/03/Kendergyar.html" TargetMode="External"/><Relationship Id="rId12" Type="http://schemas.openxmlformats.org/officeDocument/2006/relationships/hyperlink" Target="https://www.fallingrain.com/world/HU/03/Kendergyar2.html" TargetMode="External"/><Relationship Id="rId17" Type="http://schemas.openxmlformats.org/officeDocument/2006/relationships/hyperlink" Target="https://www.fallingrain.com/world/KZ/15/Przhevalskoe.html" TargetMode="External"/><Relationship Id="rId2" Type="http://schemas.openxmlformats.org/officeDocument/2006/relationships/hyperlink" Target="https://www.fallingrain.com/world/HU/10/Kenderfold.html" TargetMode="External"/><Relationship Id="rId16" Type="http://schemas.openxmlformats.org/officeDocument/2006/relationships/hyperlink" Target="https://www.fallingrain.com/world/RS/73/Kinderi.html" TargetMode="External"/><Relationship Id="rId20" Type="http://schemas.openxmlformats.org/officeDocument/2006/relationships/hyperlink" Target="https://www.fallingrain.com/world/HU/04/Kendersor.html" TargetMode="External"/><Relationship Id="rId1" Type="http://schemas.openxmlformats.org/officeDocument/2006/relationships/slideLayout" Target="../slideLayouts/slideLayout2.xml"/><Relationship Id="rId6" Type="http://schemas.openxmlformats.org/officeDocument/2006/relationships/hyperlink" Target="https://www.fallingrain.com/world/HU/21/Kendergyar2.html" TargetMode="External"/><Relationship Id="rId11" Type="http://schemas.openxmlformats.org/officeDocument/2006/relationships/hyperlink" Target="https://www.fallingrain.com/world/HU/21/Kendergyar3.html" TargetMode="External"/><Relationship Id="rId5" Type="http://schemas.openxmlformats.org/officeDocument/2006/relationships/hyperlink" Target="https://www.fallingrain.com/world/HU/21/Kendergyar.html" TargetMode="External"/><Relationship Id="rId15" Type="http://schemas.openxmlformats.org/officeDocument/2006/relationships/hyperlink" Target="https://www.fallingrain.com/world/HU/16/Kenderhati_Ujtelep.html" TargetMode="External"/><Relationship Id="rId10" Type="http://schemas.openxmlformats.org/officeDocument/2006/relationships/hyperlink" Target="https://www.fallingrain.com/world/HU/10/Kendergyar.html" TargetMode="External"/><Relationship Id="rId19" Type="http://schemas.openxmlformats.org/officeDocument/2006/relationships/hyperlink" Target="https://www.fallingrain.com/world/CG/02/Kenderogo.html" TargetMode="External"/><Relationship Id="rId4" Type="http://schemas.openxmlformats.org/officeDocument/2006/relationships/hyperlink" Target="https://www.fallingrain.com/world/SZ/05/Kandergrund.html" TargetMode="External"/><Relationship Id="rId9" Type="http://schemas.openxmlformats.org/officeDocument/2006/relationships/hyperlink" Target="https://www.fallingrain.com/world/HU/09/Kendergyar.html" TargetMode="External"/><Relationship Id="rId14" Type="http://schemas.openxmlformats.org/officeDocument/2006/relationships/hyperlink" Target="https://www.fallingrain.com/world/HU/12/Kenderhegy.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fallingrain.com/world/TU/28/Caglandere.html" TargetMode="External"/><Relationship Id="rId3" Type="http://schemas.openxmlformats.org/officeDocument/2006/relationships/hyperlink" Target="https://www.fallingrain.com/world/TU/53/Kendirli.html" TargetMode="External"/><Relationship Id="rId7" Type="http://schemas.openxmlformats.org/officeDocument/2006/relationships/hyperlink" Target="https://www.fallingrain.com/world/TU/45/Kendirlik.html" TargetMode="External"/><Relationship Id="rId2" Type="http://schemas.openxmlformats.org/officeDocument/2006/relationships/hyperlink" Target="https://www.fallingrain.com/world/AF/41/Kindir.html" TargetMode="External"/><Relationship Id="rId1" Type="http://schemas.openxmlformats.org/officeDocument/2006/relationships/slideLayout" Target="../slideLayouts/slideLayout2.xml"/><Relationship Id="rId6" Type="http://schemas.openxmlformats.org/officeDocument/2006/relationships/hyperlink" Target="https://www.fallingrain.com/world/UZ/09/Kendirli.html" TargetMode="External"/><Relationship Id="rId5" Type="http://schemas.openxmlformats.org/officeDocument/2006/relationships/hyperlink" Target="https://www.fallingrain.com/world/TU/44/Kendirli.html" TargetMode="External"/><Relationship Id="rId4" Type="http://schemas.openxmlformats.org/officeDocument/2006/relationships/hyperlink" Target="https://www.fallingrain.com/world/TU/11/Kendirli.html"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fallingrain.com/world/IR/00/Kendykly.html" TargetMode="External"/><Relationship Id="rId3" Type="http://schemas.openxmlformats.org/officeDocument/2006/relationships/hyperlink" Target="https://www.fallingrain.com/world/ML/07/Kendya.html" TargetMode="External"/><Relationship Id="rId7" Type="http://schemas.openxmlformats.org/officeDocument/2006/relationships/hyperlink" Target="https://www.fallingrain.com/world/KZ/00/Kindyk.html" TargetMode="External"/><Relationship Id="rId2" Type="http://schemas.openxmlformats.org/officeDocument/2006/relationships/hyperlink" Target="https://www.fallingrain.com/world/RS/08/Kendektamak.html" TargetMode="External"/><Relationship Id="rId1" Type="http://schemas.openxmlformats.org/officeDocument/2006/relationships/slideLayout" Target="../slideLayouts/slideLayout2.xml"/><Relationship Id="rId6" Type="http://schemas.openxmlformats.org/officeDocument/2006/relationships/hyperlink" Target="https://www.fallingrain.com/world/KZ/03/Kyzylsaya.html" TargetMode="External"/><Relationship Id="rId5" Type="http://schemas.openxmlformats.org/officeDocument/2006/relationships/hyperlink" Target="https://www.fallingrain.com/world/RS/46/Kendya2.html" TargetMode="External"/><Relationship Id="rId4" Type="http://schemas.openxmlformats.org/officeDocument/2006/relationships/hyperlink" Target="https://www.fallingrain.com/world/RS/46/Kendya.html" TargetMode="External"/><Relationship Id="rId9" Type="http://schemas.openxmlformats.org/officeDocument/2006/relationships/hyperlink" Target="https://www.fallingrain.com/world/KZ/15/Przhevalskoe.html"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fallingrain.com/world/BG/83/Kandahari.html" TargetMode="External"/><Relationship Id="rId13" Type="http://schemas.openxmlformats.org/officeDocument/2006/relationships/hyperlink" Target="https://www.fallingrain.com/world/IN/36/Kandahiapur.html" TargetMode="External"/><Relationship Id="rId3" Type="http://schemas.openxmlformats.org/officeDocument/2006/relationships/hyperlink" Target="https://www.fallingrain.com/world/IR/13/Kaneh_Har.html" TargetMode="External"/><Relationship Id="rId7" Type="http://schemas.openxmlformats.org/officeDocument/2006/relationships/hyperlink" Target="https://www.fallingrain.com/world/AF/18/Kandahari.html" TargetMode="External"/><Relationship Id="rId12" Type="http://schemas.openxmlformats.org/officeDocument/2006/relationships/hyperlink" Target="https://www.fallingrain.com/world/IN/36/Kandahia_Purwa.html" TargetMode="External"/><Relationship Id="rId2" Type="http://schemas.openxmlformats.org/officeDocument/2006/relationships/hyperlink" Target="https://www.fallingrain.com/world/IR/13/Kandhar.html" TargetMode="External"/><Relationship Id="rId16" Type="http://schemas.openxmlformats.org/officeDocument/2006/relationships/hyperlink" Target="https://www.fallingrain.com/world/SL/01/Kandahun.html" TargetMode="External"/><Relationship Id="rId1" Type="http://schemas.openxmlformats.org/officeDocument/2006/relationships/slideLayout" Target="../slideLayouts/slideLayout2.xml"/><Relationship Id="rId6" Type="http://schemas.openxmlformats.org/officeDocument/2006/relationships/hyperlink" Target="https://www.fallingrain.com/world/AF/24/Qandahari.html" TargetMode="External"/><Relationship Id="rId11" Type="http://schemas.openxmlformats.org/officeDocument/2006/relationships/hyperlink" Target="https://www.fallingrain.com/world/CE/35/Kandahenawatta.html" TargetMode="External"/><Relationship Id="rId5" Type="http://schemas.openxmlformats.org/officeDocument/2006/relationships/hyperlink" Target="https://www.fallingrain.com/world/AF/23/Kandahar.html" TargetMode="External"/><Relationship Id="rId15" Type="http://schemas.openxmlformats.org/officeDocument/2006/relationships/hyperlink" Target="https://www.fallingrain.com/world/IN/36/Kandahra.html" TargetMode="External"/><Relationship Id="rId10" Type="http://schemas.openxmlformats.org/officeDocument/2006/relationships/hyperlink" Target="https://www.fallingrain.com/world/CE/33/Kandahena.html" TargetMode="External"/><Relationship Id="rId4" Type="http://schemas.openxmlformats.org/officeDocument/2006/relationships/hyperlink" Target="https://www.fallingrain.com/world/SF/03/Kandahar.html" TargetMode="External"/><Relationship Id="rId9" Type="http://schemas.openxmlformats.org/officeDocument/2006/relationships/hyperlink" Target="https://www.fallingrain.com/world/CE/32/Kandahena.html" TargetMode="External"/><Relationship Id="rId14" Type="http://schemas.openxmlformats.org/officeDocument/2006/relationships/hyperlink" Target="https://www.fallingrain.com/world/IZ/15/Kandahqul.html" TargetMode="External"/></Relationships>
</file>

<file path=ppt/slides/_rels/slide53.xml.rels><?xml version="1.0" encoding="UTF-8" standalone="yes"?>
<Relationships xmlns="http://schemas.openxmlformats.org/package/2006/relationships"><Relationship Id="rId13" Type="http://schemas.openxmlformats.org/officeDocument/2006/relationships/hyperlink" Target="https://nisanyanmap.com/?y=&amp;t=%C3%87ekerek&amp;u=1&amp;ua=0" TargetMode="External"/><Relationship Id="rId18" Type="http://schemas.openxmlformats.org/officeDocument/2006/relationships/hyperlink" Target="https://nisanyanmap.com/?yer=40294&amp;haritasi=kendirli" TargetMode="External"/><Relationship Id="rId26" Type="http://schemas.openxmlformats.org/officeDocument/2006/relationships/hyperlink" Target="https://nisanyanmap.com/?lv=2&amp;y=Zuruxa&amp;t=&amp;srt=x&amp;u=1&amp;ua=0" TargetMode="External"/><Relationship Id="rId3" Type="http://schemas.openxmlformats.org/officeDocument/2006/relationships/hyperlink" Target="https://nisanyanmap.com/?y=&amp;t=Karata%C5%9F&amp;u=1&amp;ua=0" TargetMode="External"/><Relationship Id="rId21" Type="http://schemas.openxmlformats.org/officeDocument/2006/relationships/hyperlink" Target="https://nisanyanmap.com/?lv=2&amp;y=Kirli&amp;t=&amp;srt=x&amp;u=1&amp;ua=0" TargetMode="External"/><Relationship Id="rId7" Type="http://schemas.openxmlformats.org/officeDocument/2006/relationships/hyperlink" Target="https://nisanyanmap.com/?y=&amp;t=Bilecik_M&amp;u=1&amp;ua=0" TargetMode="External"/><Relationship Id="rId12" Type="http://schemas.openxmlformats.org/officeDocument/2006/relationships/hyperlink" Target="https://nisanyanmap.com/?yer=34376&amp;haritasi=fuadiye" TargetMode="External"/><Relationship Id="rId17" Type="http://schemas.openxmlformats.org/officeDocument/2006/relationships/hyperlink" Target="https://nisanyanmap.com/?eth1=kf" TargetMode="External"/><Relationship Id="rId25" Type="http://schemas.openxmlformats.org/officeDocument/2006/relationships/hyperlink" Target="https://nisanyanmap.com/?y=&amp;t=Trabzon&amp;u=1&amp;ua=0" TargetMode="External"/><Relationship Id="rId33" Type="http://schemas.openxmlformats.org/officeDocument/2006/relationships/hyperlink" Target="https://nisanyanmap.com/?y=kendir*&amp;t=&amp;lv=1" TargetMode="External"/><Relationship Id="rId2" Type="http://schemas.openxmlformats.org/officeDocument/2006/relationships/hyperlink" Target="https://nisanyanmap.com/?y=&amp;t=Ahmetli&amp;u=1&amp;ua=0" TargetMode="External"/><Relationship Id="rId16" Type="http://schemas.openxmlformats.org/officeDocument/2006/relationships/hyperlink" Target="https://nisanyanmap.com/?lv=2&amp;y=Fuadiye&amp;t=&amp;srt=x&amp;u=1&amp;ua=0" TargetMode="External"/><Relationship Id="rId20" Type="http://schemas.openxmlformats.org/officeDocument/2006/relationships/hyperlink" Target="https://nisanyanmap.com/?y=&amp;t=Malatya&amp;u=1&amp;ua=0" TargetMode="External"/><Relationship Id="rId29" Type="http://schemas.openxmlformats.org/officeDocument/2006/relationships/hyperlink" Target="https://nisanyanmap.com/?yer=36672&amp;haritasi=kendirli" TargetMode="External"/><Relationship Id="rId1" Type="http://schemas.openxmlformats.org/officeDocument/2006/relationships/slideLayout" Target="../slideLayouts/slideLayout2.xml"/><Relationship Id="rId6" Type="http://schemas.openxmlformats.org/officeDocument/2006/relationships/hyperlink" Target="https://nisanyanmap.com/?yer=5928&amp;haritasi=kendirli" TargetMode="External"/><Relationship Id="rId11" Type="http://schemas.openxmlformats.org/officeDocument/2006/relationships/hyperlink" Target="https://nisanyanmap.com/?eth1=mn" TargetMode="External"/><Relationship Id="rId24" Type="http://schemas.openxmlformats.org/officeDocument/2006/relationships/hyperlink" Target="https://nisanyanmap.com/?y=&amp;t=%C3%87a%C4%9Flayan&amp;u=1&amp;ua=0" TargetMode="External"/><Relationship Id="rId32" Type="http://schemas.openxmlformats.org/officeDocument/2006/relationships/hyperlink" Target="https://nisanyanmap.com/?lv=2&amp;y=%C4%9Eoloz&amp;t=&amp;srt=x&amp;u=1&amp;ua=0" TargetMode="External"/><Relationship Id="rId5" Type="http://schemas.openxmlformats.org/officeDocument/2006/relationships/hyperlink" Target="https://nisanyanmap.com/?lv=2&amp;y=Kendirlik&amp;t=&amp;srt=x&amp;u=1&amp;ua=0" TargetMode="External"/><Relationship Id="rId15" Type="http://schemas.openxmlformats.org/officeDocument/2006/relationships/hyperlink" Target="https://nisanyanmap.com/?lv=2&amp;y=Khuzguin&amp;t=&amp;srt=x&amp;u=1&amp;ua=0" TargetMode="External"/><Relationship Id="rId23" Type="http://schemas.openxmlformats.org/officeDocument/2006/relationships/hyperlink" Target="https://nisanyanmap.com/?y=&amp;t=Trabzon_M&amp;u=1&amp;ua=0" TargetMode="External"/><Relationship Id="rId28" Type="http://schemas.openxmlformats.org/officeDocument/2006/relationships/hyperlink" Target="https://nisanyanmap.com/?eth1=yu" TargetMode="External"/><Relationship Id="rId10" Type="http://schemas.openxmlformats.org/officeDocument/2006/relationships/hyperlink" Target="https://nisanyanmap.com/?lv=2&amp;y=Kendirli&amp;t=&amp;srt=x&amp;u=1&amp;ua=0" TargetMode="External"/><Relationship Id="rId19" Type="http://schemas.openxmlformats.org/officeDocument/2006/relationships/hyperlink" Target="https://nisanyanmap.com/?y=&amp;t=Ye%C5%9Filyurt&amp;u=1&amp;ua=0" TargetMode="External"/><Relationship Id="rId31" Type="http://schemas.openxmlformats.org/officeDocument/2006/relationships/hyperlink" Target="https://nisanyanmap.com/?y=&amp;t=Rize&amp;u=1&amp;ua=0" TargetMode="External"/><Relationship Id="rId4" Type="http://schemas.openxmlformats.org/officeDocument/2006/relationships/hyperlink" Target="https://nisanyanmap.com/?y=&amp;t=Manisa&amp;u=1&amp;ua=0" TargetMode="External"/><Relationship Id="rId9" Type="http://schemas.openxmlformats.org/officeDocument/2006/relationships/hyperlink" Target="https://nisanyanmap.com/?y=&amp;t=Bilecik&amp;u=1&amp;ua=0" TargetMode="External"/><Relationship Id="rId14" Type="http://schemas.openxmlformats.org/officeDocument/2006/relationships/hyperlink" Target="https://nisanyanmap.com/?y=&amp;t=Yozgat&amp;u=1&amp;ua=0" TargetMode="External"/><Relationship Id="rId22" Type="http://schemas.openxmlformats.org/officeDocument/2006/relationships/hyperlink" Target="https://nisanyanmap.com/?yer=12474&amp;haritasi=kendirli" TargetMode="External"/><Relationship Id="rId27" Type="http://schemas.openxmlformats.org/officeDocument/2006/relationships/hyperlink" Target="https://nisanyanmap.com/?lv=2&amp;y=Zurxa&amp;t=&amp;srt=x&amp;u=1&amp;ua=0" TargetMode="External"/><Relationship Id="rId30" Type="http://schemas.openxmlformats.org/officeDocument/2006/relationships/hyperlink" Target="https://nisanyanmap.com/?y=&amp;t=Rize_M&amp;u=1&amp;ua=0" TargetMode="External"/><Relationship Id="rId8" Type="http://schemas.openxmlformats.org/officeDocument/2006/relationships/hyperlink" Target="https://nisanyanmap.com/?y=&amp;t=Yarhisar&amp;u=1&amp;ua=0"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haberturk.com/yasam/haber/1053561-kendir-ipinin-uretim-maratonu-40-km"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www.sosyalarastirmalar.com/cilt4/sayi19_pdf/2_tarih_uluslararasi/kose_osman.pdf"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323528" y="-1179512"/>
            <a:ext cx="8640960" cy="216024"/>
          </a:xfrm>
        </p:spPr>
        <p:txBody>
          <a:bodyPr>
            <a:normAutofit fontScale="90000"/>
          </a:bodyPr>
          <a:lstStyle/>
          <a:p>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sz="6000" b="1" dirty="0" smtClean="0">
                <a:solidFill>
                  <a:srgbClr val="00B050"/>
                </a:solidFill>
              </a:rPr>
              <a:t>KENEVİR YOLU</a:t>
            </a:r>
            <a:br>
              <a:rPr lang="tr-TR" sz="6000" b="1" dirty="0" smtClean="0">
                <a:solidFill>
                  <a:srgbClr val="00B050"/>
                </a:solidFill>
              </a:rPr>
            </a:br>
            <a:r>
              <a:rPr lang="tr-TR" sz="5300" b="1" dirty="0" smtClean="0">
                <a:solidFill>
                  <a:srgbClr val="0070C0"/>
                </a:solidFill>
              </a:rPr>
              <a:t>TÜRKİSTAN</a:t>
            </a:r>
            <a:r>
              <a:rPr lang="tr-TR" sz="4000" b="1" dirty="0" smtClean="0">
                <a:solidFill>
                  <a:srgbClr val="0070C0"/>
                </a:solidFill>
              </a:rPr>
              <a:t/>
            </a:r>
            <a:br>
              <a:rPr lang="tr-TR" sz="4000" b="1" dirty="0" smtClean="0">
                <a:solidFill>
                  <a:srgbClr val="0070C0"/>
                </a:solidFill>
              </a:rPr>
            </a:br>
            <a:r>
              <a:rPr lang="tr-TR" sz="4000" b="1" dirty="0" smtClean="0">
                <a:solidFill>
                  <a:srgbClr val="0070C0"/>
                </a:solidFill>
              </a:rPr>
              <a:t>KENEVİRİN ANAVATANIDIR</a:t>
            </a:r>
            <a:br>
              <a:rPr lang="tr-TR" sz="4000" b="1" dirty="0" smtClean="0">
                <a:solidFill>
                  <a:srgbClr val="0070C0"/>
                </a:solidFill>
              </a:rPr>
            </a:br>
            <a:r>
              <a:rPr lang="tr-TR" sz="4000" b="1" dirty="0" smtClean="0">
                <a:solidFill>
                  <a:srgbClr val="0070C0"/>
                </a:solidFill>
              </a:rPr>
              <a:t/>
            </a:r>
            <a:br>
              <a:rPr lang="tr-TR" sz="4000" b="1" dirty="0" smtClean="0">
                <a:solidFill>
                  <a:srgbClr val="0070C0"/>
                </a:solidFill>
              </a:rPr>
            </a:br>
            <a:r>
              <a:rPr lang="tr-TR" sz="2700" b="1" dirty="0" smtClean="0">
                <a:solidFill>
                  <a:srgbClr val="0070C0"/>
                </a:solidFill>
              </a:rPr>
              <a:t>Sulak Alanlar ve Nehir Boyları</a:t>
            </a:r>
            <a:endParaRPr lang="en-US" sz="2700" b="1" dirty="0">
              <a:solidFill>
                <a:srgbClr val="0070C0"/>
              </a:solidFill>
            </a:endParaRPr>
          </a:p>
        </p:txBody>
      </p:sp>
      <p:sp>
        <p:nvSpPr>
          <p:cNvPr id="3" name="Alt Başlık 2"/>
          <p:cNvSpPr>
            <a:spLocks noGrp="1"/>
          </p:cNvSpPr>
          <p:nvPr>
            <p:ph type="subTitle" idx="1"/>
          </p:nvPr>
        </p:nvSpPr>
        <p:spPr>
          <a:xfrm>
            <a:off x="467544" y="3789040"/>
            <a:ext cx="8352928" cy="2880320"/>
          </a:xfrm>
        </p:spPr>
        <p:txBody>
          <a:bodyPr>
            <a:noAutofit/>
          </a:bodyPr>
          <a:lstStyle/>
          <a:p>
            <a:endParaRPr lang="tr-TR" sz="2400" b="1" dirty="0" smtClean="0">
              <a:solidFill>
                <a:schemeClr val="tx1"/>
              </a:solidFill>
              <a:latin typeface="Lucida Sans Typewriter" panose="020B0509030504030204" pitchFamily="49" charset="0"/>
              <a:hlinkClick r:id="rId2"/>
            </a:endParaRPr>
          </a:p>
          <a:p>
            <a:endParaRPr lang="en-US" sz="2400" b="1" dirty="0">
              <a:solidFill>
                <a:schemeClr val="tx1"/>
              </a:solidFill>
              <a:latin typeface="Lucida Sans Typewriter" panose="020B0509030504030204" pitchFamily="49" charset="0"/>
            </a:endParaRPr>
          </a:p>
        </p:txBody>
      </p:sp>
      <p:sp>
        <p:nvSpPr>
          <p:cNvPr id="4" name="AutoShape 2" descr="Deniz Manzarası Ocean - Pixabay'de ücretsiz fotoğraf - Pixab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3573016"/>
            <a:ext cx="8136904" cy="3096344"/>
          </a:xfrm>
        </p:spPr>
      </p:pic>
      <p:sp>
        <p:nvSpPr>
          <p:cNvPr id="5" name="Altbilgi Yer Tutucusu 4"/>
          <p:cNvSpPr>
            <a:spLocks noGrp="1"/>
          </p:cNvSpPr>
          <p:nvPr>
            <p:ph type="ftr" sz="quarter" idx="11"/>
          </p:nvPr>
        </p:nvSpPr>
        <p:spPr/>
        <p:txBody>
          <a:bodyPr/>
          <a:lstStyle/>
          <a:p>
            <a:r>
              <a:rPr lang="tr-TR" b="1" dirty="0" smtClean="0">
                <a:solidFill>
                  <a:schemeClr val="tx1"/>
                </a:solidFill>
                <a:latin typeface="Lucida Sans Typewriter" panose="020B0509030504030204" pitchFamily="49" charset="0"/>
                <a:hlinkClick r:id="rId2"/>
              </a:rPr>
              <a:t> </a:t>
            </a:r>
            <a:r>
              <a:rPr lang="en-US" b="1" dirty="0" smtClean="0">
                <a:solidFill>
                  <a:schemeClr val="tx1"/>
                </a:solidFill>
                <a:latin typeface="Lucida Sans Typewriter" panose="020B0509030504030204" pitchFamily="49" charset="0"/>
                <a:hlinkClick r:id="rId2"/>
              </a:rPr>
              <a:t>https</a:t>
            </a:r>
            <a:r>
              <a:rPr lang="en-US" b="1" dirty="0">
                <a:solidFill>
                  <a:schemeClr val="tx1"/>
                </a:solidFill>
                <a:latin typeface="Lucida Sans Typewriter" panose="020B0509030504030204" pitchFamily="49" charset="0"/>
                <a:hlinkClick r:id="rId2"/>
              </a:rPr>
              <a:t>://www.booksonturkey.com/</a:t>
            </a:r>
            <a:endParaRPr lang="tr-TR" b="1" dirty="0">
              <a:solidFill>
                <a:schemeClr val="tx1"/>
              </a:solidFill>
              <a:latin typeface="Lucida Sans Typewriter" panose="020B0509030504030204" pitchFamily="49" charset="0"/>
            </a:endParaRPr>
          </a:p>
        </p:txBody>
      </p:sp>
    </p:spTree>
    <p:extLst>
      <p:ext uri="{BB962C8B-B14F-4D97-AF65-F5344CB8AC3E}">
        <p14:creationId xmlns:p14="http://schemas.microsoft.com/office/powerpoint/2010/main" val="2020185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936104"/>
          </a:xfrm>
        </p:spPr>
        <p:txBody>
          <a:bodyPr/>
          <a:lstStyle/>
          <a:p>
            <a:r>
              <a:rPr lang="tr-TR" b="1" dirty="0">
                <a:solidFill>
                  <a:srgbClr val="FF0000"/>
                </a:solidFill>
              </a:rPr>
              <a:t>Hazar Denizi’nin güneyi</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737320"/>
            <a:ext cx="7632848" cy="6120680"/>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7798124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b="1" i="1" cap="all" dirty="0"/>
              <a:t>RUMELİ</a:t>
            </a:r>
            <a:r>
              <a:rPr lang="tr-TR" dirty="0"/>
              <a:t/>
            </a:r>
            <a:br>
              <a:rPr lang="tr-TR" dirty="0"/>
            </a:br>
            <a:endParaRPr lang="tr-TR" dirty="0"/>
          </a:p>
        </p:txBody>
      </p:sp>
      <p:sp>
        <p:nvSpPr>
          <p:cNvPr id="3" name="İçerik Yer Tutucusu 2"/>
          <p:cNvSpPr>
            <a:spLocks noGrp="1"/>
          </p:cNvSpPr>
          <p:nvPr>
            <p:ph idx="1"/>
          </p:nvPr>
        </p:nvSpPr>
        <p:spPr>
          <a:xfrm>
            <a:off x="457200" y="620688"/>
            <a:ext cx="8229600" cy="6237312"/>
          </a:xfrm>
        </p:spPr>
        <p:txBody>
          <a:bodyPr>
            <a:normAutofit fontScale="62500" lnSpcReduction="20000"/>
          </a:bodyPr>
          <a:lstStyle/>
          <a:p>
            <a:pPr lvl="0"/>
            <a:r>
              <a:rPr lang="tr-TR" dirty="0"/>
              <a:t>Sofya Kanunu</a:t>
            </a:r>
          </a:p>
          <a:p>
            <a:pPr lvl="0"/>
            <a:r>
              <a:rPr lang="tr-TR" dirty="0" err="1"/>
              <a:t>Silistire</a:t>
            </a:r>
            <a:endParaRPr lang="tr-TR" dirty="0"/>
          </a:p>
          <a:p>
            <a:pPr marL="0" indent="0">
              <a:buNone/>
            </a:pPr>
            <a:r>
              <a:rPr lang="tr-TR" dirty="0"/>
              <a:t> </a:t>
            </a:r>
          </a:p>
          <a:p>
            <a:pPr lvl="0"/>
            <a:r>
              <a:rPr lang="tr-TR" dirty="0"/>
              <a:t>Selanik</a:t>
            </a:r>
          </a:p>
          <a:p>
            <a:pPr lvl="0"/>
            <a:r>
              <a:rPr lang="tr-TR" dirty="0"/>
              <a:t>Selanik</a:t>
            </a:r>
          </a:p>
          <a:p>
            <a:pPr lvl="0"/>
            <a:r>
              <a:rPr lang="tr-TR" dirty="0" err="1"/>
              <a:t>Limnos</a:t>
            </a:r>
            <a:r>
              <a:rPr lang="tr-TR" dirty="0"/>
              <a:t> Adası</a:t>
            </a:r>
          </a:p>
          <a:p>
            <a:pPr lvl="0"/>
            <a:r>
              <a:rPr lang="tr-TR" dirty="0" err="1"/>
              <a:t>Katrin</a:t>
            </a:r>
            <a:r>
              <a:rPr lang="tr-TR" dirty="0"/>
              <a:t> Kazası, Selanik</a:t>
            </a:r>
          </a:p>
          <a:p>
            <a:pPr lvl="0"/>
            <a:r>
              <a:rPr lang="tr-TR" dirty="0"/>
              <a:t>Kavala</a:t>
            </a:r>
          </a:p>
          <a:p>
            <a:pPr lvl="0"/>
            <a:r>
              <a:rPr lang="tr-TR" dirty="0"/>
              <a:t>Gümülcine</a:t>
            </a:r>
          </a:p>
          <a:p>
            <a:pPr lvl="0"/>
            <a:r>
              <a:rPr lang="tr-TR" dirty="0"/>
              <a:t>Yanya</a:t>
            </a:r>
          </a:p>
          <a:p>
            <a:pPr lvl="0"/>
            <a:r>
              <a:rPr lang="tr-TR" dirty="0"/>
              <a:t>Sakız</a:t>
            </a:r>
          </a:p>
          <a:p>
            <a:pPr lvl="0"/>
            <a:r>
              <a:rPr lang="tr-TR" dirty="0"/>
              <a:t>Tırhala</a:t>
            </a:r>
          </a:p>
          <a:p>
            <a:pPr lvl="0"/>
            <a:r>
              <a:rPr lang="tr-TR" dirty="0"/>
              <a:t>İskeçe</a:t>
            </a:r>
          </a:p>
          <a:p>
            <a:pPr lvl="0"/>
            <a:r>
              <a:rPr lang="tr-TR" dirty="0"/>
              <a:t>Siroz ve Zihne</a:t>
            </a:r>
          </a:p>
          <a:p>
            <a:pPr lvl="0"/>
            <a:r>
              <a:rPr lang="tr-TR" dirty="0"/>
              <a:t>Vilâyet-i Mora</a:t>
            </a:r>
          </a:p>
          <a:p>
            <a:pPr lvl="0"/>
            <a:r>
              <a:rPr lang="tr-TR" dirty="0" err="1"/>
              <a:t>Nefs</a:t>
            </a:r>
            <a:r>
              <a:rPr lang="tr-TR" dirty="0"/>
              <a:t>-i </a:t>
            </a:r>
            <a:r>
              <a:rPr lang="tr-TR" dirty="0" err="1"/>
              <a:t>Agriboz</a:t>
            </a:r>
            <a:r>
              <a:rPr lang="tr-TR" dirty="0"/>
              <a:t> Me; Vilayet-i </a:t>
            </a:r>
            <a:r>
              <a:rPr lang="tr-TR" dirty="0" err="1"/>
              <a:t>Agriboz</a:t>
            </a:r>
            <a:r>
              <a:rPr lang="tr-TR" dirty="0"/>
              <a:t>-i </a:t>
            </a:r>
            <a:r>
              <a:rPr lang="tr-TR" dirty="0" err="1"/>
              <a:t>Mezbur</a:t>
            </a:r>
            <a:r>
              <a:rPr lang="tr-TR" dirty="0"/>
              <a:t> 1569 (977)</a:t>
            </a:r>
          </a:p>
          <a:p>
            <a:pPr marL="0" indent="0">
              <a:buNone/>
            </a:pPr>
            <a:r>
              <a:rPr lang="tr-TR" dirty="0"/>
              <a:t> </a:t>
            </a:r>
          </a:p>
          <a:p>
            <a:r>
              <a:rPr lang="tr-TR" dirty="0" err="1"/>
              <a:t>Rodoscuk</a:t>
            </a:r>
            <a:endParaRPr lang="tr-TR" dirty="0"/>
          </a:p>
          <a:p>
            <a:pPr marL="0" indent="0">
              <a:buNone/>
            </a:pPr>
            <a:r>
              <a:rPr lang="tr-TR" dirty="0"/>
              <a:t> </a:t>
            </a:r>
          </a:p>
          <a:p>
            <a:pPr lvl="0"/>
            <a:r>
              <a:rPr lang="tr-TR" dirty="0"/>
              <a:t>Kefe</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5317982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b="1" i="1" cap="all" dirty="0" smtClean="0"/>
              <a:t/>
            </a:r>
            <a:br>
              <a:rPr lang="tr-TR" b="1" i="1" cap="all" dirty="0" smtClean="0"/>
            </a:br>
            <a:r>
              <a:rPr lang="tr-TR" b="1" i="1" cap="all" dirty="0" smtClean="0"/>
              <a:t>LEVAND</a:t>
            </a:r>
            <a:r>
              <a:rPr lang="tr-TR" dirty="0"/>
              <a:t/>
            </a:r>
            <a:br>
              <a:rPr lang="tr-TR" dirty="0"/>
            </a:br>
            <a:endParaRPr lang="tr-TR" dirty="0"/>
          </a:p>
        </p:txBody>
      </p:sp>
      <p:sp>
        <p:nvSpPr>
          <p:cNvPr id="3" name="İçerik Yer Tutucusu 2"/>
          <p:cNvSpPr>
            <a:spLocks noGrp="1"/>
          </p:cNvSpPr>
          <p:nvPr>
            <p:ph idx="1"/>
          </p:nvPr>
        </p:nvSpPr>
        <p:spPr>
          <a:xfrm>
            <a:off x="457200" y="908720"/>
            <a:ext cx="8229600" cy="5217443"/>
          </a:xfrm>
        </p:spPr>
        <p:txBody>
          <a:bodyPr/>
          <a:lstStyle/>
          <a:p>
            <a:pPr lvl="0"/>
            <a:r>
              <a:rPr lang="tr-TR" dirty="0" smtClean="0"/>
              <a:t>Kıbrıs</a:t>
            </a:r>
            <a:endParaRPr lang="tr-TR" dirty="0"/>
          </a:p>
          <a:p>
            <a:pPr lvl="0"/>
            <a:r>
              <a:rPr lang="tr-TR" dirty="0" err="1"/>
              <a:t>Haleb</a:t>
            </a:r>
            <a:endParaRPr lang="tr-TR"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4050769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b="1" i="1" cap="all" dirty="0" smtClean="0"/>
              <a:t/>
            </a:r>
            <a:br>
              <a:rPr lang="tr-TR" b="1" i="1" cap="all" dirty="0" smtClean="0"/>
            </a:br>
            <a:r>
              <a:rPr lang="tr-TR" b="1" i="1" cap="all" dirty="0" smtClean="0"/>
              <a:t>DIŞ </a:t>
            </a:r>
            <a:r>
              <a:rPr lang="tr-TR" b="1" i="1" cap="all" dirty="0"/>
              <a:t>DÜNYA</a:t>
            </a:r>
            <a:r>
              <a:rPr lang="tr-TR" dirty="0"/>
              <a:t/>
            </a:r>
            <a:br>
              <a:rPr lang="tr-TR" dirty="0"/>
            </a:br>
            <a:endParaRPr lang="tr-TR" dirty="0"/>
          </a:p>
        </p:txBody>
      </p:sp>
      <p:sp>
        <p:nvSpPr>
          <p:cNvPr id="3" name="İçerik Yer Tutucusu 2"/>
          <p:cNvSpPr>
            <a:spLocks noGrp="1"/>
          </p:cNvSpPr>
          <p:nvPr>
            <p:ph idx="1"/>
          </p:nvPr>
        </p:nvSpPr>
        <p:spPr>
          <a:xfrm>
            <a:off x="457200" y="908720"/>
            <a:ext cx="8229600" cy="6120680"/>
          </a:xfrm>
        </p:spPr>
        <p:txBody>
          <a:bodyPr>
            <a:noAutofit/>
          </a:bodyPr>
          <a:lstStyle/>
          <a:p>
            <a:pPr lvl="0"/>
            <a:r>
              <a:rPr lang="tr-TR" sz="2400" dirty="0" smtClean="0"/>
              <a:t>Kore’ler</a:t>
            </a:r>
            <a:endParaRPr lang="tr-TR" sz="2400" dirty="0"/>
          </a:p>
          <a:p>
            <a:pPr lvl="0"/>
            <a:r>
              <a:rPr lang="tr-TR" sz="2400" dirty="0"/>
              <a:t>Moğollar</a:t>
            </a:r>
          </a:p>
          <a:p>
            <a:pPr lvl="0"/>
            <a:r>
              <a:rPr lang="tr-TR" sz="2400" dirty="0" err="1"/>
              <a:t>Mançurya</a:t>
            </a:r>
            <a:endParaRPr lang="tr-TR" sz="2400" dirty="0"/>
          </a:p>
          <a:p>
            <a:pPr marL="0" indent="0">
              <a:buNone/>
            </a:pPr>
            <a:r>
              <a:rPr lang="tr-TR" sz="2400" dirty="0"/>
              <a:t> </a:t>
            </a:r>
          </a:p>
          <a:p>
            <a:pPr lvl="0"/>
            <a:r>
              <a:rPr lang="tr-TR" sz="2400" dirty="0" err="1"/>
              <a:t>Hind</a:t>
            </a:r>
            <a:r>
              <a:rPr lang="tr-TR" sz="2400" dirty="0"/>
              <a:t> Keneviri</a:t>
            </a:r>
          </a:p>
          <a:p>
            <a:pPr lvl="0"/>
            <a:r>
              <a:rPr lang="tr-TR" sz="2400" dirty="0"/>
              <a:t>Hint-Avrupalılar</a:t>
            </a:r>
          </a:p>
          <a:p>
            <a:pPr lvl="0"/>
            <a:r>
              <a:rPr lang="tr-TR" sz="2400" dirty="0" err="1"/>
              <a:t>Vedic</a:t>
            </a:r>
            <a:r>
              <a:rPr lang="tr-TR" sz="2400" dirty="0"/>
              <a:t> Şiirleri</a:t>
            </a:r>
          </a:p>
          <a:p>
            <a:pPr lvl="0"/>
            <a:r>
              <a:rPr lang="tr-TR" sz="2400" dirty="0" err="1"/>
              <a:t>Charas</a:t>
            </a:r>
            <a:endParaRPr lang="tr-TR" sz="2400" dirty="0"/>
          </a:p>
          <a:p>
            <a:pPr marL="0" indent="0">
              <a:buNone/>
            </a:pPr>
            <a:r>
              <a:rPr lang="tr-TR" sz="2400" dirty="0"/>
              <a:t> </a:t>
            </a:r>
          </a:p>
          <a:p>
            <a:pPr lvl="0"/>
            <a:r>
              <a:rPr lang="tr-TR" sz="2400" dirty="0" err="1"/>
              <a:t>Andiler</a:t>
            </a:r>
            <a:endParaRPr lang="tr-TR" sz="2400" dirty="0"/>
          </a:p>
          <a:p>
            <a:pPr lvl="0"/>
            <a:r>
              <a:rPr lang="tr-TR" sz="2400" dirty="0"/>
              <a:t>Kuşlar, Piliçler</a:t>
            </a:r>
          </a:p>
          <a:p>
            <a:pPr lvl="0"/>
            <a:r>
              <a:rPr lang="tr-TR" sz="2400" dirty="0"/>
              <a:t>Persler</a:t>
            </a:r>
          </a:p>
          <a:p>
            <a:pPr marL="0" indent="0">
              <a:buNone/>
            </a:pPr>
            <a:r>
              <a:rPr lang="tr-TR" sz="2400" dirty="0"/>
              <a:t> </a:t>
            </a:r>
          </a:p>
          <a:p>
            <a:endParaRPr lang="tr-TR" sz="1300" dirty="0"/>
          </a:p>
          <a:p>
            <a:pPr marL="0" indent="0">
              <a:buNone/>
            </a:pPr>
            <a:endParaRPr lang="tr-TR" sz="13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232794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59432"/>
            <a:ext cx="8229600" cy="1008112"/>
          </a:xfrm>
        </p:spPr>
        <p:txBody>
          <a:bodyPr>
            <a:normAutofit fontScale="90000"/>
          </a:bodyPr>
          <a:lstStyle/>
          <a:p>
            <a:r>
              <a:rPr lang="tr-TR" dirty="0" smtClean="0"/>
              <a:t/>
            </a:r>
            <a:br>
              <a:rPr lang="tr-TR" dirty="0" smtClean="0"/>
            </a:br>
            <a:r>
              <a:rPr lang="tr-TR" b="1" i="1" dirty="0" smtClean="0"/>
              <a:t>DIŞ DÜNYA</a:t>
            </a:r>
            <a:endParaRPr lang="tr-TR" b="1" i="1" dirty="0"/>
          </a:p>
        </p:txBody>
      </p:sp>
      <p:sp>
        <p:nvSpPr>
          <p:cNvPr id="3" name="İçerik Yer Tutucusu 2"/>
          <p:cNvSpPr>
            <a:spLocks noGrp="1"/>
          </p:cNvSpPr>
          <p:nvPr>
            <p:ph idx="1"/>
          </p:nvPr>
        </p:nvSpPr>
        <p:spPr>
          <a:xfrm>
            <a:off x="457200" y="692696"/>
            <a:ext cx="8229600" cy="6165304"/>
          </a:xfrm>
        </p:spPr>
        <p:txBody>
          <a:bodyPr>
            <a:normAutofit fontScale="62500" lnSpcReduction="20000"/>
          </a:bodyPr>
          <a:lstStyle/>
          <a:p>
            <a:pPr lvl="0"/>
            <a:r>
              <a:rPr lang="tr-TR" dirty="0"/>
              <a:t>Çince Metinler</a:t>
            </a:r>
          </a:p>
          <a:p>
            <a:pPr lvl="0"/>
            <a:r>
              <a:rPr lang="tr-TR" dirty="0"/>
              <a:t>İlk Kendir Kumaş</a:t>
            </a:r>
          </a:p>
          <a:p>
            <a:pPr lvl="0"/>
            <a:r>
              <a:rPr lang="tr-TR" dirty="0"/>
              <a:t>Dut ve Kenevir Ülkesi</a:t>
            </a:r>
          </a:p>
          <a:p>
            <a:pPr lvl="0"/>
            <a:r>
              <a:rPr lang="tr-TR" dirty="0"/>
              <a:t>Sarı Nehir</a:t>
            </a:r>
          </a:p>
          <a:p>
            <a:pPr lvl="0"/>
            <a:r>
              <a:rPr lang="tr-TR" dirty="0" err="1"/>
              <a:t>Yangshao</a:t>
            </a:r>
            <a:endParaRPr lang="tr-TR" dirty="0"/>
          </a:p>
          <a:p>
            <a:pPr lvl="0"/>
            <a:r>
              <a:rPr lang="tr-TR" dirty="0"/>
              <a:t>Bir Çatı altında Bitkiler</a:t>
            </a:r>
          </a:p>
          <a:p>
            <a:pPr lvl="0"/>
            <a:r>
              <a:rPr lang="tr-TR" dirty="0"/>
              <a:t>Beş Tahıl</a:t>
            </a:r>
          </a:p>
          <a:p>
            <a:pPr lvl="0"/>
            <a:r>
              <a:rPr lang="tr-TR" dirty="0"/>
              <a:t>Kenevir Lifleri</a:t>
            </a:r>
          </a:p>
          <a:p>
            <a:pPr lvl="0"/>
            <a:r>
              <a:rPr lang="tr-TR" dirty="0"/>
              <a:t>Kenevir, Rami ve </a:t>
            </a:r>
            <a:r>
              <a:rPr lang="tr-TR" dirty="0" err="1"/>
              <a:t>Kudzu</a:t>
            </a:r>
            <a:endParaRPr lang="tr-TR" dirty="0"/>
          </a:p>
          <a:p>
            <a:pPr lvl="0"/>
            <a:r>
              <a:rPr lang="tr-TR" dirty="0"/>
              <a:t>(㿌, </a:t>
            </a:r>
            <a:r>
              <a:rPr lang="tr-TR" dirty="0" err="1"/>
              <a:t>má</a:t>
            </a:r>
            <a:r>
              <a:rPr lang="tr-TR" dirty="0"/>
              <a:t>)</a:t>
            </a:r>
          </a:p>
          <a:p>
            <a:pPr lvl="0"/>
            <a:r>
              <a:rPr lang="tr-TR" dirty="0" err="1"/>
              <a:t>Zhang</a:t>
            </a:r>
            <a:r>
              <a:rPr lang="tr-TR" dirty="0"/>
              <a:t> </a:t>
            </a:r>
            <a:r>
              <a:rPr lang="tr-TR" dirty="0" err="1"/>
              <a:t>Qian</a:t>
            </a:r>
            <a:endParaRPr lang="tr-TR" dirty="0"/>
          </a:p>
          <a:p>
            <a:pPr marL="0" indent="0">
              <a:buNone/>
            </a:pPr>
            <a:r>
              <a:rPr lang="tr-TR" dirty="0"/>
              <a:t> </a:t>
            </a:r>
          </a:p>
          <a:p>
            <a:pPr lvl="0"/>
            <a:r>
              <a:rPr lang="tr-TR" dirty="0"/>
              <a:t>Sülâleler Mısır’ı</a:t>
            </a:r>
          </a:p>
          <a:p>
            <a:pPr lvl="0"/>
            <a:r>
              <a:rPr lang="tr-TR" dirty="0"/>
              <a:t>Helenler ve Romalılar</a:t>
            </a:r>
          </a:p>
          <a:p>
            <a:pPr lvl="0"/>
            <a:r>
              <a:rPr lang="tr-TR" dirty="0"/>
              <a:t>Kenevir Tohumu Keki</a:t>
            </a:r>
          </a:p>
          <a:p>
            <a:pPr lvl="0"/>
            <a:r>
              <a:rPr lang="tr-TR" dirty="0"/>
              <a:t>Roma Keneviri</a:t>
            </a:r>
          </a:p>
          <a:p>
            <a:pPr lvl="0"/>
            <a:r>
              <a:rPr lang="tr-TR" dirty="0"/>
              <a:t>Kenevir Çorbası</a:t>
            </a:r>
          </a:p>
          <a:p>
            <a:pPr marL="0" indent="0">
              <a:buNone/>
            </a:pPr>
            <a:r>
              <a:rPr lang="tr-TR" dirty="0"/>
              <a:t> </a:t>
            </a:r>
          </a:p>
          <a:p>
            <a:pPr lvl="0"/>
            <a:r>
              <a:rPr lang="tr-TR" dirty="0"/>
              <a:t>Şam</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90302319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b="1" i="1" cap="all" dirty="0" smtClean="0"/>
              <a:t/>
            </a:r>
            <a:br>
              <a:rPr lang="tr-TR" b="1" i="1" cap="all" dirty="0" smtClean="0"/>
            </a:br>
            <a:r>
              <a:rPr lang="tr-TR" b="1" i="1" cap="all" dirty="0" smtClean="0"/>
              <a:t>KENDİN</a:t>
            </a:r>
            <a:r>
              <a:rPr lang="tr-TR" dirty="0"/>
              <a:t/>
            </a:r>
            <a:br>
              <a:rPr lang="tr-TR" dirty="0"/>
            </a:br>
            <a:endParaRPr lang="tr-TR" dirty="0"/>
          </a:p>
        </p:txBody>
      </p:sp>
      <p:sp>
        <p:nvSpPr>
          <p:cNvPr id="3" name="İçerik Yer Tutucusu 2"/>
          <p:cNvSpPr>
            <a:spLocks noGrp="1"/>
          </p:cNvSpPr>
          <p:nvPr>
            <p:ph idx="1"/>
          </p:nvPr>
        </p:nvSpPr>
        <p:spPr>
          <a:xfrm>
            <a:off x="457200" y="836712"/>
            <a:ext cx="8229600" cy="5904656"/>
          </a:xfrm>
        </p:spPr>
        <p:txBody>
          <a:bodyPr>
            <a:normAutofit fontScale="92500" lnSpcReduction="20000"/>
          </a:bodyPr>
          <a:lstStyle/>
          <a:p>
            <a:pPr lvl="0"/>
            <a:r>
              <a:rPr lang="tr-TR" dirty="0" smtClean="0"/>
              <a:t>Kendir </a:t>
            </a:r>
            <a:r>
              <a:rPr lang="tr-TR" dirty="0"/>
              <a:t>Kendin</a:t>
            </a:r>
          </a:p>
          <a:p>
            <a:pPr lvl="0"/>
            <a:r>
              <a:rPr lang="tr-TR" dirty="0"/>
              <a:t>Kendir Kendindir</a:t>
            </a:r>
          </a:p>
          <a:p>
            <a:pPr lvl="0"/>
            <a:r>
              <a:rPr lang="tr-TR" dirty="0"/>
              <a:t>Tutunduğumuz Dalımız</a:t>
            </a:r>
          </a:p>
          <a:p>
            <a:pPr lvl="0"/>
            <a:r>
              <a:rPr lang="tr-TR" dirty="0"/>
              <a:t>Kendir, </a:t>
            </a:r>
            <a:r>
              <a:rPr lang="tr-TR" dirty="0" err="1"/>
              <a:t>Kentir</a:t>
            </a:r>
            <a:endParaRPr lang="tr-TR" dirty="0"/>
          </a:p>
          <a:p>
            <a:pPr lvl="0"/>
            <a:r>
              <a:rPr lang="tr-TR" dirty="0"/>
              <a:t>Herkes Kendi Olsun</a:t>
            </a:r>
          </a:p>
          <a:p>
            <a:pPr lvl="0"/>
            <a:r>
              <a:rPr lang="tr-TR" dirty="0"/>
              <a:t>Çıt </a:t>
            </a:r>
            <a:r>
              <a:rPr lang="tr-TR" dirty="0" err="1"/>
              <a:t>Çıt</a:t>
            </a:r>
            <a:r>
              <a:rPr lang="tr-TR" dirty="0"/>
              <a:t> </a:t>
            </a:r>
            <a:r>
              <a:rPr lang="tr-TR" dirty="0" err="1"/>
              <a:t>Çedene</a:t>
            </a:r>
            <a:endParaRPr lang="tr-TR" dirty="0"/>
          </a:p>
          <a:p>
            <a:pPr lvl="0"/>
            <a:r>
              <a:rPr lang="tr-TR" dirty="0" err="1"/>
              <a:t>Kendinde’mi</a:t>
            </a:r>
            <a:r>
              <a:rPr lang="tr-TR" dirty="0"/>
              <a:t>?</a:t>
            </a:r>
          </a:p>
          <a:p>
            <a:pPr lvl="0"/>
            <a:r>
              <a:rPr lang="tr-TR" dirty="0"/>
              <a:t>Günah bitkisi</a:t>
            </a:r>
          </a:p>
          <a:p>
            <a:pPr lvl="0"/>
            <a:r>
              <a:rPr lang="tr-TR" dirty="0"/>
              <a:t>İnsan ve Kenevir</a:t>
            </a:r>
          </a:p>
          <a:p>
            <a:pPr lvl="0"/>
            <a:r>
              <a:rPr lang="tr-TR" dirty="0"/>
              <a:t>Atlar</a:t>
            </a:r>
          </a:p>
          <a:p>
            <a:pPr lvl="0"/>
            <a:r>
              <a:rPr lang="tr-TR" dirty="0"/>
              <a:t>Altay Dilleri</a:t>
            </a:r>
          </a:p>
          <a:p>
            <a:pPr lvl="0"/>
            <a:r>
              <a:rPr lang="tr-TR" dirty="0"/>
              <a:t>Sibirya</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3443560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b="1" i="1" cap="all" dirty="0" smtClean="0"/>
              <a:t/>
            </a:r>
            <a:br>
              <a:rPr lang="tr-TR" b="1" i="1" cap="all" dirty="0" smtClean="0"/>
            </a:br>
            <a:r>
              <a:rPr lang="tr-TR" b="1" i="1" cap="all" dirty="0" smtClean="0"/>
              <a:t>KENDİRCİLER</a:t>
            </a:r>
            <a:r>
              <a:rPr lang="tr-TR" dirty="0"/>
              <a:t/>
            </a:r>
            <a:br>
              <a:rPr lang="tr-TR" dirty="0"/>
            </a:br>
            <a:endParaRPr lang="tr-TR" dirty="0"/>
          </a:p>
        </p:txBody>
      </p:sp>
      <p:sp>
        <p:nvSpPr>
          <p:cNvPr id="3" name="İçerik Yer Tutucusu 2"/>
          <p:cNvSpPr>
            <a:spLocks noGrp="1"/>
          </p:cNvSpPr>
          <p:nvPr>
            <p:ph idx="1"/>
          </p:nvPr>
        </p:nvSpPr>
        <p:spPr>
          <a:xfrm>
            <a:off x="457200" y="764704"/>
            <a:ext cx="8229600" cy="5976664"/>
          </a:xfrm>
        </p:spPr>
        <p:txBody>
          <a:bodyPr>
            <a:normAutofit fontScale="77500" lnSpcReduction="20000"/>
          </a:bodyPr>
          <a:lstStyle/>
          <a:p>
            <a:pPr lvl="0"/>
            <a:r>
              <a:rPr lang="tr-TR" dirty="0" smtClean="0"/>
              <a:t>Ağ </a:t>
            </a:r>
            <a:r>
              <a:rPr lang="tr-TR" dirty="0"/>
              <a:t>Yapıcılar</a:t>
            </a:r>
          </a:p>
          <a:p>
            <a:pPr lvl="0"/>
            <a:r>
              <a:rPr lang="tr-TR" dirty="0" err="1"/>
              <a:t>Kendirik-Kendürük</a:t>
            </a:r>
            <a:endParaRPr lang="tr-TR" dirty="0"/>
          </a:p>
          <a:p>
            <a:pPr lvl="0"/>
            <a:r>
              <a:rPr lang="tr-TR" dirty="0"/>
              <a:t>Çatanalar</a:t>
            </a:r>
          </a:p>
          <a:p>
            <a:pPr lvl="0"/>
            <a:r>
              <a:rPr lang="tr-TR" dirty="0"/>
              <a:t>Kaderlerini Dokuyanlar</a:t>
            </a:r>
          </a:p>
          <a:p>
            <a:pPr lvl="0"/>
            <a:r>
              <a:rPr lang="tr-TR" dirty="0"/>
              <a:t>Dökümcüler, </a:t>
            </a:r>
            <a:r>
              <a:rPr lang="tr-TR" dirty="0" err="1"/>
              <a:t>Löküncüler</a:t>
            </a:r>
            <a:endParaRPr lang="tr-TR" dirty="0"/>
          </a:p>
          <a:p>
            <a:pPr lvl="0"/>
            <a:r>
              <a:rPr lang="tr-TR" dirty="0" err="1"/>
              <a:t>Kentü</a:t>
            </a:r>
            <a:r>
              <a:rPr lang="tr-TR" dirty="0"/>
              <a:t> </a:t>
            </a:r>
            <a:r>
              <a:rPr lang="tr-TR" dirty="0" err="1"/>
              <a:t>Kentü</a:t>
            </a:r>
            <a:endParaRPr lang="tr-TR" dirty="0"/>
          </a:p>
          <a:p>
            <a:pPr lvl="0"/>
            <a:r>
              <a:rPr lang="tr-TR" dirty="0"/>
              <a:t>Kendir Çöpleri</a:t>
            </a:r>
          </a:p>
          <a:p>
            <a:pPr lvl="0"/>
            <a:r>
              <a:rPr lang="tr-TR" dirty="0"/>
              <a:t>Tersane-i Âmire</a:t>
            </a:r>
          </a:p>
          <a:p>
            <a:pPr lvl="0"/>
            <a:r>
              <a:rPr lang="tr-TR" dirty="0" err="1"/>
              <a:t>Argalya</a:t>
            </a:r>
            <a:r>
              <a:rPr lang="tr-TR" dirty="0"/>
              <a:t>, </a:t>
            </a:r>
            <a:r>
              <a:rPr lang="tr-TR" dirty="0" err="1"/>
              <a:t>Franya</a:t>
            </a:r>
            <a:endParaRPr lang="tr-TR" dirty="0"/>
          </a:p>
          <a:p>
            <a:pPr lvl="0"/>
            <a:r>
              <a:rPr lang="tr-TR" dirty="0"/>
              <a:t>Kınnaplar, Sicimler, Halatlar</a:t>
            </a:r>
          </a:p>
          <a:p>
            <a:pPr lvl="0"/>
            <a:r>
              <a:rPr lang="tr-TR" dirty="0"/>
              <a:t>Kenevir sapı, Kendir Lifi</a:t>
            </a:r>
          </a:p>
          <a:p>
            <a:pPr lvl="0"/>
            <a:r>
              <a:rPr lang="tr-TR" dirty="0"/>
              <a:t>Kadılar, Voyvodalar, Beyler</a:t>
            </a:r>
          </a:p>
          <a:p>
            <a:pPr lvl="0"/>
            <a:r>
              <a:rPr lang="tr-TR" dirty="0"/>
              <a:t>Kendir </a:t>
            </a:r>
            <a:r>
              <a:rPr lang="tr-TR" dirty="0" err="1"/>
              <a:t>Eminleri’ne</a:t>
            </a:r>
            <a:endParaRPr lang="tr-TR" dirty="0"/>
          </a:p>
          <a:p>
            <a:pPr lvl="0"/>
            <a:r>
              <a:rPr lang="tr-TR" dirty="0"/>
              <a:t>Kendirden </a:t>
            </a:r>
            <a:r>
              <a:rPr lang="tr-TR" dirty="0" err="1"/>
              <a:t>Maytablar</a:t>
            </a:r>
            <a:r>
              <a:rPr lang="tr-TR" dirty="0"/>
              <a:t>, Urganlar</a:t>
            </a:r>
          </a:p>
          <a:p>
            <a:pPr lvl="0"/>
            <a:r>
              <a:rPr lang="tr-TR" dirty="0"/>
              <a:t>Fırat’ın </a:t>
            </a:r>
            <a:r>
              <a:rPr lang="tr-TR" dirty="0" smtClean="0"/>
              <a:t>Kendircileri</a:t>
            </a:r>
            <a:r>
              <a:rPr lang="tr-TR" dirty="0"/>
              <a:t> </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15769380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576064"/>
          </a:xfrm>
        </p:spPr>
        <p:txBody>
          <a:bodyPr>
            <a:normAutofit fontScale="90000"/>
          </a:bodyPr>
          <a:lstStyle/>
          <a:p>
            <a:r>
              <a:rPr lang="tr-TR" dirty="0" smtClean="0"/>
              <a:t>Kaynaklar</a:t>
            </a:r>
            <a:endParaRPr lang="tr-TR" dirty="0"/>
          </a:p>
        </p:txBody>
      </p:sp>
      <p:sp>
        <p:nvSpPr>
          <p:cNvPr id="3" name="İçerik Yer Tutucusu 2"/>
          <p:cNvSpPr>
            <a:spLocks noGrp="1"/>
          </p:cNvSpPr>
          <p:nvPr>
            <p:ph idx="1"/>
          </p:nvPr>
        </p:nvSpPr>
        <p:spPr>
          <a:xfrm>
            <a:off x="251520" y="188640"/>
            <a:ext cx="8784976" cy="6669360"/>
          </a:xfrm>
        </p:spPr>
        <p:txBody>
          <a:bodyPr>
            <a:noAutofit/>
          </a:bodyPr>
          <a:lstStyle/>
          <a:p>
            <a:pPr marL="0" indent="0">
              <a:buNone/>
            </a:pPr>
            <a:r>
              <a:rPr lang="tr-TR" sz="1600" b="1" dirty="0"/>
              <a:t>KAYNAK:  </a:t>
            </a:r>
            <a:endParaRPr lang="tr-TR" sz="1600" b="1" dirty="0" smtClean="0"/>
          </a:p>
          <a:p>
            <a:pPr marL="0" indent="0">
              <a:buNone/>
            </a:pPr>
            <a:endParaRPr lang="tr-TR" sz="1600" dirty="0"/>
          </a:p>
          <a:p>
            <a:pPr marL="0" indent="0">
              <a:buNone/>
            </a:pPr>
            <a:r>
              <a:rPr lang="tr-TR" sz="1600" dirty="0">
                <a:hlinkClick r:id="rId2"/>
              </a:rPr>
              <a:t>magicgreenery.com/…/i/…/Cannabis_Evolution&amp;Ethnobotany_Clarke&amp;Merlin2013.pdf</a:t>
            </a:r>
            <a:endParaRPr lang="tr-TR" sz="1600" dirty="0"/>
          </a:p>
          <a:p>
            <a:pPr marL="0" indent="0">
              <a:buNone/>
            </a:pPr>
            <a:r>
              <a:rPr lang="tr-TR" sz="1600" dirty="0">
                <a:hlinkClick r:id="rId2"/>
              </a:rPr>
              <a:t>Kenevir – Evrim ve </a:t>
            </a:r>
            <a:r>
              <a:rPr lang="tr-TR" sz="1600" dirty="0" err="1">
                <a:hlinkClick r:id="rId2"/>
              </a:rPr>
              <a:t>Etnobotanik</a:t>
            </a:r>
            <a:r>
              <a:rPr lang="tr-TR" sz="1600" dirty="0">
                <a:hlinkClick r:id="rId2"/>
              </a:rPr>
              <a:t> – büyülü yeşillik</a:t>
            </a:r>
            <a:endParaRPr lang="tr-TR" sz="1600" dirty="0"/>
          </a:p>
          <a:p>
            <a:pPr marL="0" indent="0">
              <a:buNone/>
            </a:pPr>
            <a:r>
              <a:rPr lang="tr-TR" sz="1600" dirty="0">
                <a:hlinkClick r:id="rId2"/>
              </a:rPr>
              <a:t>magicgreenery.com/…/i/…/Cannabis_Evolution&amp;Ethnobotany_Clarke&amp;Merlin2013.pdf</a:t>
            </a:r>
            <a:endParaRPr lang="tr-TR" sz="1600" dirty="0"/>
          </a:p>
          <a:p>
            <a:pPr marL="0" indent="0">
              <a:buNone/>
            </a:pPr>
            <a:endParaRPr lang="tr-TR" sz="1600" b="1" dirty="0" smtClean="0"/>
          </a:p>
          <a:p>
            <a:pPr marL="0" indent="0">
              <a:buNone/>
            </a:pPr>
            <a:r>
              <a:rPr lang="tr-TR" sz="1600" b="1" dirty="0" smtClean="0"/>
              <a:t>Yazar</a:t>
            </a:r>
            <a:r>
              <a:rPr lang="tr-TR" sz="1600" b="1" dirty="0"/>
              <a:t>:</a:t>
            </a:r>
            <a:r>
              <a:rPr lang="tr-TR" sz="1600" dirty="0"/>
              <a:t> </a:t>
            </a:r>
            <a:endParaRPr lang="tr-TR" sz="1600" dirty="0" smtClean="0"/>
          </a:p>
          <a:p>
            <a:pPr marL="0" indent="0">
              <a:buNone/>
            </a:pPr>
            <a:r>
              <a:rPr lang="tr-TR" sz="1600" dirty="0" smtClean="0"/>
              <a:t>Robert </a:t>
            </a:r>
            <a:r>
              <a:rPr lang="tr-TR" sz="1600" dirty="0"/>
              <a:t>C </a:t>
            </a:r>
            <a:r>
              <a:rPr lang="tr-TR" sz="1600" dirty="0" err="1"/>
              <a:t>Clarke</a:t>
            </a:r>
            <a:r>
              <a:rPr lang="tr-TR" sz="1600" dirty="0"/>
              <a:t>(Yazar), Mark D </a:t>
            </a:r>
            <a:r>
              <a:rPr lang="tr-TR" sz="1600" dirty="0" err="1"/>
              <a:t>Merlin</a:t>
            </a:r>
            <a:r>
              <a:rPr lang="tr-TR" sz="1600" dirty="0"/>
              <a:t>(Yazar)</a:t>
            </a:r>
          </a:p>
          <a:p>
            <a:pPr marL="0" indent="0">
              <a:buNone/>
            </a:pPr>
            <a:r>
              <a:rPr lang="tr-TR" sz="1600" dirty="0">
                <a:hlinkClick r:id="rId3"/>
              </a:rPr>
              <a:t>https://www.nhbs.com/cannabis-evolution-and-ethnobotany-book</a:t>
            </a:r>
            <a:endParaRPr lang="tr-TR" sz="1600" dirty="0"/>
          </a:p>
          <a:p>
            <a:pPr marL="0" indent="0">
              <a:buNone/>
            </a:pPr>
            <a:endParaRPr lang="tr-TR" sz="1600" b="1" dirty="0" smtClean="0"/>
          </a:p>
          <a:p>
            <a:pPr marL="0" indent="0">
              <a:buNone/>
            </a:pPr>
            <a:r>
              <a:rPr lang="tr-TR" sz="1600" b="1" dirty="0" smtClean="0"/>
              <a:t>Yayımcı</a:t>
            </a:r>
            <a:r>
              <a:rPr lang="tr-TR" sz="1600" b="1" dirty="0"/>
              <a:t>: </a:t>
            </a:r>
            <a:endParaRPr lang="tr-TR" sz="1600" b="1" dirty="0" smtClean="0"/>
          </a:p>
          <a:p>
            <a:pPr marL="0" indent="0">
              <a:buNone/>
            </a:pPr>
            <a:endParaRPr lang="tr-TR" sz="1600" b="1" dirty="0" smtClean="0"/>
          </a:p>
          <a:p>
            <a:pPr marL="0" indent="0">
              <a:buNone/>
            </a:pPr>
            <a:r>
              <a:rPr lang="tr-TR" sz="1600" dirty="0" err="1" smtClean="0">
                <a:hlinkClick r:id="rId4"/>
              </a:rPr>
              <a:t>University</a:t>
            </a:r>
            <a:r>
              <a:rPr lang="tr-TR" sz="1600" dirty="0" smtClean="0">
                <a:hlinkClick r:id="rId4"/>
              </a:rPr>
              <a:t> </a:t>
            </a:r>
            <a:r>
              <a:rPr lang="tr-TR" sz="1600" dirty="0">
                <a:hlinkClick r:id="rId4"/>
              </a:rPr>
              <a:t>of California </a:t>
            </a:r>
            <a:r>
              <a:rPr lang="tr-TR" sz="1600" dirty="0" err="1">
                <a:hlinkClick r:id="rId4"/>
              </a:rPr>
              <a:t>Press</a:t>
            </a:r>
            <a:endParaRPr lang="tr-TR" sz="1600" dirty="0"/>
          </a:p>
          <a:p>
            <a:pPr marL="0" indent="0">
              <a:buNone/>
            </a:pPr>
            <a:r>
              <a:rPr lang="tr-TR" sz="1600" dirty="0">
                <a:hlinkClick r:id="rId5"/>
              </a:rPr>
              <a:t>https://www.amazon.com/Cannabis-Evolution-Ethnobotany-Robert-Clarke/dp/0520270487</a:t>
            </a:r>
            <a:endParaRPr lang="tr-TR" sz="1600" dirty="0"/>
          </a:p>
          <a:p>
            <a:pPr marL="0" indent="0">
              <a:buNone/>
            </a:pPr>
            <a:endParaRPr lang="tr-TR" sz="1600" dirty="0" smtClean="0">
              <a:hlinkClick r:id="rId6"/>
            </a:endParaRPr>
          </a:p>
          <a:p>
            <a:pPr marL="0" indent="0">
              <a:buNone/>
            </a:pPr>
            <a:r>
              <a:rPr lang="tr-TR" sz="1600" dirty="0" smtClean="0">
                <a:hlinkClick r:id="rId6"/>
              </a:rPr>
              <a:t>https</a:t>
            </a:r>
            <a:r>
              <a:rPr lang="tr-TR" sz="1600" dirty="0">
                <a:hlinkClick r:id="rId6"/>
              </a:rPr>
              <a:t>://www.google.com/search?q=Robert+Connell+Clarke&amp;oq=Robert+Connell+Clarke&amp;gs_lcrp=EgZjaHJvbWUyDggAEEUYExg5GOMCGIAEMgkIARAuGB MYgAQyCQgCEAAYExiABDIKCAMQABgTGBYYHjIKCAQQABgTGBYYHjIGCAUQRRg8MgYIBhBFGDwyBggHEEUYPNIBBzg0OGowajSoAgCwAgE&amp;sourceid=</a:t>
            </a:r>
            <a:r>
              <a:rPr lang="tr-TR" sz="1600" dirty="0" err="1">
                <a:hlinkClick r:id="rId6"/>
              </a:rPr>
              <a:t>chrome&amp;ie</a:t>
            </a:r>
            <a:r>
              <a:rPr lang="tr-TR" sz="1600" dirty="0">
                <a:hlinkClick r:id="rId6"/>
              </a:rPr>
              <a:t>=UTF-8</a:t>
            </a:r>
            <a:endParaRPr lang="tr-TR" sz="1600" dirty="0"/>
          </a:p>
          <a:p>
            <a:pPr marL="0" indent="0">
              <a:buNone/>
            </a:pPr>
            <a:endParaRPr lang="tr-TR" sz="1600" dirty="0" smtClean="0">
              <a:hlinkClick r:id="rId7"/>
            </a:endParaRPr>
          </a:p>
          <a:p>
            <a:pPr marL="0" indent="0">
              <a:buNone/>
            </a:pPr>
            <a:r>
              <a:rPr lang="tr-TR" sz="1600" dirty="0" smtClean="0">
                <a:hlinkClick r:id="rId7"/>
              </a:rPr>
              <a:t>https</a:t>
            </a:r>
            <a:r>
              <a:rPr lang="tr-TR" sz="1600" dirty="0">
                <a:hlinkClick r:id="rId7"/>
              </a:rPr>
              <a:t>://www.facebook.com/RobertConnellClarke/</a:t>
            </a:r>
            <a:endParaRPr lang="tr-TR" sz="1600" dirty="0"/>
          </a:p>
          <a:p>
            <a:pPr marL="0" indent="0">
              <a:buNone/>
            </a:pPr>
            <a:r>
              <a:rPr lang="tr-TR" sz="1600" dirty="0" smtClean="0">
                <a:hlinkClick r:id="rId8"/>
              </a:rPr>
              <a:t>marijuanabotany@gmail.com</a:t>
            </a:r>
            <a:endParaRPr lang="tr-TR" sz="1600" dirty="0"/>
          </a:p>
          <a:p>
            <a:pPr marL="0" indent="0">
              <a:buNone/>
            </a:pPr>
            <a:r>
              <a:rPr lang="tr-TR" sz="1600" dirty="0"/>
              <a:t> </a:t>
            </a:r>
          </a:p>
          <a:p>
            <a:pPr marL="0" indent="0">
              <a:buNone/>
            </a:pPr>
            <a:endParaRPr lang="tr-TR" sz="16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19829781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Kaynaklar, Yer Adları</a:t>
            </a:r>
            <a:endParaRPr lang="tr-TR" dirty="0"/>
          </a:p>
        </p:txBody>
      </p:sp>
      <p:sp>
        <p:nvSpPr>
          <p:cNvPr id="3" name="İçerik Yer Tutucusu 2"/>
          <p:cNvSpPr>
            <a:spLocks noGrp="1"/>
          </p:cNvSpPr>
          <p:nvPr>
            <p:ph idx="1"/>
          </p:nvPr>
        </p:nvSpPr>
        <p:spPr/>
        <p:txBody>
          <a:bodyPr>
            <a:normAutofit/>
          </a:bodyPr>
          <a:lstStyle/>
          <a:p>
            <a:pPr marL="0" indent="0">
              <a:buNone/>
            </a:pPr>
            <a:r>
              <a:rPr lang="tr-TR" b="1" dirty="0" smtClean="0"/>
              <a:t> </a:t>
            </a:r>
            <a:endParaRPr lang="tr-TR" dirty="0" smtClean="0"/>
          </a:p>
          <a:p>
            <a:r>
              <a:rPr lang="tr-TR" u="sng" dirty="0" smtClean="0">
                <a:hlinkClick r:id="rId2"/>
              </a:rPr>
              <a:t>http://www.getamap.net/search_maps_1_kendir.html</a:t>
            </a:r>
            <a:endParaRPr lang="tr-TR" dirty="0" smtClean="0"/>
          </a:p>
          <a:p>
            <a:r>
              <a:rPr lang="tr-TR" u="sng" dirty="0" smtClean="0">
                <a:hlinkClick r:id="rId3"/>
              </a:rPr>
              <a:t>https</a:t>
            </a:r>
            <a:r>
              <a:rPr lang="tr-TR" u="sng" dirty="0">
                <a:hlinkClick r:id="rId3"/>
              </a:rPr>
              <a:t>://www.google.com/maps</a:t>
            </a:r>
            <a:endParaRPr lang="tr-TR" dirty="0"/>
          </a:p>
          <a:p>
            <a:r>
              <a:rPr lang="tr-TR" u="sng" dirty="0">
                <a:hlinkClick r:id="rId4"/>
              </a:rPr>
              <a:t>https://www.geody.com</a:t>
            </a:r>
            <a:endParaRPr lang="tr-TR" dirty="0"/>
          </a:p>
          <a:p>
            <a:r>
              <a:rPr lang="tr-TR" u="sng" dirty="0">
                <a:hlinkClick r:id="rId5"/>
              </a:rPr>
              <a:t>http://www.getamap.net/search_maps_1_kandahar.html</a:t>
            </a:r>
            <a:endParaRPr lang="tr-TR" dirty="0"/>
          </a:p>
          <a:p>
            <a:r>
              <a:rPr lang="tr-TR" u="sng" dirty="0">
                <a:hlinkClick r:id="rId6"/>
              </a:rPr>
              <a:t>http://</a:t>
            </a:r>
            <a:r>
              <a:rPr lang="tr-TR" u="sng" dirty="0" smtClean="0">
                <a:hlinkClick r:id="rId6"/>
              </a:rPr>
              <a:t>www.tageo.com/index.htm</a:t>
            </a:r>
            <a:r>
              <a:rPr lang="tr-TR" dirty="0"/>
              <a:t>  </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566669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74817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43408"/>
            <a:ext cx="8229600" cy="936104"/>
          </a:xfrm>
        </p:spPr>
        <p:txBody>
          <a:bodyPr>
            <a:normAutofit fontScale="90000"/>
          </a:bodyPr>
          <a:lstStyle/>
          <a:p>
            <a:r>
              <a:rPr lang="tr-TR" b="1" dirty="0">
                <a:solidFill>
                  <a:srgbClr val="FF0000"/>
                </a:solidFill>
              </a:rPr>
              <a:t/>
            </a:r>
            <a:br>
              <a:rPr lang="tr-TR" b="1" dirty="0">
                <a:solidFill>
                  <a:srgbClr val="FF0000"/>
                </a:solidFill>
              </a:rPr>
            </a:br>
            <a:r>
              <a:rPr lang="tr-TR" b="1" dirty="0" err="1">
                <a:solidFill>
                  <a:srgbClr val="FF0000"/>
                </a:solidFill>
              </a:rPr>
              <a:t>İrtiş</a:t>
            </a:r>
            <a:r>
              <a:rPr lang="tr-TR" b="1" dirty="0">
                <a:solidFill>
                  <a:srgbClr val="FF0000"/>
                </a:solidFill>
              </a:rPr>
              <a:t> Nehri </a:t>
            </a:r>
            <a:br>
              <a:rPr lang="tr-TR" b="1" dirty="0">
                <a:solidFill>
                  <a:srgbClr val="FF0000"/>
                </a:solidFill>
              </a:rPr>
            </a:b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620688"/>
            <a:ext cx="8712968" cy="6120680"/>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902362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rPr>
              <a:t>Nehir Ortamları ile ilişkili kültür ve uygarlıklar</a:t>
            </a:r>
            <a:br>
              <a:rPr lang="tr-TR" b="1" dirty="0">
                <a:solidFill>
                  <a:srgbClr val="FF0000"/>
                </a:solidFill>
              </a:rPr>
            </a:b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196752"/>
            <a:ext cx="8712968" cy="5544616"/>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888187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100" b="1" dirty="0" smtClean="0">
                <a:solidFill>
                  <a:srgbClr val="FF0000"/>
                </a:solidFill>
              </a:rPr>
              <a:t/>
            </a:r>
            <a:br>
              <a:rPr lang="tr-TR" sz="3100" b="1" dirty="0" smtClean="0">
                <a:solidFill>
                  <a:srgbClr val="FF0000"/>
                </a:solidFill>
              </a:rPr>
            </a:br>
            <a:r>
              <a:rPr lang="tr-TR" sz="3100" b="1" dirty="0" smtClean="0">
                <a:solidFill>
                  <a:srgbClr val="FF0000"/>
                </a:solidFill>
              </a:rPr>
              <a:t>Nehir </a:t>
            </a:r>
            <a:r>
              <a:rPr lang="tr-TR" sz="3100" b="1" dirty="0">
                <a:solidFill>
                  <a:srgbClr val="FF0000"/>
                </a:solidFill>
              </a:rPr>
              <a:t>vadilerinde olgun ormanlık alan, çalılık ve çayırlardan oluşan sulak alanlarla ilişkili ekolojik topluluklar</a:t>
            </a:r>
            <a:r>
              <a:rPr lang="tr-TR" b="1" dirty="0">
                <a:solidFill>
                  <a:srgbClr val="FF0000"/>
                </a:solidFill>
              </a:rPr>
              <a:t/>
            </a:r>
            <a:br>
              <a:rPr lang="tr-TR" b="1" dirty="0">
                <a:solidFill>
                  <a:srgbClr val="FF0000"/>
                </a:solidFill>
              </a:rPr>
            </a:b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484784"/>
            <a:ext cx="8712968" cy="5256584"/>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145169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rPr>
              <a:t/>
            </a:r>
            <a:br>
              <a:rPr lang="tr-TR" b="1" dirty="0">
                <a:solidFill>
                  <a:srgbClr val="FF0000"/>
                </a:solidFill>
              </a:rPr>
            </a:br>
            <a:r>
              <a:rPr lang="tr-TR" sz="3100" b="1" dirty="0" err="1">
                <a:solidFill>
                  <a:srgbClr val="FF0000"/>
                </a:solidFill>
              </a:rPr>
              <a:t>Sir</a:t>
            </a:r>
            <a:r>
              <a:rPr lang="tr-TR" sz="3100" b="1" dirty="0">
                <a:solidFill>
                  <a:srgbClr val="FF0000"/>
                </a:solidFill>
              </a:rPr>
              <a:t> Derya ve </a:t>
            </a:r>
            <a:r>
              <a:rPr lang="tr-TR" sz="3100" b="1" dirty="0" err="1">
                <a:solidFill>
                  <a:srgbClr val="FF0000"/>
                </a:solidFill>
              </a:rPr>
              <a:t>Amu</a:t>
            </a:r>
            <a:r>
              <a:rPr lang="tr-TR" sz="3100" b="1" dirty="0">
                <a:solidFill>
                  <a:srgbClr val="FF0000"/>
                </a:solidFill>
              </a:rPr>
              <a:t> Derya Nehir sistemlerinin boşalttığı alanda gelişen </a:t>
            </a:r>
            <a:r>
              <a:rPr lang="tr-TR" sz="3100" b="1" dirty="0" err="1">
                <a:solidFill>
                  <a:srgbClr val="FF0000"/>
                </a:solidFill>
              </a:rPr>
              <a:t>Maveraünnehir</a:t>
            </a:r>
            <a:r>
              <a:rPr lang="tr-TR" sz="3100" b="1" dirty="0">
                <a:solidFill>
                  <a:srgbClr val="FF0000"/>
                </a:solidFill>
              </a:rPr>
              <a:t> (</a:t>
            </a:r>
            <a:r>
              <a:rPr lang="tr-TR" sz="3100" b="1" dirty="0" err="1">
                <a:solidFill>
                  <a:srgbClr val="FF0000"/>
                </a:solidFill>
              </a:rPr>
              <a:t>Oxus</a:t>
            </a:r>
            <a:r>
              <a:rPr lang="tr-TR" sz="3100" b="1" dirty="0">
                <a:solidFill>
                  <a:srgbClr val="FF0000"/>
                </a:solidFill>
              </a:rPr>
              <a:t>) Uygarlığı</a:t>
            </a:r>
            <a:br>
              <a:rPr lang="tr-TR" sz="3100" b="1" dirty="0">
                <a:solidFill>
                  <a:srgbClr val="FF0000"/>
                </a:solidFill>
              </a:rPr>
            </a:br>
            <a:endParaRPr lang="tr-TR" sz="31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9812" y="1600200"/>
            <a:ext cx="5424375" cy="4525963"/>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184501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b="1" dirty="0">
                <a:solidFill>
                  <a:srgbClr val="FF0000"/>
                </a:solidFill>
              </a:rPr>
              <a:t/>
            </a:r>
            <a:br>
              <a:rPr lang="tr-TR" b="1" dirty="0">
                <a:solidFill>
                  <a:srgbClr val="FF0000"/>
                </a:solidFill>
              </a:rPr>
            </a:br>
            <a:r>
              <a:rPr lang="tr-TR" sz="3100" b="1" dirty="0" err="1">
                <a:solidFill>
                  <a:srgbClr val="FF0000"/>
                </a:solidFill>
              </a:rPr>
              <a:t>Sir</a:t>
            </a:r>
            <a:r>
              <a:rPr lang="tr-TR" sz="3100" b="1" dirty="0">
                <a:solidFill>
                  <a:srgbClr val="FF0000"/>
                </a:solidFill>
              </a:rPr>
              <a:t> Derya ve </a:t>
            </a:r>
            <a:r>
              <a:rPr lang="tr-TR" sz="3100" b="1" dirty="0" err="1">
                <a:solidFill>
                  <a:srgbClr val="FF0000"/>
                </a:solidFill>
              </a:rPr>
              <a:t>Amu</a:t>
            </a:r>
            <a:r>
              <a:rPr lang="tr-TR" sz="3100" b="1" dirty="0">
                <a:solidFill>
                  <a:srgbClr val="FF0000"/>
                </a:solidFill>
              </a:rPr>
              <a:t> Derya Nehir sistemlerinin boşalttığı alanda gelişen </a:t>
            </a:r>
            <a:r>
              <a:rPr lang="tr-TR" sz="3100" b="1" dirty="0" err="1">
                <a:solidFill>
                  <a:srgbClr val="FF0000"/>
                </a:solidFill>
              </a:rPr>
              <a:t>Maveraünnehir</a:t>
            </a:r>
            <a:r>
              <a:rPr lang="tr-TR" sz="3100" b="1" dirty="0">
                <a:solidFill>
                  <a:srgbClr val="FF0000"/>
                </a:solidFill>
              </a:rPr>
              <a:t> (</a:t>
            </a:r>
            <a:r>
              <a:rPr lang="tr-TR" sz="3100" b="1" dirty="0" err="1">
                <a:solidFill>
                  <a:srgbClr val="FF0000"/>
                </a:solidFill>
              </a:rPr>
              <a:t>Oxus</a:t>
            </a:r>
            <a:r>
              <a:rPr lang="tr-TR" sz="3100" b="1" dirty="0">
                <a:solidFill>
                  <a:srgbClr val="FF0000"/>
                </a:solidFill>
              </a:rPr>
              <a:t>) Uygarlığı</a:t>
            </a:r>
            <a:br>
              <a:rPr lang="tr-TR" sz="3100" b="1" dirty="0">
                <a:solidFill>
                  <a:srgbClr val="FF0000"/>
                </a:solidFill>
              </a:rPr>
            </a:br>
            <a:endParaRPr lang="tr-TR" sz="31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pic>
        <p:nvPicPr>
          <p:cNvPr id="8" name="İçerik Yer Tutucusu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6752"/>
            <a:ext cx="8568952" cy="5544616"/>
          </a:xfrm>
        </p:spPr>
      </p:pic>
    </p:spTree>
    <p:extLst>
      <p:ext uri="{BB962C8B-B14F-4D97-AF65-F5344CB8AC3E}">
        <p14:creationId xmlns:p14="http://schemas.microsoft.com/office/powerpoint/2010/main" val="1991957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rPr>
              <a:t>Su Yolları</a:t>
            </a:r>
            <a:br>
              <a:rPr lang="tr-TR" b="1" dirty="0">
                <a:solidFill>
                  <a:srgbClr val="FF0000"/>
                </a:solidFill>
              </a:rPr>
            </a:b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08720"/>
            <a:ext cx="8784976" cy="5832648"/>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010201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rPr>
              <a:t>Sulak ortamlar (akarsular, nehirler, göller ve diğer sulak alanlar)</a:t>
            </a:r>
            <a:br>
              <a:rPr lang="tr-TR" b="1" dirty="0">
                <a:solidFill>
                  <a:srgbClr val="FF0000"/>
                </a:solidFill>
              </a:rPr>
            </a:b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196752"/>
            <a:ext cx="8712968" cy="5544616"/>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30162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smtClean="0">
                <a:solidFill>
                  <a:srgbClr val="FF0000"/>
                </a:solidFill>
              </a:rPr>
              <a:t/>
            </a:r>
            <a:br>
              <a:rPr lang="tr-TR" b="1" dirty="0" smtClean="0">
                <a:solidFill>
                  <a:srgbClr val="FF0000"/>
                </a:solidFill>
              </a:rPr>
            </a:br>
            <a:r>
              <a:rPr lang="tr-TR" b="1" dirty="0" smtClean="0">
                <a:solidFill>
                  <a:srgbClr val="FF0000"/>
                </a:solidFill>
              </a:rPr>
              <a:t>Tatlı </a:t>
            </a:r>
            <a:r>
              <a:rPr lang="tr-TR" b="1" dirty="0">
                <a:solidFill>
                  <a:srgbClr val="FF0000"/>
                </a:solidFill>
              </a:rPr>
              <a:t>suya yakın bölgeler</a:t>
            </a:r>
            <a:br>
              <a:rPr lang="tr-TR" b="1" dirty="0">
                <a:solidFill>
                  <a:srgbClr val="FF0000"/>
                </a:solidFill>
              </a:rPr>
            </a:br>
            <a:r>
              <a:rPr lang="tr-TR" dirty="0"/>
              <a:t/>
            </a:r>
            <a:br>
              <a:rPr lang="tr-TR" dirty="0"/>
            </a:b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pic>
        <p:nvPicPr>
          <p:cNvPr id="7" name="İçerik Yer Tutucus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908720"/>
            <a:ext cx="8640959" cy="5832648"/>
          </a:xfrm>
        </p:spPr>
      </p:pic>
    </p:spTree>
    <p:extLst>
      <p:ext uri="{BB962C8B-B14F-4D97-AF65-F5344CB8AC3E}">
        <p14:creationId xmlns:p14="http://schemas.microsoft.com/office/powerpoint/2010/main" val="1440151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59432"/>
            <a:ext cx="8229600" cy="1224136"/>
          </a:xfrm>
        </p:spPr>
        <p:txBody>
          <a:bodyPr>
            <a:normAutofit fontScale="90000"/>
          </a:bodyPr>
          <a:lstStyle/>
          <a:p>
            <a:r>
              <a:rPr lang="tr-TR" dirty="0" smtClean="0"/>
              <a:t/>
            </a:r>
            <a:br>
              <a:rPr lang="tr-TR" dirty="0" smtClean="0"/>
            </a:br>
            <a:r>
              <a:rPr lang="tr-TR" dirty="0" smtClean="0"/>
              <a:t>Kenevir Yolları</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836712"/>
            <a:ext cx="8568951" cy="5832648"/>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892491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360040"/>
          </a:xfrm>
        </p:spPr>
        <p:txBody>
          <a:bodyPr>
            <a:normAutofit fontScale="90000"/>
          </a:bodyPr>
          <a:lstStyle/>
          <a:p>
            <a:r>
              <a:rPr lang="tr-TR" dirty="0" smtClean="0"/>
              <a:t>Levent Ağaoğlu</a:t>
            </a:r>
            <a:endParaRPr lang="tr-TR" dirty="0"/>
          </a:p>
        </p:txBody>
      </p:sp>
      <p:sp>
        <p:nvSpPr>
          <p:cNvPr id="3" name="İçerik Yer Tutucusu 2"/>
          <p:cNvSpPr>
            <a:spLocks noGrp="1"/>
          </p:cNvSpPr>
          <p:nvPr>
            <p:ph idx="1"/>
          </p:nvPr>
        </p:nvSpPr>
        <p:spPr>
          <a:xfrm>
            <a:off x="179512" y="548680"/>
            <a:ext cx="8856984" cy="5361459"/>
          </a:xfrm>
        </p:spPr>
        <p:txBody>
          <a:bodyPr>
            <a:noAutofit/>
          </a:bodyPr>
          <a:lstStyle/>
          <a:p>
            <a:pPr marL="0" indent="0" fontAlgn="t">
              <a:buNone/>
            </a:pPr>
            <a:r>
              <a:rPr lang="tr-TR" sz="1400" dirty="0" err="1" smtClean="0"/>
              <a:t>Evlad</a:t>
            </a:r>
            <a:r>
              <a:rPr lang="tr-TR" sz="1400" dirty="0" smtClean="0"/>
              <a:t>-ı </a:t>
            </a:r>
            <a:r>
              <a:rPr lang="tr-TR" sz="1400" dirty="0" err="1" smtClean="0"/>
              <a:t>Fatihan</a:t>
            </a:r>
            <a:r>
              <a:rPr lang="tr-TR" sz="1400" dirty="0" smtClean="0"/>
              <a:t> Rumelili bir anne babadan 1958 Fatih, İstanbul doğumlu. </a:t>
            </a:r>
          </a:p>
          <a:p>
            <a:pPr marL="0" indent="0" fontAlgn="t">
              <a:buNone/>
            </a:pPr>
            <a:r>
              <a:rPr lang="tr-TR" sz="1400" dirty="0" smtClean="0"/>
              <a:t>Marmara  Üniversitesi Siyasal Bilimler Fakültesi’nden 1979 yılında mezun oldu. Boğaziçi Üniversitesi’nde Kamu Politikaları ve Kamu Yöneticiliği dalından «Türkiye’de Planlı Dönemde İhracatın Teşviki» tezini hazırlayarak 1984 yılında Yüksek Lisans derecesi aldı. Şair-Düşünür</a:t>
            </a:r>
            <a:r>
              <a:rPr lang="tr-TR" sz="1400" dirty="0"/>
              <a:t>. 1983 yılından başlayarak ihracat profesyoneli olarak çalıştı. 33 ülkeye ihracat için gitti. </a:t>
            </a:r>
            <a:r>
              <a:rPr lang="tr-TR" sz="1400" dirty="0" smtClean="0"/>
              <a:t>Levent </a:t>
            </a:r>
            <a:r>
              <a:rPr lang="tr-TR" sz="1400" dirty="0"/>
              <a:t>Ağaoğlu, 1997-2001 yılları arasında Hong Kong’da yaşadı; yaklaşan </a:t>
            </a:r>
            <a:r>
              <a:rPr lang="tr-TR" sz="1400" b="1" dirty="0"/>
              <a:t>Büyük Asya </a:t>
            </a:r>
            <a:r>
              <a:rPr lang="tr-TR" sz="1400" b="1" dirty="0" err="1"/>
              <a:t>Yüzyılı’nın</a:t>
            </a:r>
            <a:r>
              <a:rPr lang="tr-TR" sz="1400" dirty="0"/>
              <a:t> ayak seslerini duydu hep. </a:t>
            </a:r>
            <a:r>
              <a:rPr lang="tr-TR" sz="1400" dirty="0" smtClean="0"/>
              <a:t> İsmail </a:t>
            </a:r>
            <a:r>
              <a:rPr lang="tr-TR" sz="1400" dirty="0" err="1"/>
              <a:t>Gaspıralı’nın</a:t>
            </a:r>
            <a:r>
              <a:rPr lang="tr-TR" sz="1400" dirty="0"/>
              <a:t> </a:t>
            </a:r>
            <a:r>
              <a:rPr lang="tr-TR" sz="1400" b="1" dirty="0" smtClean="0"/>
              <a:t>“Dil’de</a:t>
            </a:r>
            <a:r>
              <a:rPr lang="tr-TR" sz="1400" b="1" dirty="0"/>
              <a:t>, </a:t>
            </a:r>
            <a:r>
              <a:rPr lang="tr-TR" sz="1400" b="1" dirty="0" err="1"/>
              <a:t>Fikir’de</a:t>
            </a:r>
            <a:r>
              <a:rPr lang="tr-TR" sz="1400" b="1" dirty="0"/>
              <a:t>; İş’te Birlik” </a:t>
            </a:r>
            <a:r>
              <a:rPr lang="tr-TR" sz="1400" dirty="0"/>
              <a:t>idealinin peşinde koşarak Türk Evi, Düşünce ve İş Ocağı kitap serileri üzerinde </a:t>
            </a:r>
            <a:r>
              <a:rPr lang="tr-TR" sz="1400" dirty="0" smtClean="0"/>
              <a:t>çalışıyor.  Mütefekkir </a:t>
            </a:r>
            <a:r>
              <a:rPr lang="tr-TR" sz="1400" dirty="0"/>
              <a:t>ve müteşebbis gözlem ve birikimlerini </a:t>
            </a:r>
            <a:r>
              <a:rPr lang="tr-TR" sz="1400" dirty="0">
                <a:hlinkClick r:id="rId3"/>
              </a:rPr>
              <a:t>https://www.booksonturkey.com</a:t>
            </a:r>
            <a:r>
              <a:rPr lang="tr-TR" sz="1400" dirty="0" smtClean="0">
                <a:hlinkClick r:id="rId3"/>
              </a:rPr>
              <a:t>/</a:t>
            </a:r>
            <a:r>
              <a:rPr lang="tr-TR" sz="1400" dirty="0" smtClean="0"/>
              <a:t> sitesinde yazıya </a:t>
            </a:r>
            <a:r>
              <a:rPr lang="tr-TR" sz="1400" dirty="0"/>
              <a:t>geçiriyor</a:t>
            </a:r>
            <a:r>
              <a:rPr lang="tr-TR" sz="1400" dirty="0" smtClean="0"/>
              <a:t>. </a:t>
            </a:r>
          </a:p>
          <a:p>
            <a:pPr marL="0" indent="0" fontAlgn="t">
              <a:buNone/>
            </a:pPr>
            <a:r>
              <a:rPr lang="tr-TR" sz="1400" b="1" dirty="0"/>
              <a:t> </a:t>
            </a:r>
            <a:r>
              <a:rPr lang="tr-TR" sz="1400" b="1" dirty="0" smtClean="0"/>
              <a:t>                                                                                 Kitap ve Makaleleri</a:t>
            </a:r>
          </a:p>
          <a:p>
            <a:pPr marL="0" indent="0" fontAlgn="t">
              <a:buNone/>
            </a:pPr>
            <a:endParaRPr lang="tr-TR" sz="1800" dirty="0" smtClean="0"/>
          </a:p>
          <a:p>
            <a:pPr marL="0" indent="0" fontAlgn="t">
              <a:buNone/>
            </a:pPr>
            <a:r>
              <a:rPr lang="tr-TR" sz="1800" dirty="0"/>
              <a:t/>
            </a:r>
            <a:br>
              <a:rPr lang="tr-TR" sz="1800" dirty="0"/>
            </a:br>
            <a:endParaRPr lang="tr-TR" sz="1800" dirty="0"/>
          </a:p>
        </p:txBody>
      </p:sp>
      <p:sp>
        <p:nvSpPr>
          <p:cNvPr id="4" name="Altbilgi Yer Tutucusu 3"/>
          <p:cNvSpPr>
            <a:spLocks noGrp="1"/>
          </p:cNvSpPr>
          <p:nvPr>
            <p:ph type="ftr" sz="quarter" idx="11"/>
          </p:nvPr>
        </p:nvSpPr>
        <p:spPr/>
        <p:txBody>
          <a:bodyPr/>
          <a:lstStyle/>
          <a:p>
            <a:endParaRPr lang="en-US" dirty="0"/>
          </a:p>
        </p:txBody>
      </p:sp>
      <p:sp>
        <p:nvSpPr>
          <p:cNvPr id="5" name="AutoShape 2" descr="C:\Users\USER\Downloads\format_webp (1).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p:cNvPicPr>
            <a:picLocks noChangeAspect="1"/>
          </p:cNvPicPr>
          <p:nvPr/>
        </p:nvPicPr>
        <p:blipFill>
          <a:blip r:embed="rId4"/>
          <a:stretch>
            <a:fillRect/>
          </a:stretch>
        </p:blipFill>
        <p:spPr>
          <a:xfrm>
            <a:off x="179512" y="2636912"/>
            <a:ext cx="6840760" cy="2232248"/>
          </a:xfrm>
          <a:prstGeom prst="rect">
            <a:avLst/>
          </a:prstGeom>
        </p:spPr>
      </p:pic>
      <p:pic>
        <p:nvPicPr>
          <p:cNvPr id="9" name="Resim 8"/>
          <p:cNvPicPr>
            <a:picLocks noChangeAspect="1"/>
          </p:cNvPicPr>
          <p:nvPr/>
        </p:nvPicPr>
        <p:blipFill>
          <a:blip r:embed="rId5"/>
          <a:stretch>
            <a:fillRect/>
          </a:stretch>
        </p:blipFill>
        <p:spPr>
          <a:xfrm>
            <a:off x="7055768" y="2601686"/>
            <a:ext cx="2088232" cy="2123458"/>
          </a:xfrm>
          <a:prstGeom prst="rect">
            <a:avLst/>
          </a:prstGeom>
        </p:spPr>
      </p:pic>
      <p:sp>
        <p:nvSpPr>
          <p:cNvPr id="10" name="Dikdörtgen 9"/>
          <p:cNvSpPr/>
          <p:nvPr/>
        </p:nvSpPr>
        <p:spPr>
          <a:xfrm>
            <a:off x="4355976" y="3244334"/>
            <a:ext cx="4608512" cy="2031325"/>
          </a:xfrm>
          <a:prstGeom prst="rect">
            <a:avLst/>
          </a:prstGeom>
        </p:spPr>
        <p:txBody>
          <a:bodyPr wrap="square">
            <a:spAutoFit/>
          </a:bodyPr>
          <a:lstStyle/>
          <a:p>
            <a:endParaRPr lang="tr-TR" dirty="0" smtClean="0"/>
          </a:p>
          <a:p>
            <a:endParaRPr lang="tr-TR" dirty="0"/>
          </a:p>
          <a:p>
            <a:endParaRPr lang="tr-TR" dirty="0" smtClean="0"/>
          </a:p>
          <a:p>
            <a:endParaRPr lang="tr-TR" dirty="0"/>
          </a:p>
          <a:p>
            <a:endParaRPr lang="tr-TR" dirty="0" smtClean="0"/>
          </a:p>
          <a:p>
            <a:endParaRPr lang="tr-TR" b="1" dirty="0" smtClean="0"/>
          </a:p>
          <a:p>
            <a:endParaRPr lang="tr-TR" dirty="0" smtClean="0"/>
          </a:p>
        </p:txBody>
      </p:sp>
      <p:pic>
        <p:nvPicPr>
          <p:cNvPr id="6" name="Resi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5013176"/>
            <a:ext cx="8856984" cy="1728192"/>
          </a:xfrm>
          <a:prstGeom prst="rect">
            <a:avLst/>
          </a:prstGeom>
        </p:spPr>
      </p:pic>
    </p:spTree>
    <p:extLst>
      <p:ext uri="{BB962C8B-B14F-4D97-AF65-F5344CB8AC3E}">
        <p14:creationId xmlns:p14="http://schemas.microsoft.com/office/powerpoint/2010/main" val="1303533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43408"/>
            <a:ext cx="8229600" cy="936104"/>
          </a:xfrm>
        </p:spPr>
        <p:txBody>
          <a:bodyPr/>
          <a:lstStyle/>
          <a:p>
            <a:r>
              <a:rPr lang="tr-TR" dirty="0" smtClean="0"/>
              <a:t>Kenevir Yolları</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620688"/>
            <a:ext cx="8784976" cy="6120680"/>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76053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dirty="0" smtClean="0"/>
              <a:t>Kenevir: Kıtalara Yolculuk</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764704"/>
            <a:ext cx="8784976" cy="5760640"/>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30965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692696"/>
          </a:xfrm>
        </p:spPr>
        <p:txBody>
          <a:bodyPr>
            <a:normAutofit fontScale="90000"/>
          </a:bodyPr>
          <a:lstStyle/>
          <a:p>
            <a:r>
              <a:rPr lang="tr-TR" dirty="0" smtClean="0"/>
              <a:t>Sulak Alanlar</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764704"/>
            <a:ext cx="5760640" cy="5976664"/>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416760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«Bir Kendirden, İki Kendinden»</a:t>
            </a:r>
            <a:endParaRPr lang="tr-TR" dirty="0"/>
          </a:p>
        </p:txBody>
      </p:sp>
      <p:pic>
        <p:nvPicPr>
          <p:cNvPr id="6" name="İçerik Yer Tutucus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908720"/>
            <a:ext cx="5328592" cy="5688632"/>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19267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504056"/>
          </a:xfrm>
        </p:spPr>
        <p:txBody>
          <a:bodyPr>
            <a:normAutofit fontScale="90000"/>
          </a:bodyPr>
          <a:lstStyle/>
          <a:p>
            <a:r>
              <a:rPr lang="tr-TR" sz="2800" b="1" dirty="0" smtClean="0"/>
              <a:t>Dokumacılıkta Kenevir, Keten, Pamuk, İpek, Yün</a:t>
            </a:r>
            <a:endParaRPr lang="tr-TR" sz="2800" b="1"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692696"/>
            <a:ext cx="8712968" cy="5256584"/>
          </a:xfrm>
        </p:spPr>
      </p:pic>
      <p:sp>
        <p:nvSpPr>
          <p:cNvPr id="4" name="Altbilgi Yer Tutucusu 3"/>
          <p:cNvSpPr>
            <a:spLocks noGrp="1"/>
          </p:cNvSpPr>
          <p:nvPr>
            <p:ph type="ftr" sz="quarter" idx="11"/>
          </p:nvPr>
        </p:nvSpPr>
        <p:spPr>
          <a:xfrm>
            <a:off x="827584" y="5949280"/>
            <a:ext cx="6768752" cy="772195"/>
          </a:xfrm>
        </p:spPr>
        <p:txBody>
          <a:bodyPr/>
          <a:lstStyle/>
          <a:p>
            <a:endParaRPr lang="tr-TR" sz="2000" b="1" dirty="0" smtClean="0">
              <a:solidFill>
                <a:schemeClr val="tx1"/>
              </a:solidFill>
            </a:endParaRPr>
          </a:p>
          <a:p>
            <a:r>
              <a:rPr lang="tr-TR" sz="2000" b="1" dirty="0" smtClean="0">
                <a:solidFill>
                  <a:schemeClr val="tx1"/>
                </a:solidFill>
              </a:rPr>
              <a:t>Harita</a:t>
            </a:r>
            <a:r>
              <a:rPr lang="tr-TR" sz="2000" b="1" dirty="0">
                <a:solidFill>
                  <a:schemeClr val="tx1"/>
                </a:solidFill>
              </a:rPr>
              <a:t>: Dokumacılıkta kullanılan ana lif kaynakları MÖ 3000</a:t>
            </a:r>
          </a:p>
          <a:p>
            <a:r>
              <a:rPr lang="tr-TR" sz="2000" b="1" dirty="0">
                <a:solidFill>
                  <a:schemeClr val="tx1"/>
                </a:solidFill>
              </a:rPr>
              <a:t>Kaynak: Elizabeth </a:t>
            </a:r>
            <a:r>
              <a:rPr lang="tr-TR" sz="2000" b="1" dirty="0" err="1">
                <a:solidFill>
                  <a:schemeClr val="tx1"/>
                </a:solidFill>
              </a:rPr>
              <a:t>Barher</a:t>
            </a:r>
            <a:r>
              <a:rPr lang="tr-TR" sz="2000" b="1" dirty="0">
                <a:solidFill>
                  <a:schemeClr val="tx1"/>
                </a:solidFill>
              </a:rPr>
              <a:t>, </a:t>
            </a:r>
            <a:r>
              <a:rPr lang="tr-TR" sz="2000" b="1" dirty="0" err="1">
                <a:solidFill>
                  <a:schemeClr val="tx1"/>
                </a:solidFill>
              </a:rPr>
              <a:t>Prehistoric</a:t>
            </a:r>
            <a:r>
              <a:rPr lang="tr-TR" sz="2000" b="1" dirty="0">
                <a:solidFill>
                  <a:schemeClr val="tx1"/>
                </a:solidFill>
              </a:rPr>
              <a:t> </a:t>
            </a:r>
            <a:r>
              <a:rPr lang="tr-TR" sz="2000" b="1" dirty="0" err="1">
                <a:solidFill>
                  <a:schemeClr val="tx1"/>
                </a:solidFill>
              </a:rPr>
              <a:t>Textiles</a:t>
            </a:r>
            <a:endParaRPr lang="tr-TR" sz="2000" b="1" dirty="0">
              <a:solidFill>
                <a:schemeClr val="tx1"/>
              </a:solidFill>
            </a:endParaRPr>
          </a:p>
          <a:p>
            <a:endParaRPr lang="en-US" dirty="0"/>
          </a:p>
        </p:txBody>
      </p:sp>
    </p:spTree>
    <p:extLst>
      <p:ext uri="{BB962C8B-B14F-4D97-AF65-F5344CB8AC3E}">
        <p14:creationId xmlns:p14="http://schemas.microsoft.com/office/powerpoint/2010/main" val="24956552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720080"/>
          </a:xfrm>
        </p:spPr>
        <p:txBody>
          <a:bodyPr>
            <a:normAutofit/>
          </a:bodyPr>
          <a:lstStyle/>
          <a:p>
            <a:r>
              <a:rPr lang="tr-TR" sz="2400" b="1" dirty="0" smtClean="0"/>
              <a:t>Kendir Yer Adlarının Bulunduğu Ülkeler</a:t>
            </a:r>
            <a:endParaRPr lang="tr-TR" sz="2400" b="1" dirty="0"/>
          </a:p>
        </p:txBody>
      </p:sp>
      <p:sp>
        <p:nvSpPr>
          <p:cNvPr id="4" name="Altbilgi Yer Tutucusu 3"/>
          <p:cNvSpPr>
            <a:spLocks noGrp="1"/>
          </p:cNvSpPr>
          <p:nvPr>
            <p:ph type="ftr" sz="quarter" idx="11"/>
          </p:nvPr>
        </p:nvSpPr>
        <p:spPr/>
        <p:txBody>
          <a:bodyPr/>
          <a:lstStyle/>
          <a:p>
            <a:r>
              <a:rPr lang="en-US" dirty="0" smtClean="0"/>
              <a:t>https://www.booksonturkey.com/</a:t>
            </a:r>
            <a:endParaRPr lang="en-US" dirty="0"/>
          </a:p>
        </p:txBody>
      </p:sp>
      <p:sp>
        <p:nvSpPr>
          <p:cNvPr id="9" name="İçerik Yer Tutucusu 8"/>
          <p:cNvSpPr>
            <a:spLocks noGrp="1"/>
          </p:cNvSpPr>
          <p:nvPr>
            <p:ph idx="1"/>
          </p:nvPr>
        </p:nvSpPr>
        <p:spPr>
          <a:xfrm>
            <a:off x="457200" y="332656"/>
            <a:ext cx="8229600" cy="6840760"/>
          </a:xfrm>
        </p:spPr>
        <p:txBody>
          <a:bodyPr>
            <a:normAutofit fontScale="47500" lnSpcReduction="20000"/>
          </a:bodyPr>
          <a:lstStyle/>
          <a:p>
            <a:pPr marL="514350" indent="-514350">
              <a:buFont typeface="+mj-lt"/>
              <a:buAutoNum type="arabicPeriod"/>
            </a:pPr>
            <a:r>
              <a:rPr lang="tr-TR" sz="3400" dirty="0"/>
              <a:t>Afganistan</a:t>
            </a:r>
          </a:p>
          <a:p>
            <a:pPr marL="514350" indent="-514350">
              <a:buFont typeface="+mj-lt"/>
              <a:buAutoNum type="arabicPeriod"/>
            </a:pPr>
            <a:r>
              <a:rPr lang="tr-TR" sz="3400" dirty="0" smtClean="0"/>
              <a:t>Almanya</a:t>
            </a:r>
          </a:p>
          <a:p>
            <a:pPr marL="514350" indent="-514350">
              <a:buFont typeface="+mj-lt"/>
              <a:buAutoNum type="arabicPeriod"/>
            </a:pPr>
            <a:r>
              <a:rPr lang="tr-TR" sz="3400" dirty="0" smtClean="0"/>
              <a:t>Azerbaycan</a:t>
            </a:r>
          </a:p>
          <a:p>
            <a:pPr marL="514350" indent="-514350">
              <a:buFont typeface="+mj-lt"/>
              <a:buAutoNum type="arabicPeriod"/>
            </a:pPr>
            <a:r>
              <a:rPr lang="tr-TR" sz="3400" dirty="0" err="1" smtClean="0"/>
              <a:t>Bengladeş</a:t>
            </a:r>
            <a:endParaRPr lang="tr-TR" sz="3400" dirty="0" smtClean="0"/>
          </a:p>
          <a:p>
            <a:pPr marL="514350" indent="-514350">
              <a:buFont typeface="+mj-lt"/>
              <a:buAutoNum type="arabicPeriod"/>
            </a:pPr>
            <a:r>
              <a:rPr lang="tr-TR" sz="3400" dirty="0" smtClean="0"/>
              <a:t>Cezayir</a:t>
            </a:r>
            <a:endParaRPr lang="tr-TR" sz="3400" dirty="0"/>
          </a:p>
          <a:p>
            <a:pPr marL="514350" indent="-514350">
              <a:buFont typeface="+mj-lt"/>
              <a:buAutoNum type="arabicPeriod"/>
            </a:pPr>
            <a:r>
              <a:rPr lang="tr-TR" sz="3400" dirty="0" smtClean="0"/>
              <a:t>Güney Afrika</a:t>
            </a:r>
          </a:p>
          <a:p>
            <a:pPr marL="514350" indent="-514350">
              <a:buFont typeface="+mj-lt"/>
              <a:buAutoNum type="arabicPeriod"/>
            </a:pPr>
            <a:r>
              <a:rPr lang="tr-TR" sz="3400" dirty="0" smtClean="0"/>
              <a:t>Hırvatistan</a:t>
            </a:r>
          </a:p>
          <a:p>
            <a:pPr marL="514350" indent="-514350">
              <a:buFont typeface="+mj-lt"/>
              <a:buAutoNum type="arabicPeriod"/>
            </a:pPr>
            <a:r>
              <a:rPr lang="tr-TR" sz="3400" dirty="0" smtClean="0"/>
              <a:t>Hindistan</a:t>
            </a:r>
            <a:endParaRPr lang="tr-TR" sz="3400" dirty="0"/>
          </a:p>
          <a:p>
            <a:pPr marL="514350" indent="-514350">
              <a:buFont typeface="+mj-lt"/>
              <a:buAutoNum type="arabicPeriod"/>
            </a:pPr>
            <a:r>
              <a:rPr lang="tr-TR" sz="3400" dirty="0"/>
              <a:t>İran</a:t>
            </a:r>
          </a:p>
          <a:p>
            <a:pPr marL="514350" indent="-514350">
              <a:buFont typeface="+mj-lt"/>
              <a:buAutoNum type="arabicPeriod"/>
            </a:pPr>
            <a:r>
              <a:rPr lang="tr-TR" sz="3400" dirty="0"/>
              <a:t>İsviçre</a:t>
            </a:r>
          </a:p>
          <a:p>
            <a:pPr marL="514350" indent="-514350">
              <a:buFont typeface="+mj-lt"/>
              <a:buAutoNum type="arabicPeriod"/>
            </a:pPr>
            <a:r>
              <a:rPr lang="tr-TR" sz="3400" dirty="0"/>
              <a:t>Kazakistan</a:t>
            </a:r>
          </a:p>
          <a:p>
            <a:pPr marL="514350" indent="-514350">
              <a:buFont typeface="+mj-lt"/>
              <a:buAutoNum type="arabicPeriod"/>
            </a:pPr>
            <a:r>
              <a:rPr lang="tr-TR" sz="3400" dirty="0"/>
              <a:t>Kongo (Dem. Cumhuriyeti)-(Zaire)</a:t>
            </a:r>
          </a:p>
          <a:p>
            <a:pPr marL="514350" indent="-514350">
              <a:buFont typeface="+mj-lt"/>
              <a:buAutoNum type="arabicPeriod"/>
            </a:pPr>
            <a:r>
              <a:rPr lang="tr-TR" sz="3400" dirty="0" smtClean="0"/>
              <a:t>Macaristan</a:t>
            </a:r>
          </a:p>
          <a:p>
            <a:pPr marL="514350" indent="-514350">
              <a:buFont typeface="+mj-lt"/>
              <a:buAutoNum type="arabicPeriod"/>
            </a:pPr>
            <a:r>
              <a:rPr lang="tr-TR" sz="3400" dirty="0" smtClean="0"/>
              <a:t>Maldivler</a:t>
            </a:r>
            <a:endParaRPr lang="tr-TR" sz="3400" dirty="0"/>
          </a:p>
          <a:p>
            <a:pPr marL="514350" indent="-514350">
              <a:buFont typeface="+mj-lt"/>
              <a:buAutoNum type="arabicPeriod"/>
            </a:pPr>
            <a:r>
              <a:rPr lang="tr-TR" sz="3400" dirty="0"/>
              <a:t>Mali</a:t>
            </a:r>
          </a:p>
          <a:p>
            <a:pPr marL="514350" indent="-514350">
              <a:buFont typeface="+mj-lt"/>
              <a:buAutoNum type="arabicPeriod"/>
            </a:pPr>
            <a:r>
              <a:rPr lang="tr-TR" sz="3400" dirty="0"/>
              <a:t>Özbekistan</a:t>
            </a:r>
          </a:p>
          <a:p>
            <a:pPr marL="514350" indent="-514350">
              <a:buFont typeface="+mj-lt"/>
              <a:buAutoNum type="arabicPeriod"/>
            </a:pPr>
            <a:r>
              <a:rPr lang="tr-TR" sz="3400" dirty="0"/>
              <a:t>Pakistan</a:t>
            </a:r>
          </a:p>
          <a:p>
            <a:pPr marL="514350" indent="-514350">
              <a:buFont typeface="+mj-lt"/>
              <a:buAutoNum type="arabicPeriod"/>
            </a:pPr>
            <a:r>
              <a:rPr lang="tr-TR" sz="3400" dirty="0"/>
              <a:t>Romanya</a:t>
            </a:r>
          </a:p>
          <a:p>
            <a:pPr marL="514350" indent="-514350">
              <a:buFont typeface="+mj-lt"/>
              <a:buAutoNum type="arabicPeriod"/>
            </a:pPr>
            <a:r>
              <a:rPr lang="tr-TR" sz="3400" dirty="0"/>
              <a:t>Rusya</a:t>
            </a:r>
          </a:p>
          <a:p>
            <a:pPr marL="514350" indent="-514350">
              <a:buFont typeface="+mj-lt"/>
              <a:buAutoNum type="arabicPeriod"/>
            </a:pPr>
            <a:r>
              <a:rPr lang="tr-TR" sz="3400" dirty="0"/>
              <a:t>Slovakya</a:t>
            </a:r>
          </a:p>
          <a:p>
            <a:pPr marL="514350" indent="-514350">
              <a:buFont typeface="+mj-lt"/>
              <a:buAutoNum type="arabicPeriod"/>
            </a:pPr>
            <a:r>
              <a:rPr lang="tr-TR" sz="3400" dirty="0" smtClean="0"/>
              <a:t>Sri Lanka</a:t>
            </a:r>
          </a:p>
          <a:p>
            <a:pPr marL="514350" indent="-514350">
              <a:buFont typeface="+mj-lt"/>
              <a:buAutoNum type="arabicPeriod"/>
            </a:pPr>
            <a:r>
              <a:rPr lang="tr-TR" sz="3400" dirty="0" smtClean="0"/>
              <a:t>Türkiye</a:t>
            </a:r>
            <a:endParaRPr lang="tr-TR" sz="3400" dirty="0"/>
          </a:p>
          <a:p>
            <a:pPr marL="514350" indent="-514350">
              <a:buFont typeface="+mj-lt"/>
              <a:buAutoNum type="arabicPeriod"/>
            </a:pPr>
            <a:r>
              <a:rPr lang="tr-TR" sz="3400" dirty="0"/>
              <a:t>Türkmenistan</a:t>
            </a:r>
          </a:p>
          <a:p>
            <a:pPr marL="514350" indent="-514350">
              <a:buFont typeface="+mj-lt"/>
              <a:buAutoNum type="arabicPeriod"/>
            </a:pPr>
            <a:r>
              <a:rPr lang="tr-TR" sz="3400" dirty="0" smtClean="0"/>
              <a:t>Ukrayna</a:t>
            </a:r>
          </a:p>
          <a:p>
            <a:pPr marL="514350" indent="-514350">
              <a:buFont typeface="+mj-lt"/>
              <a:buAutoNum type="arabicPeriod"/>
            </a:pPr>
            <a:r>
              <a:rPr lang="tr-TR" sz="3400" dirty="0" smtClean="0"/>
              <a:t>Zimbabve</a:t>
            </a:r>
            <a:endParaRPr lang="tr-TR" sz="3400" dirty="0"/>
          </a:p>
          <a:p>
            <a:endParaRPr lang="tr-TR" dirty="0"/>
          </a:p>
        </p:txBody>
      </p:sp>
    </p:spTree>
    <p:extLst>
      <p:ext uri="{BB962C8B-B14F-4D97-AF65-F5344CB8AC3E}">
        <p14:creationId xmlns:p14="http://schemas.microsoft.com/office/powerpoint/2010/main" val="1075072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8520" y="404664"/>
            <a:ext cx="9217024" cy="72008"/>
          </a:xfrm>
        </p:spPr>
        <p:txBody>
          <a:bodyPr>
            <a:normAutofit fontScale="90000"/>
          </a:bodyPr>
          <a:lstStyle/>
          <a:p>
            <a:r>
              <a:rPr lang="tr-TR" dirty="0" smtClean="0"/>
              <a:t/>
            </a:r>
            <a:br>
              <a:rPr lang="tr-TR" dirty="0" smtClean="0"/>
            </a:br>
            <a:r>
              <a:rPr lang="tr-TR" sz="3600" dirty="0" smtClean="0"/>
              <a:t>Kenevir Yer adlarının Bulunduğu Ülkeler </a:t>
            </a:r>
            <a:endParaRPr lang="tr-TR" sz="36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pic>
        <p:nvPicPr>
          <p:cNvPr id="7" name="İçerik Yer Tutucus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124744"/>
            <a:ext cx="8856984" cy="5184575"/>
          </a:xfrm>
        </p:spPr>
      </p:pic>
    </p:spTree>
    <p:extLst>
      <p:ext uri="{BB962C8B-B14F-4D97-AF65-F5344CB8AC3E}">
        <p14:creationId xmlns:p14="http://schemas.microsoft.com/office/powerpoint/2010/main" val="37141417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smtClean="0"/>
              <a:t>Kenevir Yer Adları, Avrupa</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340768"/>
            <a:ext cx="8856984" cy="5112568"/>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8499276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smtClean="0"/>
              <a:t>Yer Adlarında Kendir Türkiye</a:t>
            </a: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pic>
        <p:nvPicPr>
          <p:cNvPr id="7" name="İçerik Yer Tutucus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08720"/>
            <a:ext cx="8856984" cy="5832647"/>
          </a:xfrm>
        </p:spPr>
      </p:pic>
    </p:spTree>
    <p:extLst>
      <p:ext uri="{BB962C8B-B14F-4D97-AF65-F5344CB8AC3E}">
        <p14:creationId xmlns:p14="http://schemas.microsoft.com/office/powerpoint/2010/main" val="512710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504056"/>
          </a:xfrm>
        </p:spPr>
        <p:txBody>
          <a:bodyPr>
            <a:normAutofit fontScale="90000"/>
          </a:bodyPr>
          <a:lstStyle/>
          <a:p>
            <a:r>
              <a:rPr lang="tr-TR" dirty="0" smtClean="0"/>
              <a:t>Sözlük</a:t>
            </a:r>
            <a:endParaRPr lang="tr-TR" dirty="0"/>
          </a:p>
        </p:txBody>
      </p:sp>
      <p:sp>
        <p:nvSpPr>
          <p:cNvPr id="3" name="İçerik Yer Tutucusu 2"/>
          <p:cNvSpPr>
            <a:spLocks noGrp="1"/>
          </p:cNvSpPr>
          <p:nvPr>
            <p:ph idx="1"/>
          </p:nvPr>
        </p:nvSpPr>
        <p:spPr>
          <a:xfrm>
            <a:off x="457200" y="620688"/>
            <a:ext cx="8579296" cy="6048672"/>
          </a:xfrm>
        </p:spPr>
        <p:txBody>
          <a:bodyPr>
            <a:normAutofit fontScale="85000" lnSpcReduction="20000"/>
          </a:bodyPr>
          <a:lstStyle/>
          <a:p>
            <a:r>
              <a:rPr lang="tr-TR" b="1" dirty="0"/>
              <a:t>Altay Dağları</a:t>
            </a:r>
          </a:p>
          <a:p>
            <a:r>
              <a:rPr lang="tr-TR" b="1" dirty="0" smtClean="0"/>
              <a:t>Avrasya</a:t>
            </a:r>
          </a:p>
          <a:p>
            <a:r>
              <a:rPr lang="tr-TR" b="1" dirty="0"/>
              <a:t>Buzul Çağı</a:t>
            </a:r>
          </a:p>
          <a:p>
            <a:r>
              <a:rPr lang="tr-TR" b="1" dirty="0"/>
              <a:t>Erken Avcılık ve Toplayıcılık Akınları</a:t>
            </a:r>
          </a:p>
          <a:p>
            <a:r>
              <a:rPr lang="tr-TR" b="1" dirty="0"/>
              <a:t>Erken Buzul Çağı </a:t>
            </a:r>
          </a:p>
          <a:p>
            <a:r>
              <a:rPr lang="tr-TR" b="1" dirty="0"/>
              <a:t>Geniş insan yayılımı (güneybatı Asya koridoru, Anadolu ve Trans-Kafkasya bölgesi, İran platosu , Pakistan’ın Hint-</a:t>
            </a:r>
            <a:r>
              <a:rPr lang="tr-TR" b="1" dirty="0" err="1"/>
              <a:t>Ganj</a:t>
            </a:r>
            <a:r>
              <a:rPr lang="tr-TR" b="1" dirty="0"/>
              <a:t> ovaları, kuzeybatı Hindistan</a:t>
            </a:r>
            <a:r>
              <a:rPr lang="tr-TR" b="1" dirty="0" smtClean="0"/>
              <a:t>)</a:t>
            </a:r>
          </a:p>
          <a:p>
            <a:r>
              <a:rPr lang="tr-TR" b="1" dirty="0"/>
              <a:t>Ilıman Asya bölgeleri</a:t>
            </a:r>
          </a:p>
          <a:p>
            <a:r>
              <a:rPr lang="tr-TR" b="1" dirty="0"/>
              <a:t>İran</a:t>
            </a:r>
          </a:p>
          <a:p>
            <a:r>
              <a:rPr lang="tr-TR" b="1" dirty="0" smtClean="0"/>
              <a:t>Kandahar</a:t>
            </a:r>
            <a:endParaRPr lang="tr-TR" b="1" dirty="0"/>
          </a:p>
          <a:p>
            <a:r>
              <a:rPr lang="tr-TR" b="1" dirty="0" err="1"/>
              <a:t>Kender</a:t>
            </a:r>
            <a:endParaRPr lang="tr-TR" b="1" dirty="0"/>
          </a:p>
          <a:p>
            <a:r>
              <a:rPr lang="tr-TR" b="1" dirty="0"/>
              <a:t>Kendir</a:t>
            </a:r>
          </a:p>
          <a:p>
            <a:r>
              <a:rPr lang="tr-TR" b="1" dirty="0" err="1"/>
              <a:t>Kendyr</a:t>
            </a:r>
            <a:endParaRPr lang="tr-TR" b="1" dirty="0"/>
          </a:p>
          <a:p>
            <a:r>
              <a:rPr lang="tr-TR" b="1" dirty="0"/>
              <a:t>Kenevir</a:t>
            </a:r>
          </a:p>
          <a:p>
            <a:pPr marL="0" indent="0">
              <a:buNone/>
            </a:pPr>
            <a:endParaRPr lang="tr-TR" dirty="0" smtClean="0"/>
          </a:p>
          <a:p>
            <a:pPr marL="0" indent="0">
              <a:buNone/>
            </a:pPr>
            <a:endParaRPr lang="tr-TR" dirty="0" smtClean="0"/>
          </a:p>
          <a:p>
            <a:pPr marL="0" indent="0">
              <a:buNone/>
            </a:pPr>
            <a:endParaRPr lang="tr-TR" dirty="0" smtClean="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90040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t>Uygur Hikayesi. MS 1000</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980728"/>
            <a:ext cx="8280920" cy="5616623"/>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951636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548680"/>
          </a:xfrm>
        </p:spPr>
        <p:txBody>
          <a:bodyPr>
            <a:normAutofit fontScale="90000"/>
          </a:bodyPr>
          <a:lstStyle/>
          <a:p>
            <a:r>
              <a:rPr lang="tr-TR" dirty="0" smtClean="0"/>
              <a:t>Sözlük</a:t>
            </a:r>
            <a:endParaRPr lang="tr-TR" dirty="0"/>
          </a:p>
        </p:txBody>
      </p:sp>
      <p:sp>
        <p:nvSpPr>
          <p:cNvPr id="3" name="İçerik Yer Tutucusu 2"/>
          <p:cNvSpPr>
            <a:spLocks noGrp="1"/>
          </p:cNvSpPr>
          <p:nvPr>
            <p:ph idx="1"/>
          </p:nvPr>
        </p:nvSpPr>
        <p:spPr>
          <a:xfrm>
            <a:off x="457200" y="548680"/>
            <a:ext cx="8795320" cy="6408712"/>
          </a:xfrm>
        </p:spPr>
        <p:txBody>
          <a:bodyPr>
            <a:normAutofit fontScale="55000" lnSpcReduction="20000"/>
          </a:bodyPr>
          <a:lstStyle/>
          <a:p>
            <a:r>
              <a:rPr lang="tr-TR" sz="4300" b="1" dirty="0" err="1" smtClean="0"/>
              <a:t>Kenevir’in</a:t>
            </a:r>
            <a:r>
              <a:rPr lang="tr-TR" sz="4300" b="1" dirty="0" smtClean="0"/>
              <a:t> </a:t>
            </a:r>
            <a:r>
              <a:rPr lang="tr-TR" sz="4300" b="1" dirty="0"/>
              <a:t>Orta Asya'dan yayılımı (güneydoğuya doğru Doğu Asya’ya, güneybatıya doğru Avrupa’ya) </a:t>
            </a:r>
          </a:p>
          <a:p>
            <a:r>
              <a:rPr lang="tr-TR" sz="4300" b="1" dirty="0"/>
              <a:t>Kenevir lif hamuru kullanılarak kağıt yapma teknolojisi </a:t>
            </a:r>
          </a:p>
          <a:p>
            <a:r>
              <a:rPr lang="tr-TR" sz="4300" b="1" dirty="0"/>
              <a:t>Kenevirin ekili bir ürün ve kamp takip eden bir ot olarak yayılması</a:t>
            </a:r>
          </a:p>
          <a:p>
            <a:r>
              <a:rPr lang="tr-TR" sz="4300" b="1" dirty="0"/>
              <a:t>Kırgız </a:t>
            </a:r>
            <a:r>
              <a:rPr lang="tr-TR" sz="4300" b="1" dirty="0" smtClean="0"/>
              <a:t>Çölü</a:t>
            </a:r>
          </a:p>
          <a:p>
            <a:r>
              <a:rPr lang="tr-TR" sz="4300" b="1" dirty="0" smtClean="0"/>
              <a:t>Orta </a:t>
            </a:r>
            <a:r>
              <a:rPr lang="tr-TR" sz="4300" b="1" dirty="0"/>
              <a:t>Asya</a:t>
            </a:r>
          </a:p>
          <a:p>
            <a:r>
              <a:rPr lang="tr-TR" sz="4300" b="1" dirty="0"/>
              <a:t>Orta Asya Koridoru</a:t>
            </a:r>
          </a:p>
          <a:p>
            <a:r>
              <a:rPr lang="tr-TR" sz="4300" b="1" dirty="0"/>
              <a:t>Orta Asya’daki Geç Tunç Çağı</a:t>
            </a:r>
          </a:p>
          <a:p>
            <a:r>
              <a:rPr lang="tr-TR" sz="4300" b="1" dirty="0"/>
              <a:t>Orta Asya’nın geniş bir alanını kaplayan </a:t>
            </a:r>
            <a:r>
              <a:rPr lang="tr-TR" sz="4300" b="1" dirty="0" err="1"/>
              <a:t>Andronova</a:t>
            </a:r>
            <a:r>
              <a:rPr lang="tr-TR" sz="4300" b="1" dirty="0"/>
              <a:t> kültürü </a:t>
            </a:r>
          </a:p>
          <a:p>
            <a:r>
              <a:rPr lang="tr-TR" sz="4300" b="1" dirty="0" smtClean="0"/>
              <a:t>Sibirya</a:t>
            </a:r>
          </a:p>
          <a:p>
            <a:r>
              <a:rPr lang="tr-TR" sz="4300" b="1" dirty="0" smtClean="0"/>
              <a:t>Tanrı </a:t>
            </a:r>
            <a:r>
              <a:rPr lang="tr-TR" sz="4300" b="1" dirty="0"/>
              <a:t>Dağları (Altay Dağları)</a:t>
            </a:r>
          </a:p>
          <a:p>
            <a:r>
              <a:rPr lang="tr-TR" sz="4300" b="1" dirty="0" smtClean="0"/>
              <a:t>Tayga </a:t>
            </a:r>
            <a:r>
              <a:rPr lang="tr-TR" sz="4300" b="1" dirty="0"/>
              <a:t>veya orman bozkır bölgeleri</a:t>
            </a:r>
          </a:p>
          <a:p>
            <a:r>
              <a:rPr lang="tr-TR" sz="4300" b="1" dirty="0"/>
              <a:t>Türkistan’da kağıt dutunun </a:t>
            </a:r>
            <a:r>
              <a:rPr lang="tr-TR" sz="4300" b="1" dirty="0" err="1"/>
              <a:t>bast</a:t>
            </a:r>
            <a:r>
              <a:rPr lang="tr-TR" sz="4300" b="1" dirty="0"/>
              <a:t> lifinden ve paçavralardan çıkarılan kenevir lifinden üretilen kağıt</a:t>
            </a:r>
          </a:p>
          <a:p>
            <a:r>
              <a:rPr lang="tr-TR" sz="4300" b="1" dirty="0"/>
              <a:t>Vahşi Kenevir</a:t>
            </a:r>
          </a:p>
          <a:p>
            <a:r>
              <a:rPr lang="tr-TR" sz="4300" b="1" dirty="0"/>
              <a:t>Yer Adları</a:t>
            </a:r>
          </a:p>
          <a:p>
            <a:r>
              <a:rPr lang="tr-TR" sz="4300" b="1" dirty="0"/>
              <a:t>Yerel Kenevir popülasyonları</a:t>
            </a:r>
          </a:p>
          <a:p>
            <a:pPr marL="0" indent="0">
              <a:buNone/>
            </a:pPr>
            <a:endParaRPr lang="tr-TR" dirty="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8360756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836712"/>
          </a:xfrm>
        </p:spPr>
        <p:txBody>
          <a:bodyPr/>
          <a:lstStyle/>
          <a:p>
            <a:r>
              <a:rPr lang="tr-TR" b="1" dirty="0" smtClean="0">
                <a:solidFill>
                  <a:srgbClr val="FF0000"/>
                </a:solidFill>
              </a:rPr>
              <a:t>İÇİNDEKİLER</a:t>
            </a:r>
            <a:endParaRPr lang="tr-TR" b="1" dirty="0">
              <a:solidFill>
                <a:srgbClr val="FF0000"/>
              </a:solidFill>
            </a:endParaRPr>
          </a:p>
        </p:txBody>
      </p:sp>
      <p:sp>
        <p:nvSpPr>
          <p:cNvPr id="3" name="İçerik Yer Tutucusu 2"/>
          <p:cNvSpPr>
            <a:spLocks noGrp="1"/>
          </p:cNvSpPr>
          <p:nvPr>
            <p:ph idx="1"/>
          </p:nvPr>
        </p:nvSpPr>
        <p:spPr>
          <a:xfrm>
            <a:off x="457200" y="836712"/>
            <a:ext cx="8229600" cy="5832648"/>
          </a:xfrm>
        </p:spPr>
        <p:txBody>
          <a:bodyPr>
            <a:normAutofit fontScale="70000" lnSpcReduction="20000"/>
          </a:bodyPr>
          <a:lstStyle/>
          <a:p>
            <a:endParaRPr lang="tr-TR" b="1" dirty="0" smtClean="0">
              <a:latin typeface="Lucida Sans Typewriter" panose="020B0509030504030204" pitchFamily="49" charset="0"/>
            </a:endParaRPr>
          </a:p>
          <a:p>
            <a:r>
              <a:rPr lang="tr-TR" b="1" dirty="0" smtClean="0">
                <a:latin typeface="Lucida Sans Typewriter" panose="020B0509030504030204" pitchFamily="49" charset="0"/>
              </a:rPr>
              <a:t>TÜRKİSTAN, KENEVİRİN ANA VATANIDIR</a:t>
            </a:r>
          </a:p>
          <a:p>
            <a:endParaRPr lang="tr-TR" b="1" dirty="0" smtClean="0">
              <a:latin typeface="Lucida Sans Typewriter" panose="020B0509030504030204" pitchFamily="49" charset="0"/>
            </a:endParaRPr>
          </a:p>
          <a:p>
            <a:r>
              <a:rPr lang="tr-TR" b="1" dirty="0" smtClean="0">
                <a:latin typeface="Lucida Sans Typewriter" panose="020B0509030504030204" pitchFamily="49" charset="0"/>
              </a:rPr>
              <a:t>TÜRKİSTAN VE KENDİR</a:t>
            </a:r>
            <a:endParaRPr lang="tr-TR" b="1" dirty="0">
              <a:latin typeface="Lucida Sans Typewriter" panose="020B0509030504030204" pitchFamily="49" charset="0"/>
            </a:endParaRPr>
          </a:p>
          <a:p>
            <a:endParaRPr lang="tr-TR" b="1" dirty="0">
              <a:latin typeface="Lucida Sans Typewriter" panose="020B0509030504030204" pitchFamily="49" charset="0"/>
            </a:endParaRPr>
          </a:p>
          <a:p>
            <a:r>
              <a:rPr lang="tr-TR" b="1" dirty="0">
                <a:latin typeface="Lucida Sans Typewriter" panose="020B0509030504030204" pitchFamily="49" charset="0"/>
              </a:rPr>
              <a:t>KENDİR YER ADLARI</a:t>
            </a:r>
          </a:p>
          <a:p>
            <a:endParaRPr lang="tr-TR" b="1" dirty="0">
              <a:latin typeface="Lucida Sans Typewriter" panose="020B0509030504030204" pitchFamily="49" charset="0"/>
            </a:endParaRPr>
          </a:p>
          <a:p>
            <a:r>
              <a:rPr lang="tr-TR" b="1" dirty="0">
                <a:latin typeface="Lucida Sans Typewriter" panose="020B0509030504030204" pitchFamily="49" charset="0"/>
              </a:rPr>
              <a:t>KENEVİR KULLANIM ALANLARI</a:t>
            </a:r>
          </a:p>
          <a:p>
            <a:endParaRPr lang="tr-TR" b="1" dirty="0">
              <a:latin typeface="Lucida Sans Typewriter" panose="020B0509030504030204" pitchFamily="49" charset="0"/>
            </a:endParaRPr>
          </a:p>
          <a:p>
            <a:r>
              <a:rPr lang="tr-TR" b="1" dirty="0">
                <a:latin typeface="Lucida Sans Typewriter" panose="020B0509030504030204" pitchFamily="49" charset="0"/>
              </a:rPr>
              <a:t>DENİZCİLİKTE STRATEJİK BİR </a:t>
            </a:r>
            <a:r>
              <a:rPr lang="tr-TR" b="1" dirty="0" smtClean="0">
                <a:latin typeface="Lucida Sans Typewriter" panose="020B0509030504030204" pitchFamily="49" charset="0"/>
              </a:rPr>
              <a:t>ÜRÜN:K </a:t>
            </a:r>
            <a:r>
              <a:rPr lang="tr-TR" b="1" dirty="0">
                <a:latin typeface="Lucida Sans Typewriter" panose="020B0509030504030204" pitchFamily="49" charset="0"/>
              </a:rPr>
              <a:t>E N D İ R</a:t>
            </a:r>
          </a:p>
          <a:p>
            <a:endParaRPr lang="tr-TR" b="1" dirty="0">
              <a:latin typeface="Lucida Sans Typewriter" panose="020B0509030504030204" pitchFamily="49" charset="0"/>
            </a:endParaRPr>
          </a:p>
          <a:p>
            <a:r>
              <a:rPr lang="tr-TR" b="1" dirty="0">
                <a:latin typeface="Lucida Sans Typewriter" panose="020B0509030504030204" pitchFamily="49" charset="0"/>
              </a:rPr>
              <a:t>TÜRKİSTAN ve TÜRKİYE</a:t>
            </a:r>
          </a:p>
          <a:p>
            <a:endParaRPr lang="tr-TR" b="1" dirty="0">
              <a:latin typeface="Lucida Sans Typewriter" panose="020B0509030504030204" pitchFamily="49" charset="0"/>
            </a:endParaRPr>
          </a:p>
          <a:p>
            <a:r>
              <a:rPr lang="tr-TR" b="1" dirty="0">
                <a:latin typeface="Lucida Sans Typewriter" panose="020B0509030504030204" pitchFamily="49" charset="0"/>
              </a:rPr>
              <a:t>KITALAR ve BÖLGELER</a:t>
            </a:r>
          </a:p>
          <a:p>
            <a:endParaRPr lang="tr-TR" b="1" dirty="0">
              <a:latin typeface="Lucida Sans Typewriter" panose="020B0509030504030204" pitchFamily="49" charset="0"/>
            </a:endParaRPr>
          </a:p>
          <a:p>
            <a:r>
              <a:rPr lang="tr-TR" b="1" dirty="0">
                <a:latin typeface="Lucida Sans Typewriter" panose="020B0509030504030204" pitchFamily="49" charset="0"/>
              </a:rPr>
              <a:t>KAYNAKLAR</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167260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r>
              <a:rPr lang="tr-TR" sz="6000" b="1" dirty="0" smtClean="0">
                <a:solidFill>
                  <a:srgbClr val="FF0000"/>
                </a:solidFill>
              </a:rPr>
              <a:t>TÜRKİSTAN </a:t>
            </a:r>
          </a:p>
          <a:p>
            <a:pPr marL="0" indent="0" algn="ctr">
              <a:buNone/>
            </a:pPr>
            <a:r>
              <a:rPr lang="tr-TR" sz="6000" b="1" dirty="0" smtClean="0">
                <a:solidFill>
                  <a:srgbClr val="FF0000"/>
                </a:solidFill>
              </a:rPr>
              <a:t>ve </a:t>
            </a:r>
          </a:p>
          <a:p>
            <a:pPr marL="0" indent="0" algn="ctr">
              <a:buNone/>
            </a:pPr>
            <a:r>
              <a:rPr lang="tr-TR" sz="6000" b="1" dirty="0" smtClean="0">
                <a:solidFill>
                  <a:srgbClr val="FF0000"/>
                </a:solidFill>
              </a:rPr>
              <a:t>KENDİR</a:t>
            </a:r>
            <a:endParaRPr lang="tr-TR" sz="6000" b="1" dirty="0">
              <a:solidFill>
                <a:srgbClr val="FF0000"/>
              </a:solidFill>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927073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b="1" i="1" cap="all" dirty="0" smtClean="0"/>
              <a:t/>
            </a:r>
            <a:br>
              <a:rPr lang="tr-TR" b="1" i="1" cap="all" dirty="0" smtClean="0"/>
            </a:br>
            <a:r>
              <a:rPr lang="tr-TR" b="1" i="1" cap="all" dirty="0" smtClean="0"/>
              <a:t/>
            </a:r>
            <a:br>
              <a:rPr lang="tr-TR" b="1" i="1" cap="all" dirty="0" smtClean="0"/>
            </a:br>
            <a:r>
              <a:rPr lang="tr-TR" b="1" i="1" cap="all" dirty="0" smtClean="0"/>
              <a:t>KENDİR YOLLARINDA</a:t>
            </a:r>
            <a:br>
              <a:rPr lang="tr-TR" b="1" i="1" cap="all" dirty="0" smtClean="0"/>
            </a:br>
            <a:r>
              <a:rPr lang="tr-TR" dirty="0"/>
              <a:t/>
            </a:r>
            <a:br>
              <a:rPr lang="tr-TR" dirty="0"/>
            </a:br>
            <a:endParaRPr lang="tr-TR" dirty="0"/>
          </a:p>
        </p:txBody>
      </p:sp>
      <p:sp>
        <p:nvSpPr>
          <p:cNvPr id="3" name="İçerik Yer Tutucusu 2"/>
          <p:cNvSpPr>
            <a:spLocks noGrp="1"/>
          </p:cNvSpPr>
          <p:nvPr>
            <p:ph idx="1"/>
          </p:nvPr>
        </p:nvSpPr>
        <p:spPr>
          <a:xfrm>
            <a:off x="457200" y="908720"/>
            <a:ext cx="8229600" cy="5616624"/>
          </a:xfrm>
        </p:spPr>
        <p:txBody>
          <a:bodyPr>
            <a:normAutofit/>
          </a:bodyPr>
          <a:lstStyle/>
          <a:p>
            <a:pPr lvl="0"/>
            <a:r>
              <a:rPr lang="tr-TR" sz="4800" dirty="0" smtClean="0"/>
              <a:t>İpek </a:t>
            </a:r>
            <a:r>
              <a:rPr lang="tr-TR" sz="4800" dirty="0"/>
              <a:t>Yolları’nda İskitler</a:t>
            </a:r>
          </a:p>
          <a:p>
            <a:pPr lvl="0"/>
            <a:r>
              <a:rPr lang="tr-TR" sz="4800" dirty="0"/>
              <a:t>İskit Mezarları</a:t>
            </a:r>
          </a:p>
          <a:p>
            <a:pPr lvl="0"/>
            <a:r>
              <a:rPr lang="tr-TR" sz="4800" dirty="0"/>
              <a:t>İpek Yolları</a:t>
            </a:r>
          </a:p>
          <a:p>
            <a:pPr lvl="0"/>
            <a:r>
              <a:rPr lang="tr-TR" sz="4800" dirty="0"/>
              <a:t>Kenevir Yolu, Türk Kuşağı</a:t>
            </a:r>
          </a:p>
          <a:p>
            <a:pPr lvl="0"/>
            <a:r>
              <a:rPr lang="tr-TR" sz="4800" dirty="0"/>
              <a:t>Bozkır Kuşağı</a:t>
            </a:r>
          </a:p>
          <a:p>
            <a:pPr lvl="0"/>
            <a:r>
              <a:rPr lang="tr-TR" sz="4800" dirty="0"/>
              <a:t>Tarım Kuşağı</a:t>
            </a:r>
          </a:p>
          <a:p>
            <a:endParaRPr lang="tr-TR" sz="48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76851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12,000 Yıl Önce</a:t>
            </a:r>
            <a:endParaRPr lang="tr-TR" dirty="0"/>
          </a:p>
        </p:txBody>
      </p:sp>
      <p:sp>
        <p:nvSpPr>
          <p:cNvPr id="3" name="İçerik Yer Tutucusu 2"/>
          <p:cNvSpPr>
            <a:spLocks noGrp="1"/>
          </p:cNvSpPr>
          <p:nvPr>
            <p:ph idx="1"/>
          </p:nvPr>
        </p:nvSpPr>
        <p:spPr/>
        <p:txBody>
          <a:bodyPr/>
          <a:lstStyle/>
          <a:p>
            <a:pPr marL="0" indent="0">
              <a:buNone/>
            </a:pPr>
            <a:r>
              <a:rPr lang="tr-TR" dirty="0"/>
              <a:t>Belki de Buzul Çağı’nın bitiminden sonraki Holosen ısınması yaklaşık 12.000 yıl önce başladıktan hemen sonra veya daha sonra tarımın gelişi sırasında Kenevir, insanlar tarafından </a:t>
            </a:r>
            <a:r>
              <a:rPr lang="tr-TR" b="1" u="sng" dirty="0"/>
              <a:t>Avrasya’ya</a:t>
            </a:r>
            <a:r>
              <a:rPr lang="tr-TR" dirty="0"/>
              <a:t> yayıldı.</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664248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Köken Coğrafyalar</a:t>
            </a: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sz="3600" i="1" dirty="0"/>
              <a:t>Her durumda, </a:t>
            </a:r>
            <a:r>
              <a:rPr lang="tr-TR" sz="3600" b="1" i="1" dirty="0"/>
              <a:t>Orta Asya’nın</a:t>
            </a:r>
            <a:r>
              <a:rPr lang="tr-TR" sz="3600" i="1" dirty="0"/>
              <a:t> Kenevirin birincil kökeni ve erken evrimi için açık ara en makul yeri sunduğuna inanıyoruz. De </a:t>
            </a:r>
            <a:r>
              <a:rPr lang="tr-TR" sz="3600" i="1" dirty="0" err="1"/>
              <a:t>Candolle</a:t>
            </a:r>
            <a:r>
              <a:rPr lang="tr-TR" sz="3600" i="1" dirty="0"/>
              <a:t> (1967), Kenevirin yalnızca </a:t>
            </a:r>
            <a:r>
              <a:rPr lang="tr-TR" sz="3600" b="1" i="1" dirty="0"/>
              <a:t>Hazar Denizi’nin</a:t>
            </a:r>
            <a:r>
              <a:rPr lang="tr-TR" sz="3600" i="1" dirty="0"/>
              <a:t> güneyinde, </a:t>
            </a:r>
            <a:r>
              <a:rPr lang="tr-TR" sz="3600" b="1" i="1" dirty="0"/>
              <a:t>Sibirya’da </a:t>
            </a:r>
            <a:r>
              <a:rPr lang="tr-TR" sz="3600" b="1" i="1" dirty="0" err="1"/>
              <a:t>İrtiş</a:t>
            </a:r>
            <a:r>
              <a:rPr lang="tr-TR" sz="3600" b="1" i="1" dirty="0"/>
              <a:t> Nehri</a:t>
            </a:r>
            <a:r>
              <a:rPr lang="tr-TR" sz="3600" i="1" dirty="0"/>
              <a:t> yakınlarında ve </a:t>
            </a:r>
            <a:r>
              <a:rPr lang="tr-TR" sz="3600" b="1" i="1" dirty="0"/>
              <a:t>Baykal Gölü’nün</a:t>
            </a:r>
            <a:r>
              <a:rPr lang="tr-TR" sz="3600" i="1" dirty="0"/>
              <a:t> ötesindeki Kırgız Çölü’nde “vahşi” olarak bulunduğunu belirtti</a:t>
            </a:r>
            <a:r>
              <a:rPr lang="tr-TR" sz="3600" b="1" i="1" dirty="0"/>
              <a:t>; ayrıca ilk olarak Güney Sibirya’da</a:t>
            </a:r>
            <a:r>
              <a:rPr lang="tr-TR" sz="3600" i="1" dirty="0"/>
              <a:t> yetiştirildiğini öne sürdü.</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630985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Kenevir’in</a:t>
            </a:r>
            <a:r>
              <a:rPr lang="tr-TR" dirty="0" smtClean="0"/>
              <a:t> Doğal Kökeni</a:t>
            </a: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i="1" dirty="0"/>
              <a:t>Kenevir “</a:t>
            </a:r>
            <a:r>
              <a:rPr lang="tr-TR" b="1" i="1" dirty="0"/>
              <a:t>Hazar Denizi</a:t>
            </a:r>
            <a:r>
              <a:rPr lang="tr-TR" i="1" dirty="0"/>
              <a:t> yakınlarındaki ılıman Asya bölgelerine, </a:t>
            </a:r>
            <a:r>
              <a:rPr lang="tr-TR" b="1" i="1" dirty="0"/>
              <a:t>Güney Sibirya‘ya</a:t>
            </a:r>
            <a:r>
              <a:rPr lang="tr-TR" i="1" dirty="0"/>
              <a:t>, Kırgız Çölü’ne ve İran’a özgüdür.” </a:t>
            </a:r>
            <a:r>
              <a:rPr lang="tr-TR" i="1" dirty="0" err="1"/>
              <a:t>Kenevir’in</a:t>
            </a:r>
            <a:r>
              <a:rPr lang="tr-TR" i="1" dirty="0"/>
              <a:t> doğal kökeni </a:t>
            </a:r>
            <a:r>
              <a:rPr lang="tr-TR" b="1" i="1" dirty="0"/>
              <a:t>Orta Asya’da, muhtemelen Tanrı Dağları veya </a:t>
            </a:r>
            <a:r>
              <a:rPr lang="tr-TR" b="1" i="1" u="sng" dirty="0"/>
              <a:t>Altay</a:t>
            </a:r>
            <a:r>
              <a:rPr lang="tr-TR" b="1" i="1" dirty="0"/>
              <a:t> Dağları’nın</a:t>
            </a:r>
            <a:r>
              <a:rPr lang="tr-TR" i="1" dirty="0"/>
              <a:t> yüksek vadilerinde gerçekleşmiştir ve </a:t>
            </a:r>
            <a:r>
              <a:rPr lang="tr-TR" i="1" dirty="0" err="1"/>
              <a:t>Kenevir’in</a:t>
            </a:r>
            <a:r>
              <a:rPr lang="tr-TR" i="1" dirty="0"/>
              <a:t> ilk olmasa da çok erken kültürel uygulamaları erken Buzul Çağı sırasında aynı genel alanda gerçekleşmiştir. Kenevir, </a:t>
            </a:r>
            <a:r>
              <a:rPr lang="tr-TR" b="1" i="1" dirty="0"/>
              <a:t>Orta Asya’da</a:t>
            </a:r>
            <a:r>
              <a:rPr lang="tr-TR" i="1" dirty="0"/>
              <a:t> ortaya çıktıysa, Buzul Çağı buzulları ilerledikçe güneydoğuya doğru Doğu Asya’ya ve güneybatıya doğru Avrupa’ya yayılmak için ideal bir konumda olurdu.</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5055832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İnsanın ilk Yayılma Alanları</a:t>
            </a:r>
            <a:endParaRPr lang="tr-TR" dirty="0"/>
          </a:p>
        </p:txBody>
      </p:sp>
      <p:sp>
        <p:nvSpPr>
          <p:cNvPr id="3" name="İçerik Yer Tutucusu 2"/>
          <p:cNvSpPr>
            <a:spLocks noGrp="1"/>
          </p:cNvSpPr>
          <p:nvPr>
            <p:ph idx="1"/>
          </p:nvPr>
        </p:nvSpPr>
        <p:spPr/>
        <p:txBody>
          <a:bodyPr>
            <a:normAutofit lnSpcReduction="10000"/>
          </a:bodyPr>
          <a:lstStyle/>
          <a:p>
            <a:pPr marL="0" indent="0">
              <a:buNone/>
            </a:pPr>
            <a:r>
              <a:rPr lang="tr-TR" i="1" dirty="0"/>
              <a:t>İnsan genetik kanıtlarına göre </a:t>
            </a:r>
            <a:r>
              <a:rPr lang="tr-TR" b="1" i="1" u="sng" dirty="0"/>
              <a:t>Avrasya’ya</a:t>
            </a:r>
            <a:r>
              <a:rPr lang="tr-TR" i="1" dirty="0"/>
              <a:t> ilk yayılma, doğuya doğru Doğu Asya’ya ve batıya doğru Avrupa’ya doğru ilerlemeden önce kuzeye </a:t>
            </a:r>
            <a:r>
              <a:rPr lang="tr-TR" b="1" i="1" dirty="0"/>
              <a:t>Orta Asya’ya yayıldı. Bu geniş insan yayılımı, Orta Asya’ya</a:t>
            </a:r>
            <a:r>
              <a:rPr lang="tr-TR" i="1" dirty="0"/>
              <a:t> güneybatı Asya koridoru, ” </a:t>
            </a:r>
            <a:r>
              <a:rPr lang="tr-TR" b="1" i="1" dirty="0"/>
              <a:t>Anadolu</a:t>
            </a:r>
            <a:r>
              <a:rPr lang="tr-TR" i="1" dirty="0"/>
              <a:t> ve Trans-Kafkasya bölgesinden İran platosu boyunca Pakistan’ın Hint-</a:t>
            </a:r>
            <a:r>
              <a:rPr lang="tr-TR" i="1" dirty="0" err="1"/>
              <a:t>Ganj</a:t>
            </a:r>
            <a:r>
              <a:rPr lang="tr-TR" i="1" dirty="0"/>
              <a:t> ovalarına ve kuzeybatı Hindistan’a kadar uzanan geniş bir coğrafi alan” yoluyla girdi.</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728148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Orta Asya Koridoru</a:t>
            </a:r>
            <a:endParaRPr lang="tr-TR" dirty="0"/>
          </a:p>
        </p:txBody>
      </p:sp>
      <p:sp>
        <p:nvSpPr>
          <p:cNvPr id="3" name="İçerik Yer Tutucusu 2"/>
          <p:cNvSpPr>
            <a:spLocks noGrp="1"/>
          </p:cNvSpPr>
          <p:nvPr>
            <p:ph idx="1"/>
          </p:nvPr>
        </p:nvSpPr>
        <p:spPr/>
        <p:txBody>
          <a:bodyPr/>
          <a:lstStyle/>
          <a:p>
            <a:pPr marL="0" indent="0">
              <a:buNone/>
            </a:pPr>
            <a:r>
              <a:rPr lang="tr-TR" b="1" i="1" dirty="0"/>
              <a:t>Her durumda, Orta Asya’nın</a:t>
            </a:r>
            <a:r>
              <a:rPr lang="tr-TR" i="1" dirty="0"/>
              <a:t> insan hareketi ve belirli bitki ve hayvanların ilişkili yayılmaları için önemli bir koridor olduğu açıktır. Kenevirin uzun süredir </a:t>
            </a:r>
            <a:r>
              <a:rPr lang="tr-TR" b="1" i="1" dirty="0"/>
              <a:t>Orta Asya’ya</a:t>
            </a:r>
            <a:r>
              <a:rPr lang="tr-TR" i="1" dirty="0"/>
              <a:t> özgü olduğunu varsayarsak, en azından Buzul Çağı’na kadar uzanır, insanlar muhtemelen onunla uzun vadeli ilişkilerine bu devasa bölgenin bir yerinde, doğal ürünlerinden birini veya birkaçını kullanarak başladılar.</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9842968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Erken Avcılık ve Toplayıcılık Akınları</a:t>
            </a:r>
            <a:endParaRPr lang="tr-TR" dirty="0"/>
          </a:p>
        </p:txBody>
      </p:sp>
      <p:sp>
        <p:nvSpPr>
          <p:cNvPr id="3" name="İçerik Yer Tutucusu 2"/>
          <p:cNvSpPr>
            <a:spLocks noGrp="1"/>
          </p:cNvSpPr>
          <p:nvPr>
            <p:ph idx="1"/>
          </p:nvPr>
        </p:nvSpPr>
        <p:spPr/>
        <p:txBody>
          <a:bodyPr/>
          <a:lstStyle/>
          <a:p>
            <a:pPr marL="0" indent="0">
              <a:buNone/>
            </a:pPr>
            <a:r>
              <a:rPr lang="tr-TR" b="1" i="1" dirty="0"/>
              <a:t>İnsanlar Keneviri ilk olarak, bu cinsin varsayılan doğal kökenlerinin bulunduğu Orta Asya’ya</a:t>
            </a:r>
            <a:r>
              <a:rPr lang="tr-TR" i="1" dirty="0"/>
              <a:t> yapılan erken avcılık ve toplayıcılık akınları sırasında keşfettiyse, modern Kenevir </a:t>
            </a:r>
            <a:r>
              <a:rPr lang="tr-TR" i="1" dirty="0" err="1"/>
              <a:t>taksonlarının</a:t>
            </a:r>
            <a:r>
              <a:rPr lang="tr-TR" i="1" dirty="0"/>
              <a:t> varsayılan atalarını hem Avrupa’daki hem de Güney Doğu Asya’daki buzul sığınaklarına taşımış olabilirler.</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731231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87424"/>
            <a:ext cx="8229600" cy="1008112"/>
          </a:xfrm>
        </p:spPr>
        <p:txBody>
          <a:bodyPr>
            <a:normAutofit fontScale="90000"/>
          </a:bodyPr>
          <a:lstStyle/>
          <a:p>
            <a:r>
              <a:rPr lang="tr-TR" dirty="0" smtClean="0"/>
              <a:t/>
            </a:r>
            <a:br>
              <a:rPr lang="tr-TR" dirty="0" smtClean="0"/>
            </a:br>
            <a:r>
              <a:rPr lang="tr-TR" dirty="0" smtClean="0"/>
              <a:t>Yer Adlarında Kendir: Türkistan</a:t>
            </a:r>
            <a:endParaRPr lang="tr-TR" dirty="0"/>
          </a:p>
        </p:txBody>
      </p:sp>
      <p:sp>
        <p:nvSpPr>
          <p:cNvPr id="3" name="İçerik Yer Tutucusu 2"/>
          <p:cNvSpPr>
            <a:spLocks noGrp="1"/>
          </p:cNvSpPr>
          <p:nvPr>
            <p:ph idx="1"/>
          </p:nvPr>
        </p:nvSpPr>
        <p:spPr>
          <a:xfrm>
            <a:off x="457200" y="620688"/>
            <a:ext cx="8229600" cy="6120680"/>
          </a:xfrm>
        </p:spPr>
        <p:txBody>
          <a:bodyPr>
            <a:normAutofit fontScale="32500" lnSpcReduction="20000"/>
          </a:bodyPr>
          <a:lstStyle/>
          <a:p>
            <a:pPr marL="0" indent="0">
              <a:buNone/>
            </a:pPr>
            <a:endParaRPr lang="tr-TR" dirty="0"/>
          </a:p>
          <a:p>
            <a:pPr marL="0" indent="0">
              <a:buNone/>
            </a:pPr>
            <a:r>
              <a:rPr lang="tr-TR" sz="3700" u="sng" dirty="0" err="1"/>
              <a:t>Kandirli</a:t>
            </a:r>
            <a:r>
              <a:rPr lang="tr-TR" sz="3700" u="sng" dirty="0"/>
              <a:t> </a:t>
            </a:r>
            <a:r>
              <a:rPr lang="tr-TR" sz="3700" u="sng" dirty="0" err="1"/>
              <a:t>Ayr</a:t>
            </a:r>
            <a:r>
              <a:rPr lang="tr-TR" sz="3700" u="sng" dirty="0"/>
              <a:t>…		Azerbaycan	Bölge</a:t>
            </a:r>
            <a:endParaRPr lang="tr-TR" sz="3700" dirty="0"/>
          </a:p>
          <a:p>
            <a:pPr marL="0" indent="0">
              <a:buNone/>
            </a:pPr>
            <a:r>
              <a:rPr lang="tr-TR" sz="3700" u="sng" dirty="0" err="1"/>
              <a:t>Kandırga</a:t>
            </a:r>
            <a:r>
              <a:rPr lang="tr-TR" sz="3700" u="sng" dirty="0"/>
              <a:t>		Azerbaycan	Yerleşim Yeri</a:t>
            </a:r>
            <a:endParaRPr lang="tr-TR" sz="3700" dirty="0"/>
          </a:p>
          <a:p>
            <a:pPr marL="0" indent="0">
              <a:buNone/>
            </a:pPr>
            <a:r>
              <a:rPr lang="tr-TR" sz="3700" dirty="0"/>
              <a:t> </a:t>
            </a:r>
          </a:p>
          <a:p>
            <a:pPr marL="0" indent="0">
              <a:buNone/>
            </a:pPr>
            <a:r>
              <a:rPr lang="tr-TR" sz="3700" u="sng" dirty="0" err="1"/>
              <a:t>Kenderlök</a:t>
            </a:r>
            <a:r>
              <a:rPr lang="tr-TR" sz="3700" u="sng" dirty="0"/>
              <a:t>		Kazakistan	Yerleşim Yeri</a:t>
            </a:r>
            <a:endParaRPr lang="tr-TR" sz="3700" dirty="0"/>
          </a:p>
          <a:p>
            <a:pPr marL="0" indent="0">
              <a:buNone/>
            </a:pPr>
            <a:r>
              <a:rPr lang="tr-TR" sz="3700" u="sng" dirty="0" err="1"/>
              <a:t>Kenderli</a:t>
            </a:r>
            <a:r>
              <a:rPr lang="tr-TR" sz="3700" u="sng" dirty="0"/>
              <a:t> </a:t>
            </a:r>
            <a:r>
              <a:rPr lang="tr-TR" sz="3700" u="sng" dirty="0" err="1"/>
              <a:t>Bai</a:t>
            </a:r>
            <a:r>
              <a:rPr lang="tr-TR" sz="3700" u="sng" dirty="0"/>
              <a:t>		Kazakistan	Bay</a:t>
            </a:r>
            <a:endParaRPr lang="tr-TR" sz="3700" dirty="0"/>
          </a:p>
          <a:p>
            <a:pPr marL="0" indent="0">
              <a:buNone/>
            </a:pPr>
            <a:r>
              <a:rPr lang="tr-TR" sz="3700" u="sng" dirty="0" err="1"/>
              <a:t>Kenderlök</a:t>
            </a:r>
            <a:r>
              <a:rPr lang="tr-TR" sz="3700" u="sng" dirty="0"/>
              <a:t>		Kazakistan	Nehir</a:t>
            </a:r>
            <a:endParaRPr lang="tr-TR" sz="3700" dirty="0"/>
          </a:p>
          <a:p>
            <a:pPr marL="0" indent="0">
              <a:buNone/>
            </a:pPr>
            <a:r>
              <a:rPr lang="tr-TR" sz="3700" u="sng" dirty="0" err="1"/>
              <a:t>Kenderli</a:t>
            </a:r>
            <a:r>
              <a:rPr lang="tr-TR" sz="3700" u="sng" dirty="0"/>
              <a:t>		Kazakistan	Su Kaynağı</a:t>
            </a:r>
            <a:endParaRPr lang="tr-TR" sz="3700" dirty="0"/>
          </a:p>
          <a:p>
            <a:pPr marL="0" indent="0">
              <a:buNone/>
            </a:pPr>
            <a:r>
              <a:rPr lang="tr-TR" sz="3700" u="sng" dirty="0" err="1"/>
              <a:t>Kenderli-Landzunge</a:t>
            </a:r>
            <a:r>
              <a:rPr lang="tr-TR" sz="3700" u="sng" dirty="0"/>
              <a:t>	</a:t>
            </a:r>
            <a:r>
              <a:rPr lang="tr-TR" sz="3700" u="sng" dirty="0" smtClean="0"/>
              <a:t>Kazakistan</a:t>
            </a:r>
            <a:r>
              <a:rPr lang="tr-TR" sz="3700" u="sng" dirty="0"/>
              <a:t>	Yer, Arazi</a:t>
            </a:r>
            <a:endParaRPr lang="tr-TR" sz="3700" dirty="0"/>
          </a:p>
          <a:p>
            <a:pPr marL="0" indent="0">
              <a:buNone/>
            </a:pPr>
            <a:r>
              <a:rPr lang="tr-TR" sz="3700" u="sng" dirty="0" err="1"/>
              <a:t>Kenderli</a:t>
            </a:r>
            <a:r>
              <a:rPr lang="tr-TR" sz="3700" u="sng" dirty="0"/>
              <a:t> </a:t>
            </a:r>
            <a:r>
              <a:rPr lang="tr-TR" sz="3700" u="sng" dirty="0" err="1"/>
              <a:t>Bai</a:t>
            </a:r>
            <a:r>
              <a:rPr lang="tr-TR" sz="3700" u="sng" dirty="0"/>
              <a:t>		Kazakistan	Bay</a:t>
            </a:r>
            <a:endParaRPr lang="tr-TR" sz="3700" dirty="0"/>
          </a:p>
          <a:p>
            <a:pPr marL="0" indent="0">
              <a:buNone/>
            </a:pPr>
            <a:r>
              <a:rPr lang="tr-TR" sz="3700" u="sng" dirty="0" err="1"/>
              <a:t>Kenderli</a:t>
            </a:r>
            <a:r>
              <a:rPr lang="tr-TR" sz="3700" u="sng" dirty="0"/>
              <a:t>		Kazakistan	Su Kaynağı</a:t>
            </a:r>
            <a:endParaRPr lang="tr-TR" sz="3700" dirty="0"/>
          </a:p>
          <a:p>
            <a:pPr marL="0" indent="0">
              <a:buNone/>
            </a:pPr>
            <a:r>
              <a:rPr lang="tr-TR" sz="3700" u="sng" dirty="0" err="1"/>
              <a:t>Kenderli-Landzunge</a:t>
            </a:r>
            <a:r>
              <a:rPr lang="tr-TR" sz="3700" u="sng" dirty="0"/>
              <a:t>	</a:t>
            </a:r>
            <a:r>
              <a:rPr lang="tr-TR" sz="3700" u="sng" dirty="0" smtClean="0"/>
              <a:t>Kazakistan</a:t>
            </a:r>
            <a:r>
              <a:rPr lang="tr-TR" sz="3700" u="sng" dirty="0"/>
              <a:t>	Yer, Arazi</a:t>
            </a:r>
            <a:endParaRPr lang="tr-TR" sz="3700" dirty="0"/>
          </a:p>
          <a:p>
            <a:pPr marL="0" indent="0">
              <a:buNone/>
            </a:pPr>
            <a:r>
              <a:rPr lang="tr-TR" sz="3700" u="sng" dirty="0" err="1"/>
              <a:t>Bukhta</a:t>
            </a:r>
            <a:r>
              <a:rPr lang="tr-TR" sz="3700" u="sng" dirty="0"/>
              <a:t> </a:t>
            </a:r>
            <a:r>
              <a:rPr lang="tr-TR" sz="3700" u="sng" dirty="0" err="1"/>
              <a:t>Kenderli</a:t>
            </a:r>
            <a:r>
              <a:rPr lang="tr-TR" sz="3700" u="sng" dirty="0"/>
              <a:t>	</a:t>
            </a:r>
            <a:r>
              <a:rPr lang="tr-TR" sz="3700" u="sng" dirty="0" smtClean="0"/>
              <a:t>Kazakistan</a:t>
            </a:r>
            <a:r>
              <a:rPr lang="tr-TR" sz="3700" u="sng" dirty="0"/>
              <a:t>	Bay</a:t>
            </a:r>
            <a:endParaRPr lang="tr-TR" sz="3700" dirty="0"/>
          </a:p>
          <a:p>
            <a:pPr marL="0" indent="0">
              <a:buNone/>
            </a:pPr>
            <a:r>
              <a:rPr lang="tr-TR" sz="3700" u="sng" dirty="0" err="1"/>
              <a:t>Kenderli</a:t>
            </a:r>
            <a:r>
              <a:rPr lang="tr-TR" sz="3700" u="sng" dirty="0"/>
              <a:t> </a:t>
            </a:r>
            <a:r>
              <a:rPr lang="tr-TR" sz="3700" u="sng" dirty="0" err="1"/>
              <a:t>Bai</a:t>
            </a:r>
            <a:r>
              <a:rPr lang="tr-TR" sz="3700" u="sng" dirty="0"/>
              <a:t>		Kazakistan	Bay</a:t>
            </a:r>
            <a:endParaRPr lang="tr-TR" sz="3700" dirty="0"/>
          </a:p>
          <a:p>
            <a:pPr marL="0" indent="0">
              <a:buNone/>
            </a:pPr>
            <a:r>
              <a:rPr lang="tr-TR" sz="3700" u="sng" dirty="0" err="1"/>
              <a:t>Kenderli-Landzunge</a:t>
            </a:r>
            <a:r>
              <a:rPr lang="tr-TR" sz="3700" u="sng" dirty="0"/>
              <a:t>	</a:t>
            </a:r>
            <a:r>
              <a:rPr lang="tr-TR" sz="3700" u="sng" dirty="0" smtClean="0"/>
              <a:t>Kazakistan</a:t>
            </a:r>
            <a:r>
              <a:rPr lang="tr-TR" sz="3700" u="sng" dirty="0"/>
              <a:t>	Yer, Arazi</a:t>
            </a:r>
            <a:endParaRPr lang="tr-TR" sz="3700" dirty="0"/>
          </a:p>
          <a:p>
            <a:pPr marL="0" indent="0">
              <a:buNone/>
            </a:pPr>
            <a:r>
              <a:rPr lang="tr-TR" sz="3700" u="sng" dirty="0" err="1"/>
              <a:t>Kenderlinskiy</a:t>
            </a:r>
            <a:r>
              <a:rPr lang="tr-TR" sz="3700" u="sng" dirty="0"/>
              <a:t> </a:t>
            </a:r>
            <a:r>
              <a:rPr lang="tr-TR" sz="3700" u="sng" dirty="0" err="1"/>
              <a:t>Zaliv</a:t>
            </a:r>
            <a:r>
              <a:rPr lang="tr-TR" sz="3700" u="sng" dirty="0"/>
              <a:t>	</a:t>
            </a:r>
            <a:r>
              <a:rPr lang="tr-TR" sz="3700" u="sng" dirty="0" smtClean="0"/>
              <a:t>Kazakistan</a:t>
            </a:r>
            <a:r>
              <a:rPr lang="tr-TR" sz="3700" u="sng" dirty="0"/>
              <a:t>	Bay</a:t>
            </a:r>
            <a:endParaRPr lang="tr-TR" sz="3700" dirty="0"/>
          </a:p>
          <a:p>
            <a:pPr marL="0" indent="0">
              <a:buNone/>
            </a:pPr>
            <a:r>
              <a:rPr lang="tr-TR" sz="3700" u="sng" dirty="0" err="1"/>
              <a:t>Zaliv</a:t>
            </a:r>
            <a:r>
              <a:rPr lang="tr-TR" sz="3700" u="sng" dirty="0"/>
              <a:t> </a:t>
            </a:r>
            <a:r>
              <a:rPr lang="tr-TR" sz="3700" u="sng" dirty="0" err="1"/>
              <a:t>Kenderli</a:t>
            </a:r>
            <a:r>
              <a:rPr lang="tr-TR" sz="3700" u="sng" dirty="0"/>
              <a:t>		Kazakistan	Bay</a:t>
            </a:r>
            <a:endParaRPr lang="tr-TR" sz="3700" dirty="0"/>
          </a:p>
          <a:p>
            <a:pPr marL="0" indent="0">
              <a:buNone/>
            </a:pPr>
            <a:r>
              <a:rPr lang="tr-TR" sz="3700" u="sng" dirty="0" err="1"/>
              <a:t>Kolodets</a:t>
            </a:r>
            <a:r>
              <a:rPr lang="tr-TR" sz="3700" u="sng" dirty="0"/>
              <a:t> Kendirli	</a:t>
            </a:r>
            <a:r>
              <a:rPr lang="tr-TR" sz="3700" u="sng" dirty="0" smtClean="0"/>
              <a:t>Kazakistan</a:t>
            </a:r>
            <a:r>
              <a:rPr lang="tr-TR" sz="3700" u="sng" dirty="0"/>
              <a:t>	Su Kaynağı</a:t>
            </a:r>
            <a:endParaRPr lang="tr-TR" sz="3700" dirty="0"/>
          </a:p>
          <a:p>
            <a:pPr marL="0" indent="0">
              <a:buNone/>
            </a:pPr>
            <a:r>
              <a:rPr lang="tr-TR" sz="3700" u="sng" dirty="0"/>
              <a:t>Kendirli </a:t>
            </a:r>
            <a:r>
              <a:rPr lang="tr-TR" sz="3700" u="sng" dirty="0" err="1"/>
              <a:t>Shyghanaghy</a:t>
            </a:r>
            <a:r>
              <a:rPr lang="tr-TR" sz="3700" u="sng" dirty="0"/>
              <a:t>	</a:t>
            </a:r>
            <a:r>
              <a:rPr lang="tr-TR" sz="3700" u="sng" dirty="0" smtClean="0"/>
              <a:t>Kazakistan</a:t>
            </a:r>
            <a:r>
              <a:rPr lang="tr-TR" sz="3700" u="sng" dirty="0"/>
              <a:t>	Bay</a:t>
            </a:r>
            <a:endParaRPr lang="tr-TR" sz="3700" dirty="0"/>
          </a:p>
          <a:p>
            <a:pPr marL="0" indent="0">
              <a:buNone/>
            </a:pPr>
            <a:r>
              <a:rPr lang="tr-TR" sz="3700" u="sng" dirty="0" err="1"/>
              <a:t>Kendirlisor</a:t>
            </a:r>
            <a:r>
              <a:rPr lang="tr-TR" sz="3700" u="sng" dirty="0"/>
              <a:t>		Kazakistan	Hidrografik</a:t>
            </a:r>
            <a:endParaRPr lang="tr-TR" sz="3700" dirty="0"/>
          </a:p>
          <a:p>
            <a:pPr marL="0" indent="0">
              <a:buNone/>
            </a:pPr>
            <a:r>
              <a:rPr lang="tr-TR" sz="3700" u="sng" dirty="0" err="1"/>
              <a:t>Kendyrlik</a:t>
            </a:r>
            <a:r>
              <a:rPr lang="tr-TR" sz="3700" u="sng" dirty="0"/>
              <a:t>		Kazakistan	Yerleşim Yeri</a:t>
            </a:r>
            <a:endParaRPr lang="tr-TR" sz="3700" dirty="0"/>
          </a:p>
          <a:p>
            <a:pPr marL="0" indent="0">
              <a:buNone/>
            </a:pPr>
            <a:r>
              <a:rPr lang="tr-TR" sz="3700" u="sng" dirty="0" err="1"/>
              <a:t>Kinderli</a:t>
            </a:r>
            <a:r>
              <a:rPr lang="tr-TR" sz="3700" u="sng" dirty="0"/>
              <a:t> Bay		Kazakistan	Bay</a:t>
            </a:r>
            <a:endParaRPr lang="tr-TR" sz="3700" dirty="0"/>
          </a:p>
          <a:p>
            <a:pPr marL="0" indent="0">
              <a:buNone/>
            </a:pPr>
            <a:r>
              <a:rPr lang="tr-TR" sz="3700" u="sng" dirty="0" err="1"/>
              <a:t>Tarmak</a:t>
            </a:r>
            <a:r>
              <a:rPr lang="tr-TR" sz="3700" u="sng" dirty="0"/>
              <a:t>		</a:t>
            </a:r>
            <a:r>
              <a:rPr lang="tr-TR" sz="3700" u="sng" dirty="0" smtClean="0"/>
              <a:t>Kazakistan</a:t>
            </a:r>
            <a:r>
              <a:rPr lang="tr-TR" sz="3700" u="sng" dirty="0"/>
              <a:t>	Yerleşim Yeri</a:t>
            </a:r>
            <a:endParaRPr lang="tr-TR" sz="3700" dirty="0"/>
          </a:p>
          <a:p>
            <a:pPr marL="0" indent="0">
              <a:buNone/>
            </a:pPr>
            <a:r>
              <a:rPr lang="tr-TR" sz="3700" u="sng" dirty="0" err="1"/>
              <a:t>Tarmak</a:t>
            </a:r>
            <a:r>
              <a:rPr lang="tr-TR" sz="3700" u="sng" dirty="0"/>
              <a:t>		</a:t>
            </a:r>
            <a:r>
              <a:rPr lang="tr-TR" sz="3700" u="sng" dirty="0" smtClean="0"/>
              <a:t>Kazakistan</a:t>
            </a:r>
            <a:r>
              <a:rPr lang="tr-TR" sz="3700" u="sng" dirty="0"/>
              <a:t>	Yerleşim Yeri</a:t>
            </a:r>
            <a:endParaRPr lang="tr-TR" sz="3700" dirty="0"/>
          </a:p>
          <a:p>
            <a:pPr marL="0" indent="0">
              <a:buNone/>
            </a:pPr>
            <a:r>
              <a:rPr lang="tr-TR" sz="3700" dirty="0"/>
              <a:t> </a:t>
            </a:r>
          </a:p>
          <a:p>
            <a:pPr marL="0" indent="0">
              <a:buNone/>
            </a:pPr>
            <a:r>
              <a:rPr lang="tr-TR" sz="3700" u="sng" dirty="0"/>
              <a:t>		</a:t>
            </a:r>
            <a:endParaRPr lang="tr-TR" sz="3700" dirty="0"/>
          </a:p>
          <a:p>
            <a:pPr marL="0" indent="0">
              <a:buNone/>
            </a:pPr>
            <a:r>
              <a:rPr lang="tr-TR" sz="3700" u="sng" dirty="0" err="1"/>
              <a:t>Kenderli</a:t>
            </a:r>
            <a:r>
              <a:rPr lang="tr-TR" sz="3700" u="sng" dirty="0"/>
              <a:t>		Türkmenistan	Yer</a:t>
            </a:r>
            <a:endParaRPr lang="tr-TR" sz="3700" dirty="0"/>
          </a:p>
          <a:p>
            <a:pPr marL="0" indent="0">
              <a:buNone/>
            </a:pPr>
            <a:r>
              <a:rPr lang="tr-TR" sz="3700" u="sng" dirty="0" err="1"/>
              <a:t>Kenderli</a:t>
            </a:r>
            <a:r>
              <a:rPr lang="tr-TR" sz="3700" u="sng" dirty="0"/>
              <a:t>		Türkmenistan	Yer</a:t>
            </a:r>
            <a:endParaRPr lang="tr-TR" sz="3700" dirty="0"/>
          </a:p>
          <a:p>
            <a:pPr marL="0" indent="0">
              <a:buNone/>
            </a:pPr>
            <a:r>
              <a:rPr lang="tr-TR" sz="3700" u="sng" dirty="0" err="1"/>
              <a:t>Kolodets</a:t>
            </a:r>
            <a:r>
              <a:rPr lang="tr-TR" sz="3700" u="sng" dirty="0"/>
              <a:t> </a:t>
            </a:r>
            <a:r>
              <a:rPr lang="tr-TR" sz="3700" u="sng" dirty="0" err="1"/>
              <a:t>Kenderli</a:t>
            </a:r>
            <a:r>
              <a:rPr lang="tr-TR" sz="3700" u="sng" dirty="0"/>
              <a:t>	</a:t>
            </a:r>
            <a:r>
              <a:rPr lang="tr-TR" sz="3700" u="sng" dirty="0" smtClean="0"/>
              <a:t>Türkmenistan</a:t>
            </a:r>
            <a:r>
              <a:rPr lang="tr-TR" sz="3700" u="sng" dirty="0"/>
              <a:t>	Su Kaynağı</a:t>
            </a:r>
            <a:endParaRPr lang="tr-TR" sz="3700" dirty="0"/>
          </a:p>
          <a:p>
            <a:pPr marL="0" indent="0">
              <a:buNone/>
            </a:pPr>
            <a:r>
              <a:rPr lang="tr-TR" sz="3700" u="sng" dirty="0"/>
              <a:t>		</a:t>
            </a:r>
            <a:endParaRPr lang="tr-TR" sz="3700" dirty="0"/>
          </a:p>
          <a:p>
            <a:pPr marL="0" indent="0">
              <a:buNone/>
            </a:pPr>
            <a:r>
              <a:rPr lang="tr-TR" sz="3700" u="sng" dirty="0"/>
              <a:t>Kendirli		</a:t>
            </a:r>
            <a:r>
              <a:rPr lang="tr-TR" sz="3700" u="sng" dirty="0" smtClean="0"/>
              <a:t>Özbekistan</a:t>
            </a:r>
            <a:r>
              <a:rPr lang="tr-TR" sz="3700" u="sng" dirty="0"/>
              <a:t>	Yerleşim Yeri</a:t>
            </a:r>
            <a:endParaRPr lang="tr-TR" sz="3700" dirty="0"/>
          </a:p>
          <a:p>
            <a:pPr marL="0" indent="0">
              <a:buNone/>
            </a:pPr>
            <a:r>
              <a:rPr lang="tr-TR" sz="3700" dirty="0"/>
              <a:t> </a:t>
            </a:r>
          </a:p>
          <a:p>
            <a:pPr marL="0" indent="0">
              <a:buNone/>
            </a:pPr>
            <a:r>
              <a:rPr lang="tr-TR" sz="3700" b="1" dirty="0"/>
              <a:t> </a:t>
            </a:r>
            <a:endParaRPr lang="tr-TR" sz="3700" dirty="0"/>
          </a:p>
          <a:p>
            <a:pPr marL="0" indent="0">
              <a:buNone/>
            </a:pPr>
            <a:endParaRPr lang="tr-TR" sz="37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1841108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err="1" smtClean="0"/>
              <a:t>Kenevir’in</a:t>
            </a:r>
            <a:r>
              <a:rPr lang="tr-TR" sz="3600" dirty="0" smtClean="0"/>
              <a:t> Orta Asya’dan Coğrafi Yayılımı</a:t>
            </a:r>
            <a:endParaRPr lang="tr-TR" sz="3600" dirty="0"/>
          </a:p>
        </p:txBody>
      </p:sp>
      <p:sp>
        <p:nvSpPr>
          <p:cNvPr id="3" name="İçerik Yer Tutucusu 2"/>
          <p:cNvSpPr>
            <a:spLocks noGrp="1"/>
          </p:cNvSpPr>
          <p:nvPr>
            <p:ph idx="1"/>
          </p:nvPr>
        </p:nvSpPr>
        <p:spPr/>
        <p:txBody>
          <a:bodyPr/>
          <a:lstStyle/>
          <a:p>
            <a:pPr marL="0" indent="0">
              <a:buNone/>
            </a:pPr>
            <a:r>
              <a:rPr lang="tr-TR" i="1" dirty="0"/>
              <a:t>Bu nedenle, </a:t>
            </a:r>
            <a:r>
              <a:rPr lang="tr-TR" i="1" dirty="0" err="1"/>
              <a:t>Kenevir’in</a:t>
            </a:r>
            <a:r>
              <a:rPr lang="tr-TR" i="1" dirty="0"/>
              <a:t> tür oluşumunun muhtemel merkezi olan </a:t>
            </a:r>
            <a:r>
              <a:rPr lang="tr-TR" b="1" i="1" dirty="0"/>
              <a:t>Orta Asya’dan</a:t>
            </a:r>
            <a:r>
              <a:rPr lang="tr-TR" i="1" dirty="0"/>
              <a:t> coğrafi yayılımının, zaman içinde hem bilerek hem de bilmeyerek, büyük ölçüde insan müdahalesiyle desteklendiğini varsayıyoruz. Buna, dolaşan göçebeler, dost canlısı veya militan göçmenler, kara ve iç </a:t>
            </a:r>
            <a:r>
              <a:rPr lang="tr-TR" b="1" i="1" dirty="0"/>
              <a:t>su yollarındaki</a:t>
            </a:r>
            <a:r>
              <a:rPr lang="tr-TR" i="1" dirty="0"/>
              <a:t> tüccarlar, doğal ve kültürel felaketlerin kurbanlarından kaçanlar ve sıradan veya seçkin gezginler dahil olabilir.</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8616496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Sulak Alanlar</a:t>
            </a:r>
            <a:endParaRPr lang="tr-TR" dirty="0"/>
          </a:p>
        </p:txBody>
      </p:sp>
      <p:sp>
        <p:nvSpPr>
          <p:cNvPr id="3" name="İçerik Yer Tutucusu 2"/>
          <p:cNvSpPr>
            <a:spLocks noGrp="1"/>
          </p:cNvSpPr>
          <p:nvPr>
            <p:ph idx="1"/>
          </p:nvPr>
        </p:nvSpPr>
        <p:spPr/>
        <p:txBody>
          <a:bodyPr>
            <a:normAutofit fontScale="85000" lnSpcReduction="20000"/>
          </a:bodyPr>
          <a:lstStyle/>
          <a:p>
            <a:pPr marL="0" indent="0">
              <a:buNone/>
            </a:pPr>
            <a:r>
              <a:rPr lang="tr-TR" i="1" dirty="0" err="1"/>
              <a:t>Kenevir’in</a:t>
            </a:r>
            <a:r>
              <a:rPr lang="tr-TR" i="1" dirty="0"/>
              <a:t> evrimsel kökeni </a:t>
            </a:r>
            <a:r>
              <a:rPr lang="tr-TR" b="1" i="1" u="sng" dirty="0"/>
              <a:t>Avrasya’nın</a:t>
            </a:r>
            <a:r>
              <a:rPr lang="tr-TR" i="1" dirty="0"/>
              <a:t> bir yerinde, muhtemelen </a:t>
            </a:r>
            <a:r>
              <a:rPr lang="tr-TR" b="1" i="1" dirty="0"/>
              <a:t>Orta Asya’da</a:t>
            </a:r>
            <a:r>
              <a:rPr lang="tr-TR" i="1" dirty="0"/>
              <a:t> tayga veya orman bozkır bölgelerinin güney </a:t>
            </a:r>
            <a:r>
              <a:rPr lang="tr-TR" i="1" dirty="0" smtClean="0"/>
              <a:t>sınırlarındaydı. </a:t>
            </a:r>
            <a:r>
              <a:rPr lang="tr-TR" i="1" dirty="0"/>
              <a:t>Bu konum, özellikle </a:t>
            </a:r>
            <a:r>
              <a:rPr lang="tr-TR" b="1" i="1" dirty="0"/>
              <a:t>tatlı suya yakın bölgelerde</a:t>
            </a:r>
            <a:r>
              <a:rPr lang="tr-TR" i="1" dirty="0"/>
              <a:t>, yerel Kenevir popülasyonlarını insanlarla erken ilişkiler kurma pozisyonuna etkili bir şekilde yerleştirdi. Bu </a:t>
            </a:r>
            <a:r>
              <a:rPr lang="tr-TR" b="1" i="1" dirty="0"/>
              <a:t>sulak ortamlar</a:t>
            </a:r>
            <a:r>
              <a:rPr lang="tr-TR" i="1" dirty="0"/>
              <a:t> arasında </a:t>
            </a:r>
            <a:r>
              <a:rPr lang="tr-TR" b="1" i="1" dirty="0"/>
              <a:t>akarsular, nehirler, göller ve diğer sulak alanlar</a:t>
            </a:r>
            <a:r>
              <a:rPr lang="tr-TR" i="1" dirty="0"/>
              <a:t> ve muhtemelen </a:t>
            </a:r>
            <a:r>
              <a:rPr lang="tr-TR" b="1" i="1" dirty="0"/>
              <a:t>Orta Asya’da</a:t>
            </a:r>
            <a:r>
              <a:rPr lang="tr-TR" i="1" dirty="0"/>
              <a:t> </a:t>
            </a:r>
            <a:r>
              <a:rPr lang="tr-TR" i="1" dirty="0" err="1"/>
              <a:t>tugia</a:t>
            </a:r>
            <a:r>
              <a:rPr lang="tr-TR" i="1" dirty="0"/>
              <a:t> olarak bilinen ortamlarla ilişkili açık alanlar vardı; bunlar “</a:t>
            </a:r>
            <a:r>
              <a:rPr lang="tr-TR" b="1" i="1" dirty="0"/>
              <a:t>nehir vadilerinde</a:t>
            </a:r>
            <a:r>
              <a:rPr lang="tr-TR" i="1" dirty="0"/>
              <a:t> olgun ormanlık alan, çalılık ve çayırlardan oluşan” </a:t>
            </a:r>
            <a:r>
              <a:rPr lang="tr-TR" b="1" i="1" dirty="0"/>
              <a:t>sulak alanlarla</a:t>
            </a:r>
            <a:r>
              <a:rPr lang="tr-TR" i="1" dirty="0"/>
              <a:t> ilişkili ekolojik topluluklardır (</a:t>
            </a:r>
            <a:r>
              <a:rPr lang="tr-TR" i="1" dirty="0" err="1"/>
              <a:t>Dolukhanov</a:t>
            </a:r>
            <a:r>
              <a:rPr lang="tr-TR" i="1" dirty="0"/>
              <a:t> 1986).</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54973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dirty="0" smtClean="0"/>
              <a:t>Nehir Ortamları ile ilişkili kültür ve uygarlıklar</a:t>
            </a:r>
            <a:endParaRPr lang="tr-TR" sz="3200"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a:t>Kenevirin ekili bir ürün ve kamp takip eden bir ot olarak yayılması, çeşitli kullanımlarına dair bilgiyle birlikte, şüphesiz </a:t>
            </a:r>
            <a:r>
              <a:rPr lang="tr-TR" b="1" dirty="0"/>
              <a:t>Orta Asya’daki Geç Tunç Çağı’nda birçok insanı, özellikle de avcılık, toplayıcılık ve balıkçılığı tarımla birleştirmek için nehir ortamlarını kullananları içeriyordu. Örnekler arasında, bu dönemde Orta Asya’nın</a:t>
            </a:r>
            <a:r>
              <a:rPr lang="tr-TR" dirty="0"/>
              <a:t> geniş bir alanını kaplayan </a:t>
            </a:r>
            <a:r>
              <a:rPr lang="tr-TR" dirty="0" err="1"/>
              <a:t>Andronova</a:t>
            </a:r>
            <a:r>
              <a:rPr lang="tr-TR" dirty="0"/>
              <a:t> kültürü ve </a:t>
            </a:r>
            <a:r>
              <a:rPr lang="tr-TR" b="1" dirty="0" err="1"/>
              <a:t>Sir</a:t>
            </a:r>
            <a:r>
              <a:rPr lang="tr-TR" b="1" dirty="0"/>
              <a:t> Derya ve </a:t>
            </a:r>
            <a:r>
              <a:rPr lang="tr-TR" b="1" dirty="0" err="1"/>
              <a:t>Amu</a:t>
            </a:r>
            <a:r>
              <a:rPr lang="tr-TR" b="1" dirty="0"/>
              <a:t> Derya Nehir sistemlerinin</a:t>
            </a:r>
            <a:r>
              <a:rPr lang="tr-TR" dirty="0"/>
              <a:t> boşalttığı alanda gelişen </a:t>
            </a:r>
            <a:r>
              <a:rPr lang="tr-TR" b="1" dirty="0" err="1"/>
              <a:t>Maveraünnehir</a:t>
            </a:r>
            <a:r>
              <a:rPr lang="tr-TR" dirty="0"/>
              <a:t> (</a:t>
            </a:r>
            <a:r>
              <a:rPr lang="tr-TR" dirty="0" err="1"/>
              <a:t>Oxus</a:t>
            </a:r>
            <a:r>
              <a:rPr lang="tr-TR" dirty="0"/>
              <a:t>) Uygarlığı yer almaktadır.</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8109537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Kenevir lifinden Kağıt Üretimi</a:t>
            </a:r>
            <a:endParaRPr lang="tr-TR" dirty="0"/>
          </a:p>
        </p:txBody>
      </p:sp>
      <p:sp>
        <p:nvSpPr>
          <p:cNvPr id="3" name="İçerik Yer Tutucusu 2"/>
          <p:cNvSpPr>
            <a:spLocks noGrp="1"/>
          </p:cNvSpPr>
          <p:nvPr>
            <p:ph idx="1"/>
          </p:nvPr>
        </p:nvSpPr>
        <p:spPr/>
        <p:txBody>
          <a:bodyPr>
            <a:normAutofit lnSpcReduction="10000"/>
          </a:bodyPr>
          <a:lstStyle/>
          <a:p>
            <a:pPr marL="0" indent="0">
              <a:buNone/>
            </a:pPr>
            <a:r>
              <a:rPr lang="tr-TR" b="1" i="1" dirty="0"/>
              <a:t>Kenevir lif hamuru kullanılarak kağıt</a:t>
            </a:r>
            <a:r>
              <a:rPr lang="tr-TR" i="1" dirty="0"/>
              <a:t> yapma teknolojisi de en azından sekizinci yüzyılın ortalarında ve muhtemelen MS üçüncü yüzyıl kadar erken bir tarihte Doğu Asya’dan batıya doğru </a:t>
            </a:r>
            <a:r>
              <a:rPr lang="tr-TR" b="1" i="1" dirty="0"/>
              <a:t>Orta Asya’ya yayıldı. Carter (1925) , Türkistan’da</a:t>
            </a:r>
            <a:r>
              <a:rPr lang="tr-TR" i="1" dirty="0"/>
              <a:t> üçüncü ila sekizinci yüzyıllara tarihlenen ve </a:t>
            </a:r>
            <a:r>
              <a:rPr lang="tr-TR" b="1" i="1" dirty="0"/>
              <a:t>kağıt dutunun </a:t>
            </a:r>
            <a:r>
              <a:rPr lang="tr-TR" b="1" i="1" dirty="0" err="1"/>
              <a:t>bast</a:t>
            </a:r>
            <a:r>
              <a:rPr lang="tr-TR" b="1" i="1" dirty="0"/>
              <a:t> lifinden ve paçavralardan çıkarılan kenevir lifinden üretilen kağıda</a:t>
            </a:r>
            <a:r>
              <a:rPr lang="tr-TR" i="1" dirty="0"/>
              <a:t> atıfta bulundu (ayrıca bkz. </a:t>
            </a:r>
            <a:r>
              <a:rPr lang="tr-TR" i="1" dirty="0" err="1"/>
              <a:t>Bloom</a:t>
            </a:r>
            <a:r>
              <a:rPr lang="tr-TR" i="1" dirty="0"/>
              <a:t> 2001).</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180575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Genel Kabul</a:t>
            </a:r>
            <a:endParaRPr lang="tr-TR" dirty="0"/>
          </a:p>
        </p:txBody>
      </p:sp>
      <p:sp>
        <p:nvSpPr>
          <p:cNvPr id="3" name="İçerik Yer Tutucusu 2"/>
          <p:cNvSpPr>
            <a:spLocks noGrp="1"/>
          </p:cNvSpPr>
          <p:nvPr>
            <p:ph idx="1"/>
          </p:nvPr>
        </p:nvSpPr>
        <p:spPr/>
        <p:txBody>
          <a:bodyPr/>
          <a:lstStyle/>
          <a:p>
            <a:pPr marL="0" indent="0">
              <a:buNone/>
            </a:pPr>
            <a:r>
              <a:rPr lang="tr-TR" b="1" i="1" dirty="0"/>
              <a:t>Kenevirin Orta Asya’da</a:t>
            </a:r>
            <a:r>
              <a:rPr lang="tr-TR" i="1" dirty="0"/>
              <a:t> bir yerde doğal olarak ortaya çıktığı ve evrimleştiği genel olarak kabul edilmektedir.</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582037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endParaRPr lang="tr-TR" dirty="0"/>
          </a:p>
        </p:txBody>
      </p:sp>
      <p:sp>
        <p:nvSpPr>
          <p:cNvPr id="3" name="İçerik Yer Tutucusu 2"/>
          <p:cNvSpPr>
            <a:spLocks noGrp="1"/>
          </p:cNvSpPr>
          <p:nvPr>
            <p:ph idx="1"/>
          </p:nvPr>
        </p:nvSpPr>
        <p:spPr/>
        <p:txBody>
          <a:bodyPr>
            <a:normAutofit/>
          </a:bodyPr>
          <a:lstStyle/>
          <a:p>
            <a:pPr marL="0" indent="0" algn="ctr">
              <a:buNone/>
            </a:pPr>
            <a:endParaRPr lang="tr-TR" sz="6600" b="1" dirty="0" smtClean="0">
              <a:solidFill>
                <a:srgbClr val="00B050"/>
              </a:solidFill>
            </a:endParaRPr>
          </a:p>
          <a:p>
            <a:pPr marL="0" indent="0" algn="ctr">
              <a:buNone/>
            </a:pPr>
            <a:r>
              <a:rPr lang="tr-TR" sz="8800" b="1" dirty="0" smtClean="0">
                <a:solidFill>
                  <a:srgbClr val="00B050"/>
                </a:solidFill>
              </a:rPr>
              <a:t>KENDİR</a:t>
            </a:r>
          </a:p>
          <a:p>
            <a:pPr marL="0" indent="0" algn="ctr">
              <a:buNone/>
            </a:pPr>
            <a:r>
              <a:rPr lang="tr-TR" sz="8800" b="1" dirty="0" smtClean="0">
                <a:solidFill>
                  <a:srgbClr val="00B050"/>
                </a:solidFill>
              </a:rPr>
              <a:t>YER ADLARI</a:t>
            </a:r>
            <a:endParaRPr lang="tr-TR" sz="8800" b="1" dirty="0">
              <a:solidFill>
                <a:srgbClr val="00B050"/>
              </a:solidFill>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1584490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Kenevir Ülkeleri</a:t>
            </a:r>
            <a:endParaRPr lang="tr-TR" dirty="0"/>
          </a:p>
        </p:txBody>
      </p:sp>
      <p:sp>
        <p:nvSpPr>
          <p:cNvPr id="3" name="İçerik Yer Tutucusu 2"/>
          <p:cNvSpPr>
            <a:spLocks noGrp="1"/>
          </p:cNvSpPr>
          <p:nvPr>
            <p:ph idx="1"/>
          </p:nvPr>
        </p:nvSpPr>
        <p:spPr/>
        <p:txBody>
          <a:bodyPr>
            <a:normAutofit lnSpcReduction="10000"/>
          </a:bodyPr>
          <a:lstStyle/>
          <a:p>
            <a:pPr marL="0" indent="0">
              <a:buNone/>
            </a:pPr>
            <a:r>
              <a:rPr lang="tr-TR" b="1" i="1" dirty="0"/>
              <a:t>Kenevirin, adını Asya ile Avrupa arasındaki transit yola veren ipek materyalinden çok daha fazla ve fonksiyonel bir kullanımı mevcuttur. </a:t>
            </a:r>
            <a:endParaRPr lang="tr-TR" b="1" i="1" dirty="0" smtClean="0"/>
          </a:p>
          <a:p>
            <a:pPr marL="0" indent="0">
              <a:buNone/>
            </a:pPr>
            <a:endParaRPr lang="tr-TR" b="1" i="1" dirty="0" smtClean="0"/>
          </a:p>
          <a:p>
            <a:pPr marL="0" indent="0">
              <a:buNone/>
            </a:pPr>
            <a:r>
              <a:rPr lang="tr-TR" b="1" i="1" dirty="0" smtClean="0"/>
              <a:t>Bundan </a:t>
            </a:r>
            <a:r>
              <a:rPr lang="tr-TR" b="1" i="1" dirty="0"/>
              <a:t>ötürü, Kazakistan’dan başlayıp Macaristan’a kadar olan </a:t>
            </a:r>
            <a:r>
              <a:rPr lang="tr-TR" b="1" i="1" dirty="0" smtClean="0"/>
              <a:t>25 </a:t>
            </a:r>
            <a:r>
              <a:rPr lang="tr-TR" b="1" i="1" dirty="0"/>
              <a:t>ülkede kenevir ile bağlantılı yer adlarına rastlanmaktadır ve bu ülkeler Asya, Avrupa, Afrika kıtalarını dağılmışlardır.</a:t>
            </a:r>
            <a:endParaRPr lang="tr-TR" i="1"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0902234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274042"/>
          </a:xfrm>
        </p:spPr>
        <p:txBody>
          <a:bodyPr>
            <a:normAutofit fontScale="90000"/>
          </a:bodyPr>
          <a:lstStyle/>
          <a:p>
            <a:r>
              <a:rPr lang="tr-TR" dirty="0" err="1" smtClean="0"/>
              <a:t>Kender</a:t>
            </a:r>
            <a:r>
              <a:rPr lang="tr-TR" dirty="0" smtClean="0"/>
              <a:t> </a:t>
            </a:r>
            <a:r>
              <a:rPr lang="tr-TR" dirty="0" err="1" smtClean="0"/>
              <a:t>Yeradları</a:t>
            </a:r>
            <a:r>
              <a:rPr lang="tr-TR" dirty="0" smtClean="0"/>
              <a:t> </a:t>
            </a:r>
            <a:endParaRPr lang="tr-TR" dirty="0"/>
          </a:p>
        </p:txBody>
      </p:sp>
      <p:sp>
        <p:nvSpPr>
          <p:cNvPr id="4" name="Altbilgi Yer Tutucusu 3"/>
          <p:cNvSpPr>
            <a:spLocks noGrp="1"/>
          </p:cNvSpPr>
          <p:nvPr>
            <p:ph type="ftr" sz="quarter" idx="11"/>
          </p:nvPr>
        </p:nvSpPr>
        <p:spPr>
          <a:xfrm>
            <a:off x="971600" y="6597352"/>
            <a:ext cx="6696744" cy="124123"/>
          </a:xfrm>
        </p:spPr>
        <p:txBody>
          <a:bodyPr/>
          <a:lstStyle/>
          <a:p>
            <a:pPr fontAlgn="b"/>
            <a:r>
              <a:rPr lang="en-US" dirty="0"/>
              <a:t>Copyright 1996-2021 by Falling Rain Software, Ltd.</a:t>
            </a:r>
            <a:endParaRPr lang="tr-TR" dirty="0"/>
          </a:p>
          <a:p>
            <a:pPr fontAlgn="b"/>
            <a:r>
              <a:rPr lang="tr-TR" dirty="0"/>
              <a:t>https://www.fallingrain.com/world/a/K/e/n/d/e/</a:t>
            </a:r>
          </a:p>
          <a:p>
            <a:endParaRPr lang="en-US" dirty="0"/>
          </a:p>
        </p:txBody>
      </p:sp>
      <p:graphicFrame>
        <p:nvGraphicFramePr>
          <p:cNvPr id="8" name="İçerik Yer Tutucusu 7"/>
          <p:cNvGraphicFramePr>
            <a:graphicFrameLocks noGrp="1"/>
          </p:cNvGraphicFramePr>
          <p:nvPr>
            <p:ph idx="1"/>
          </p:nvPr>
        </p:nvGraphicFramePr>
        <p:xfrm>
          <a:off x="2398976" y="836618"/>
          <a:ext cx="4346048" cy="5289540"/>
        </p:xfrm>
        <a:graphic>
          <a:graphicData uri="http://schemas.openxmlformats.org/drawingml/2006/table">
            <a:tbl>
              <a:tblPr>
                <a:tableStyleId>{5C22544A-7EE6-4342-B048-85BDC9FD1C3A}</a:tableStyleId>
              </a:tblPr>
              <a:tblGrid>
                <a:gridCol w="1312482">
                  <a:extLst>
                    <a:ext uri="{9D8B030D-6E8A-4147-A177-3AD203B41FA5}">
                      <a16:colId xmlns:a16="http://schemas.microsoft.com/office/drawing/2014/main" val="1900374583"/>
                    </a:ext>
                  </a:extLst>
                </a:gridCol>
                <a:gridCol w="1882049">
                  <a:extLst>
                    <a:ext uri="{9D8B030D-6E8A-4147-A177-3AD203B41FA5}">
                      <a16:colId xmlns:a16="http://schemas.microsoft.com/office/drawing/2014/main" val="946717196"/>
                    </a:ext>
                  </a:extLst>
                </a:gridCol>
                <a:gridCol w="1151517">
                  <a:extLst>
                    <a:ext uri="{9D8B030D-6E8A-4147-A177-3AD203B41FA5}">
                      <a16:colId xmlns:a16="http://schemas.microsoft.com/office/drawing/2014/main" val="3446393567"/>
                    </a:ext>
                  </a:extLst>
                </a:gridCol>
              </a:tblGrid>
              <a:tr h="222874">
                <a:tc>
                  <a:txBody>
                    <a:bodyPr/>
                    <a:lstStyle/>
                    <a:p>
                      <a:pPr algn="ctr" fontAlgn="ctr"/>
                      <a:r>
                        <a:rPr lang="tr-TR" sz="1400" u="none" strike="noStrike" dirty="0">
                          <a:effectLst/>
                        </a:rPr>
                        <a:t>Name</a:t>
                      </a:r>
                      <a:endParaRPr lang="tr-TR" sz="1400" b="1" i="0" u="none" strike="noStrike" dirty="0">
                        <a:solidFill>
                          <a:srgbClr val="000000"/>
                        </a:solidFill>
                        <a:effectLst/>
                        <a:latin typeface="Times New Roman" panose="02020603050405020304" pitchFamily="18" charset="0"/>
                      </a:endParaRPr>
                    </a:p>
                  </a:txBody>
                  <a:tcPr marL="7429" marR="7429" marT="7429" marB="0" anchor="ctr"/>
                </a:tc>
                <a:tc>
                  <a:txBody>
                    <a:bodyPr/>
                    <a:lstStyle/>
                    <a:p>
                      <a:pPr algn="ctr" fontAlgn="ctr"/>
                      <a:r>
                        <a:rPr lang="tr-TR" sz="1400" u="none" strike="noStrike">
                          <a:effectLst/>
                        </a:rPr>
                        <a:t>Region</a:t>
                      </a:r>
                      <a:endParaRPr lang="tr-TR" sz="1400" b="1" i="0" u="none" strike="noStrike">
                        <a:solidFill>
                          <a:srgbClr val="000000"/>
                        </a:solidFill>
                        <a:effectLst/>
                        <a:latin typeface="Times New Roman" panose="02020603050405020304" pitchFamily="18" charset="0"/>
                      </a:endParaRPr>
                    </a:p>
                  </a:txBody>
                  <a:tcPr marL="7429" marR="7429" marT="7429" marB="0" anchor="ctr"/>
                </a:tc>
                <a:tc>
                  <a:txBody>
                    <a:bodyPr/>
                    <a:lstStyle/>
                    <a:p>
                      <a:pPr algn="ctr" fontAlgn="ctr"/>
                      <a:r>
                        <a:rPr lang="tr-TR" sz="1400" u="none" strike="noStrike">
                          <a:effectLst/>
                        </a:rPr>
                        <a:t>Country</a:t>
                      </a:r>
                      <a:endParaRPr lang="tr-TR" sz="1400" b="1"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64552784"/>
                  </a:ext>
                </a:extLst>
              </a:tr>
              <a:tr h="230303">
                <a:tc>
                  <a:txBody>
                    <a:bodyPr/>
                    <a:lstStyle/>
                    <a:p>
                      <a:pPr algn="l" fontAlgn="ctr"/>
                      <a:r>
                        <a:rPr lang="tr-TR" sz="1100" u="sng" strike="noStrike">
                          <a:effectLst/>
                          <a:hlinkClick r:id="rId2"/>
                        </a:rPr>
                        <a:t>Kendera</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West Bengal</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India</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505988878"/>
                  </a:ext>
                </a:extLst>
              </a:tr>
              <a:tr h="230303">
                <a:tc>
                  <a:txBody>
                    <a:bodyPr/>
                    <a:lstStyle/>
                    <a:p>
                      <a:pPr algn="l" fontAlgn="ctr"/>
                      <a:r>
                        <a:rPr lang="tr-TR" sz="1100" u="sng" strike="noStrike">
                          <a:effectLst/>
                          <a:hlinkClick r:id="rId3"/>
                        </a:rPr>
                        <a:t>Kenderak</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Parwan</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Afghanistan</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723128813"/>
                  </a:ext>
                </a:extLst>
              </a:tr>
              <a:tr h="230303">
                <a:tc>
                  <a:txBody>
                    <a:bodyPr/>
                    <a:lstStyle/>
                    <a:p>
                      <a:pPr algn="l" fontAlgn="ctr"/>
                      <a:r>
                        <a:rPr lang="tr-TR" sz="1100" u="sng" strike="noStrike">
                          <a:effectLst/>
                          <a:hlinkClick r:id="rId4"/>
                        </a:rPr>
                        <a:t>Kenderak-e Dektowr</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Parwan</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Afghanistan</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503885775"/>
                  </a:ext>
                </a:extLst>
              </a:tr>
              <a:tr h="230303">
                <a:tc>
                  <a:txBody>
                    <a:bodyPr/>
                    <a:lstStyle/>
                    <a:p>
                      <a:pPr algn="l" fontAlgn="ctr"/>
                      <a:r>
                        <a:rPr lang="tr-TR" sz="1100" u="sng" strike="noStrike">
                          <a:effectLst/>
                          <a:hlinkClick r:id="rId5"/>
                        </a:rPr>
                        <a:t>Kendere</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Ankara</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Turkey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567644444"/>
                  </a:ext>
                </a:extLst>
              </a:tr>
              <a:tr h="230303">
                <a:tc>
                  <a:txBody>
                    <a:bodyPr/>
                    <a:lstStyle/>
                    <a:p>
                      <a:pPr algn="l" fontAlgn="ctr"/>
                      <a:r>
                        <a:rPr lang="tr-TR" sz="1100" u="sng" strike="noStrike">
                          <a:effectLst/>
                          <a:hlinkClick r:id="rId6"/>
                        </a:rPr>
                        <a:t>Kenderes</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Jasz-Nagykun-Szolnok</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180286082"/>
                  </a:ext>
                </a:extLst>
              </a:tr>
              <a:tr h="230303">
                <a:tc>
                  <a:txBody>
                    <a:bodyPr/>
                    <a:lstStyle/>
                    <a:p>
                      <a:pPr algn="l" fontAlgn="ctr"/>
                      <a:r>
                        <a:rPr lang="tr-TR" sz="1100" u="sng" strike="noStrike">
                          <a:effectLst/>
                          <a:hlinkClick r:id="rId7"/>
                        </a:rPr>
                        <a:t>Kenderes Airport</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 </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 </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3842073941"/>
                  </a:ext>
                </a:extLst>
              </a:tr>
              <a:tr h="230303">
                <a:tc>
                  <a:txBody>
                    <a:bodyPr/>
                    <a:lstStyle/>
                    <a:p>
                      <a:pPr algn="l" fontAlgn="ctr"/>
                      <a:r>
                        <a:rPr lang="tr-TR" sz="1100" u="sng" strike="noStrike">
                          <a:effectLst/>
                          <a:hlinkClick r:id="rId8"/>
                        </a:rPr>
                        <a:t>Kenderes Majer</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Nitriansky</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Slovakia</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3280103382"/>
                  </a:ext>
                </a:extLst>
              </a:tr>
              <a:tr h="230303">
                <a:tc>
                  <a:txBody>
                    <a:bodyPr/>
                    <a:lstStyle/>
                    <a:p>
                      <a:pPr algn="l" fontAlgn="ctr"/>
                      <a:r>
                        <a:rPr lang="tr-TR" sz="1100" u="sng" strike="noStrike">
                          <a:effectLst/>
                          <a:hlinkClick r:id="rId9"/>
                        </a:rPr>
                        <a:t>Kendereshiv</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Zakarpats'ka Oblast'</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dirty="0" err="1">
                          <a:effectLst/>
                        </a:rPr>
                        <a:t>Ukraine</a:t>
                      </a:r>
                      <a:endParaRPr lang="tr-TR" sz="1400" b="0" i="0" u="none" strike="noStrike" dirty="0">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1564368212"/>
                  </a:ext>
                </a:extLst>
              </a:tr>
              <a:tr h="230303">
                <a:tc>
                  <a:txBody>
                    <a:bodyPr/>
                    <a:lstStyle/>
                    <a:p>
                      <a:pPr algn="l" fontAlgn="ctr"/>
                      <a:r>
                        <a:rPr lang="tr-TR" sz="1100" u="sng" strike="noStrike">
                          <a:effectLst/>
                          <a:hlinkClick r:id="rId10"/>
                        </a:rPr>
                        <a:t>Kenderesi Důlő</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Jasz-Nagykun-Szolnok</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1712947058"/>
                  </a:ext>
                </a:extLst>
              </a:tr>
              <a:tr h="230303">
                <a:tc>
                  <a:txBody>
                    <a:bodyPr/>
                    <a:lstStyle/>
                    <a:p>
                      <a:pPr algn="l" fontAlgn="ctr"/>
                      <a:r>
                        <a:rPr lang="tr-TR" sz="1100" u="sng" strike="noStrike">
                          <a:effectLst/>
                          <a:hlinkClick r:id="rId11"/>
                        </a:rPr>
                        <a:t>Kenderesi Szőllők</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Bacs-Kiskun</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4150534762"/>
                  </a:ext>
                </a:extLst>
              </a:tr>
              <a:tr h="230303">
                <a:tc>
                  <a:txBody>
                    <a:bodyPr/>
                    <a:lstStyle/>
                    <a:p>
                      <a:pPr algn="l" fontAlgn="ctr"/>
                      <a:r>
                        <a:rPr lang="tr-TR" sz="1100" u="sng" strike="noStrike">
                          <a:effectLst/>
                          <a:hlinkClick r:id="rId11"/>
                        </a:rPr>
                        <a:t>Kenderesiszőlők</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Bacs-Kiskun</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2475481916"/>
                  </a:ext>
                </a:extLst>
              </a:tr>
              <a:tr h="230303">
                <a:tc>
                  <a:txBody>
                    <a:bodyPr/>
                    <a:lstStyle/>
                    <a:p>
                      <a:pPr algn="l" fontAlgn="ctr"/>
                      <a:r>
                        <a:rPr lang="tr-TR" sz="1100" u="sng" strike="noStrike">
                          <a:effectLst/>
                          <a:hlinkClick r:id="rId12"/>
                        </a:rPr>
                        <a:t>Kendereskert</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Hajdu-Bihar</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3359989072"/>
                  </a:ext>
                </a:extLst>
              </a:tr>
              <a:tr h="230303">
                <a:tc>
                  <a:txBody>
                    <a:bodyPr/>
                    <a:lstStyle/>
                    <a:p>
                      <a:pPr algn="l" fontAlgn="ctr"/>
                      <a:r>
                        <a:rPr lang="tr-TR" sz="1100" u="sng" strike="noStrike">
                          <a:effectLst/>
                          <a:hlinkClick r:id="rId13"/>
                        </a:rPr>
                        <a:t>Kenderessziget</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Bekes</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2137186660"/>
                  </a:ext>
                </a:extLst>
              </a:tr>
              <a:tr h="230303">
                <a:tc>
                  <a:txBody>
                    <a:bodyPr/>
                    <a:lstStyle/>
                    <a:p>
                      <a:pPr algn="l" fontAlgn="ctr"/>
                      <a:r>
                        <a:rPr lang="tr-TR" sz="1100" u="sng" strike="noStrike">
                          <a:effectLst/>
                          <a:hlinkClick r:id="rId9"/>
                        </a:rPr>
                        <a:t>Kendereszów</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Zakarpats'ka Oblast'</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dirty="0" err="1">
                          <a:effectLst/>
                        </a:rPr>
                        <a:t>Ukraine</a:t>
                      </a:r>
                      <a:endParaRPr lang="tr-TR" sz="1400" b="0" i="0" u="none" strike="noStrike" dirty="0">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1354839298"/>
                  </a:ext>
                </a:extLst>
              </a:tr>
              <a:tr h="230303">
                <a:tc>
                  <a:txBody>
                    <a:bodyPr/>
                    <a:lstStyle/>
                    <a:p>
                      <a:pPr algn="l" fontAlgn="ctr"/>
                      <a:r>
                        <a:rPr lang="tr-TR" sz="1100" u="sng" strike="noStrike">
                          <a:effectLst/>
                          <a:hlinkClick r:id="rId14"/>
                        </a:rPr>
                        <a:t>Kenderfold</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Bekes</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2057628853"/>
                  </a:ext>
                </a:extLst>
              </a:tr>
              <a:tr h="230303">
                <a:tc>
                  <a:txBody>
                    <a:bodyPr/>
                    <a:lstStyle/>
                    <a:p>
                      <a:pPr algn="l" fontAlgn="ctr"/>
                      <a:r>
                        <a:rPr lang="tr-TR" sz="1100" u="sng" strike="noStrike">
                          <a:effectLst/>
                          <a:hlinkClick r:id="rId15"/>
                        </a:rPr>
                        <a:t>Kenderfold</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Pest</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1408594507"/>
                  </a:ext>
                </a:extLst>
              </a:tr>
              <a:tr h="230303">
                <a:tc>
                  <a:txBody>
                    <a:bodyPr/>
                    <a:lstStyle/>
                    <a:p>
                      <a:pPr algn="l" fontAlgn="ctr"/>
                      <a:r>
                        <a:rPr lang="tr-TR" sz="1100" u="sng" strike="noStrike">
                          <a:effectLst/>
                          <a:hlinkClick r:id="rId16"/>
                        </a:rPr>
                        <a:t>Kenderfold</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Pest</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1820000845"/>
                  </a:ext>
                </a:extLst>
              </a:tr>
              <a:tr h="230303">
                <a:tc>
                  <a:txBody>
                    <a:bodyPr/>
                    <a:lstStyle/>
                    <a:p>
                      <a:pPr algn="l" fontAlgn="ctr"/>
                      <a:r>
                        <a:rPr lang="tr-TR" sz="1100" u="sng" strike="noStrike">
                          <a:effectLst/>
                          <a:hlinkClick r:id="rId17"/>
                        </a:rPr>
                        <a:t>Kenderfolddulo</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Jasz-Nagykun-Szolnok</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244771238"/>
                  </a:ext>
                </a:extLst>
              </a:tr>
              <a:tr h="230303">
                <a:tc>
                  <a:txBody>
                    <a:bodyPr/>
                    <a:lstStyle/>
                    <a:p>
                      <a:pPr algn="l" fontAlgn="ctr"/>
                      <a:r>
                        <a:rPr lang="tr-TR" sz="1100" u="sng" strike="noStrike">
                          <a:effectLst/>
                          <a:hlinkClick r:id="rId15"/>
                        </a:rPr>
                        <a:t>Kenderfoldek</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Pest</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3255045454"/>
                  </a:ext>
                </a:extLst>
              </a:tr>
              <a:tr h="230303">
                <a:tc>
                  <a:txBody>
                    <a:bodyPr/>
                    <a:lstStyle/>
                    <a:p>
                      <a:pPr algn="l" fontAlgn="ctr"/>
                      <a:r>
                        <a:rPr lang="tr-TR" sz="1100" u="sng" strike="noStrike">
                          <a:effectLst/>
                          <a:hlinkClick r:id="rId18"/>
                        </a:rPr>
                        <a:t>Kenderfoldek</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Pest</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3019980356"/>
                  </a:ext>
                </a:extLst>
              </a:tr>
              <a:tr h="230303">
                <a:tc>
                  <a:txBody>
                    <a:bodyPr/>
                    <a:lstStyle/>
                    <a:p>
                      <a:pPr algn="l" fontAlgn="ctr"/>
                      <a:r>
                        <a:rPr lang="tr-TR" sz="1100" u="sng" strike="noStrike">
                          <a:effectLst/>
                          <a:hlinkClick r:id="rId17"/>
                        </a:rPr>
                        <a:t>Kenderföld</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Jasz-Nagykun-Szolnok</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a:effectLst/>
                        </a:rPr>
                        <a:t>Hungary</a:t>
                      </a:r>
                      <a:endParaRPr lang="tr-TR" sz="1400" b="0" i="0" u="none" strike="noStrike">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4201377728"/>
                  </a:ext>
                </a:extLst>
              </a:tr>
              <a:tr h="230303">
                <a:tc>
                  <a:txBody>
                    <a:bodyPr/>
                    <a:lstStyle/>
                    <a:p>
                      <a:pPr algn="l" fontAlgn="ctr"/>
                      <a:r>
                        <a:rPr lang="tr-TR" sz="1100" u="sng" strike="noStrike">
                          <a:effectLst/>
                          <a:hlinkClick r:id="rId19"/>
                        </a:rPr>
                        <a:t>Kenderföld</a:t>
                      </a:r>
                      <a:endParaRPr lang="tr-TR" sz="1100" b="0" i="0" u="sng" strike="noStrike">
                        <a:solidFill>
                          <a:srgbClr val="0000FF"/>
                        </a:solidFill>
                        <a:effectLst/>
                        <a:latin typeface="Calibri" panose="020F0502020204030204" pitchFamily="34" charset="0"/>
                      </a:endParaRPr>
                    </a:p>
                  </a:txBody>
                  <a:tcPr marL="7429" marR="7429" marT="7429" marB="0" anchor="ctr"/>
                </a:tc>
                <a:tc>
                  <a:txBody>
                    <a:bodyPr/>
                    <a:lstStyle/>
                    <a:p>
                      <a:pPr algn="l" fontAlgn="ctr"/>
                      <a:r>
                        <a:rPr lang="tr-TR" sz="1400" u="none" strike="noStrike">
                          <a:effectLst/>
                        </a:rPr>
                        <a:t>Jasz-Nagykun-Szolnok</a:t>
                      </a:r>
                      <a:endParaRPr lang="tr-TR" sz="1400" b="0" i="0" u="none" strike="noStrike">
                        <a:solidFill>
                          <a:srgbClr val="000000"/>
                        </a:solidFill>
                        <a:effectLst/>
                        <a:latin typeface="Times New Roman" panose="02020603050405020304" pitchFamily="18" charset="0"/>
                      </a:endParaRPr>
                    </a:p>
                  </a:txBody>
                  <a:tcPr marL="7429" marR="7429" marT="7429" marB="0" anchor="ctr"/>
                </a:tc>
                <a:tc>
                  <a:txBody>
                    <a:bodyPr/>
                    <a:lstStyle/>
                    <a:p>
                      <a:pPr algn="l" fontAlgn="ctr"/>
                      <a:r>
                        <a:rPr lang="tr-TR" sz="1400" u="none" strike="noStrike" dirty="0" err="1">
                          <a:effectLst/>
                        </a:rPr>
                        <a:t>Hungary</a:t>
                      </a:r>
                      <a:endParaRPr lang="tr-TR" sz="1400" b="0" i="0" u="none" strike="noStrike" dirty="0">
                        <a:solidFill>
                          <a:srgbClr val="000000"/>
                        </a:solidFill>
                        <a:effectLst/>
                        <a:latin typeface="Times New Roman" panose="02020603050405020304" pitchFamily="18" charset="0"/>
                      </a:endParaRPr>
                    </a:p>
                  </a:txBody>
                  <a:tcPr marL="7429" marR="7429" marT="7429" marB="0" anchor="ctr"/>
                </a:tc>
                <a:extLst>
                  <a:ext uri="{0D108BD9-81ED-4DB2-BD59-A6C34878D82A}">
                    <a16:rowId xmlns:a16="http://schemas.microsoft.com/office/drawing/2014/main" val="141948133"/>
                  </a:ext>
                </a:extLst>
              </a:tr>
            </a:tbl>
          </a:graphicData>
        </a:graphic>
      </p:graphicFrame>
    </p:spTree>
    <p:extLst>
      <p:ext uri="{BB962C8B-B14F-4D97-AF65-F5344CB8AC3E}">
        <p14:creationId xmlns:p14="http://schemas.microsoft.com/office/powerpoint/2010/main" val="6920655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1008112"/>
          </a:xfrm>
        </p:spPr>
        <p:txBody>
          <a:bodyPr/>
          <a:lstStyle/>
          <a:p>
            <a:r>
              <a:rPr lang="tr-TR" dirty="0" smtClean="0"/>
              <a:t>Macaristan </a:t>
            </a:r>
            <a:r>
              <a:rPr lang="tr-TR" dirty="0" err="1" smtClean="0"/>
              <a:t>Kender</a:t>
            </a:r>
            <a:r>
              <a:rPr lang="tr-TR" dirty="0" smtClean="0"/>
              <a:t> Yer Adları</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836712"/>
            <a:ext cx="8640960" cy="5976663"/>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4233719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dirty="0" err="1" smtClean="0"/>
              <a:t>Kender</a:t>
            </a:r>
            <a:r>
              <a:rPr lang="tr-TR" dirty="0" smtClean="0"/>
              <a:t> Yer Adları</a:t>
            </a:r>
            <a:endParaRPr lang="tr-TR" dirty="0"/>
          </a:p>
        </p:txBody>
      </p:sp>
      <p:graphicFrame>
        <p:nvGraphicFramePr>
          <p:cNvPr id="5" name="İçerik Yer Tutucusu 4"/>
          <p:cNvGraphicFramePr>
            <a:graphicFrameLocks noGrp="1"/>
          </p:cNvGraphicFramePr>
          <p:nvPr>
            <p:ph idx="1"/>
          </p:nvPr>
        </p:nvGraphicFramePr>
        <p:xfrm>
          <a:off x="2051722" y="908712"/>
          <a:ext cx="5112565" cy="5949279"/>
        </p:xfrm>
        <a:graphic>
          <a:graphicData uri="http://schemas.openxmlformats.org/drawingml/2006/table">
            <a:tbl>
              <a:tblPr>
                <a:tableStyleId>{5C22544A-7EE6-4342-B048-85BDC9FD1C3A}</a:tableStyleId>
              </a:tblPr>
              <a:tblGrid>
                <a:gridCol w="1543966">
                  <a:extLst>
                    <a:ext uri="{9D8B030D-6E8A-4147-A177-3AD203B41FA5}">
                      <a16:colId xmlns:a16="http://schemas.microsoft.com/office/drawing/2014/main" val="114723754"/>
                    </a:ext>
                  </a:extLst>
                </a:gridCol>
                <a:gridCol w="2213988">
                  <a:extLst>
                    <a:ext uri="{9D8B030D-6E8A-4147-A177-3AD203B41FA5}">
                      <a16:colId xmlns:a16="http://schemas.microsoft.com/office/drawing/2014/main" val="2240783365"/>
                    </a:ext>
                  </a:extLst>
                </a:gridCol>
                <a:gridCol w="1354611">
                  <a:extLst>
                    <a:ext uri="{9D8B030D-6E8A-4147-A177-3AD203B41FA5}">
                      <a16:colId xmlns:a16="http://schemas.microsoft.com/office/drawing/2014/main" val="630726280"/>
                    </a:ext>
                  </a:extLst>
                </a:gridCol>
              </a:tblGrid>
              <a:tr h="283299">
                <a:tc>
                  <a:txBody>
                    <a:bodyPr/>
                    <a:lstStyle/>
                    <a:p>
                      <a:pPr algn="l" fontAlgn="ctr"/>
                      <a:r>
                        <a:rPr lang="tr-TR" sz="1000" u="sng" strike="noStrike">
                          <a:effectLst/>
                          <a:hlinkClick r:id="rId2"/>
                        </a:rPr>
                        <a:t>Kenderföld</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Hajdu-Bihar</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2443585612"/>
                  </a:ext>
                </a:extLst>
              </a:tr>
              <a:tr h="283299">
                <a:tc>
                  <a:txBody>
                    <a:bodyPr/>
                    <a:lstStyle/>
                    <a:p>
                      <a:pPr algn="l" fontAlgn="ctr"/>
                      <a:r>
                        <a:rPr lang="tr-TR" sz="1000" u="sng" strike="noStrike">
                          <a:effectLst/>
                          <a:hlinkClick r:id="rId3"/>
                        </a:rPr>
                        <a:t>Kenderföldi Üdülősor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Bekes</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3140064844"/>
                  </a:ext>
                </a:extLst>
              </a:tr>
              <a:tr h="283299">
                <a:tc>
                  <a:txBody>
                    <a:bodyPr/>
                    <a:lstStyle/>
                    <a:p>
                      <a:pPr algn="l" fontAlgn="ctr"/>
                      <a:r>
                        <a:rPr lang="tr-TR" sz="1000" u="sng" strike="noStrike">
                          <a:effectLst/>
                          <a:hlinkClick r:id="rId4"/>
                        </a:rPr>
                        <a:t>Kendergrund</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dirty="0">
                          <a:effectLst/>
                        </a:rPr>
                        <a:t>Bern</a:t>
                      </a:r>
                      <a:endParaRPr lang="tr-TR" sz="1300" b="0" i="0" u="none" strike="noStrike" dirty="0">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Switzerland</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4200542376"/>
                  </a:ext>
                </a:extLst>
              </a:tr>
              <a:tr h="283299">
                <a:tc>
                  <a:txBody>
                    <a:bodyPr/>
                    <a:lstStyle/>
                    <a:p>
                      <a:pPr algn="l" fontAlgn="ctr"/>
                      <a:r>
                        <a:rPr lang="tr-TR" sz="1000" u="sng" strike="noStrike">
                          <a:effectLst/>
                          <a:hlinkClick r:id="rId5"/>
                        </a:rPr>
                        <a:t>Kendergyar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Tolna</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253316630"/>
                  </a:ext>
                </a:extLst>
              </a:tr>
              <a:tr h="283299">
                <a:tc>
                  <a:txBody>
                    <a:bodyPr/>
                    <a:lstStyle/>
                    <a:p>
                      <a:pPr algn="l" fontAlgn="ctr"/>
                      <a:r>
                        <a:rPr lang="tr-TR" sz="1000" u="sng" strike="noStrike">
                          <a:effectLst/>
                          <a:hlinkClick r:id="rId6"/>
                        </a:rPr>
                        <a:t>Kendergyar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Tolna</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1455273839"/>
                  </a:ext>
                </a:extLst>
              </a:tr>
              <a:tr h="283299">
                <a:tc>
                  <a:txBody>
                    <a:bodyPr/>
                    <a:lstStyle/>
                    <a:p>
                      <a:pPr algn="l" fontAlgn="ctr"/>
                      <a:r>
                        <a:rPr lang="tr-TR" sz="1000" u="sng" strike="noStrike">
                          <a:effectLst/>
                          <a:hlinkClick r:id="rId7"/>
                        </a:rPr>
                        <a:t>Kendergyar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Bekes</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2067373332"/>
                  </a:ext>
                </a:extLst>
              </a:tr>
              <a:tr h="283299">
                <a:tc>
                  <a:txBody>
                    <a:bodyPr/>
                    <a:lstStyle/>
                    <a:p>
                      <a:pPr algn="l" fontAlgn="ctr"/>
                      <a:r>
                        <a:rPr lang="tr-TR" sz="1000" u="sng" strike="noStrike">
                          <a:effectLst/>
                          <a:hlinkClick r:id="rId8"/>
                        </a:rPr>
                        <a:t>Kendergyar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Csongrad</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2645065973"/>
                  </a:ext>
                </a:extLst>
              </a:tr>
              <a:tr h="283299">
                <a:tc>
                  <a:txBody>
                    <a:bodyPr/>
                    <a:lstStyle/>
                    <a:p>
                      <a:pPr algn="l" fontAlgn="ctr"/>
                      <a:r>
                        <a:rPr lang="tr-TR" sz="1000" u="sng" strike="noStrike">
                          <a:effectLst/>
                          <a:hlinkClick r:id="rId9"/>
                        </a:rPr>
                        <a:t>Kendergyár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Gyor-Moson-Sopron</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3673116037"/>
                  </a:ext>
                </a:extLst>
              </a:tr>
              <a:tr h="283299">
                <a:tc>
                  <a:txBody>
                    <a:bodyPr/>
                    <a:lstStyle/>
                    <a:p>
                      <a:pPr algn="l" fontAlgn="ctr"/>
                      <a:r>
                        <a:rPr lang="tr-TR" sz="1000" u="sng" strike="noStrike">
                          <a:effectLst/>
                          <a:hlinkClick r:id="rId10"/>
                        </a:rPr>
                        <a:t>Kendergyár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Hajdu-Bihar</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413209331"/>
                  </a:ext>
                </a:extLst>
              </a:tr>
              <a:tr h="283299">
                <a:tc>
                  <a:txBody>
                    <a:bodyPr/>
                    <a:lstStyle/>
                    <a:p>
                      <a:pPr algn="l" fontAlgn="ctr"/>
                      <a:r>
                        <a:rPr lang="tr-TR" sz="1000" u="sng" strike="noStrike">
                          <a:effectLst/>
                          <a:hlinkClick r:id="rId11"/>
                        </a:rPr>
                        <a:t>Kendergyár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Tolna</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747083933"/>
                  </a:ext>
                </a:extLst>
              </a:tr>
              <a:tr h="283299">
                <a:tc>
                  <a:txBody>
                    <a:bodyPr/>
                    <a:lstStyle/>
                    <a:p>
                      <a:pPr algn="l" fontAlgn="ctr"/>
                      <a:r>
                        <a:rPr lang="tr-TR" sz="1000" u="sng" strike="noStrike">
                          <a:effectLst/>
                          <a:hlinkClick r:id="rId12"/>
                        </a:rPr>
                        <a:t>Kendergyár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Bekes</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589815623"/>
                  </a:ext>
                </a:extLst>
              </a:tr>
              <a:tr h="283299">
                <a:tc>
                  <a:txBody>
                    <a:bodyPr/>
                    <a:lstStyle/>
                    <a:p>
                      <a:pPr algn="l" fontAlgn="ctr"/>
                      <a:r>
                        <a:rPr lang="tr-TR" sz="1000" u="sng" strike="noStrike">
                          <a:effectLst/>
                          <a:hlinkClick r:id="rId13"/>
                        </a:rPr>
                        <a:t>Kendergyár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Gyor-Moson-Sopron</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4131173400"/>
                  </a:ext>
                </a:extLst>
              </a:tr>
              <a:tr h="283299">
                <a:tc>
                  <a:txBody>
                    <a:bodyPr/>
                    <a:lstStyle/>
                    <a:p>
                      <a:pPr algn="l" fontAlgn="ctr"/>
                      <a:r>
                        <a:rPr lang="tr-TR" sz="1000" u="sng" strike="noStrike">
                          <a:effectLst/>
                          <a:hlinkClick r:id="rId6"/>
                        </a:rPr>
                        <a:t>Kendergyártelep</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Tolna</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1545628300"/>
                  </a:ext>
                </a:extLst>
              </a:tr>
              <a:tr h="283299">
                <a:tc>
                  <a:txBody>
                    <a:bodyPr/>
                    <a:lstStyle/>
                    <a:p>
                      <a:pPr algn="l" fontAlgn="ctr"/>
                      <a:r>
                        <a:rPr lang="tr-TR" sz="1000" u="sng" strike="noStrike">
                          <a:effectLst/>
                          <a:hlinkClick r:id="rId14"/>
                        </a:rPr>
                        <a:t>Kenderhegy</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Komarom-Esztergom</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2354195709"/>
                  </a:ext>
                </a:extLst>
              </a:tr>
              <a:tr h="283299">
                <a:tc>
                  <a:txBody>
                    <a:bodyPr/>
                    <a:lstStyle/>
                    <a:p>
                      <a:pPr algn="l" fontAlgn="ctr"/>
                      <a:r>
                        <a:rPr lang="tr-TR" sz="1000" u="sng" strike="noStrike">
                          <a:effectLst/>
                          <a:hlinkClick r:id="rId15"/>
                        </a:rPr>
                        <a:t>Kenderháti Újtelep</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Pest</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Hungary</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3099960559"/>
                  </a:ext>
                </a:extLst>
              </a:tr>
              <a:tr h="283299">
                <a:tc>
                  <a:txBody>
                    <a:bodyPr/>
                    <a:lstStyle/>
                    <a:p>
                      <a:pPr algn="l" fontAlgn="ctr"/>
                      <a:r>
                        <a:rPr lang="tr-TR" sz="1000" u="sng" strike="noStrike">
                          <a:effectLst/>
                          <a:hlinkClick r:id="rId16"/>
                        </a:rPr>
                        <a:t>Kenderi</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Tatarstan</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Russia</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3948548451"/>
                  </a:ext>
                </a:extLst>
              </a:tr>
              <a:tr h="283299">
                <a:tc>
                  <a:txBody>
                    <a:bodyPr/>
                    <a:lstStyle/>
                    <a:p>
                      <a:pPr algn="l" fontAlgn="ctr"/>
                      <a:r>
                        <a:rPr lang="tr-TR" sz="1000" u="sng" strike="noStrike">
                          <a:effectLst/>
                          <a:hlinkClick r:id="rId17"/>
                        </a:rPr>
                        <a:t>Kenderlok</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Shyghys Qazaqstan</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Kazakhstan</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1812534485"/>
                  </a:ext>
                </a:extLst>
              </a:tr>
              <a:tr h="283299">
                <a:tc>
                  <a:txBody>
                    <a:bodyPr/>
                    <a:lstStyle/>
                    <a:p>
                      <a:pPr algn="l" fontAlgn="ctr"/>
                      <a:r>
                        <a:rPr lang="tr-TR" sz="1000" u="sng" strike="noStrike">
                          <a:effectLst/>
                          <a:hlinkClick r:id="rId17"/>
                        </a:rPr>
                        <a:t>Kenderlyk</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Shyghys Qazaqstan</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Kazakhstan</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825353184"/>
                  </a:ext>
                </a:extLst>
              </a:tr>
              <a:tr h="283299">
                <a:tc>
                  <a:txBody>
                    <a:bodyPr/>
                    <a:lstStyle/>
                    <a:p>
                      <a:pPr algn="l" fontAlgn="ctr"/>
                      <a:r>
                        <a:rPr lang="tr-TR" sz="1000" u="sng" strike="noStrike">
                          <a:effectLst/>
                          <a:hlinkClick r:id="rId18"/>
                        </a:rPr>
                        <a:t>Kendermál</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Salaj</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Romania</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2017182837"/>
                  </a:ext>
                </a:extLst>
              </a:tr>
              <a:tr h="283299">
                <a:tc>
                  <a:txBody>
                    <a:bodyPr/>
                    <a:lstStyle/>
                    <a:p>
                      <a:pPr algn="l" fontAlgn="ctr"/>
                      <a:r>
                        <a:rPr lang="tr-TR" sz="1000" u="sng" strike="noStrike">
                          <a:effectLst/>
                          <a:hlinkClick r:id="rId19"/>
                        </a:rPr>
                        <a:t>Kenderogo</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Equateur</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a:effectLst/>
                        </a:rPr>
                        <a:t>Congo (DR)</a:t>
                      </a:r>
                      <a:endParaRPr lang="tr-TR" sz="1300" b="0" i="0" u="none" strike="noStrike">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3357834928"/>
                  </a:ext>
                </a:extLst>
              </a:tr>
              <a:tr h="283299">
                <a:tc>
                  <a:txBody>
                    <a:bodyPr/>
                    <a:lstStyle/>
                    <a:p>
                      <a:pPr algn="l" fontAlgn="ctr"/>
                      <a:r>
                        <a:rPr lang="tr-TR" sz="1000" u="sng" strike="noStrike">
                          <a:effectLst/>
                          <a:hlinkClick r:id="rId20"/>
                        </a:rPr>
                        <a:t>Kendersor</a:t>
                      </a:r>
                      <a:endParaRPr lang="tr-TR" sz="1000" b="0" i="0" u="sng" strike="noStrike">
                        <a:solidFill>
                          <a:srgbClr val="0000FF"/>
                        </a:solidFill>
                        <a:effectLst/>
                        <a:latin typeface="Calibri" panose="020F0502020204030204" pitchFamily="34" charset="0"/>
                      </a:endParaRPr>
                    </a:p>
                  </a:txBody>
                  <a:tcPr marL="6952" marR="6952" marT="6952" marB="0" anchor="ctr"/>
                </a:tc>
                <a:tc>
                  <a:txBody>
                    <a:bodyPr/>
                    <a:lstStyle/>
                    <a:p>
                      <a:pPr algn="l" fontAlgn="ctr"/>
                      <a:r>
                        <a:rPr lang="tr-TR" sz="1300" u="none" strike="noStrike">
                          <a:effectLst/>
                        </a:rPr>
                        <a:t>Borsod-Abauj-Zemplen</a:t>
                      </a:r>
                      <a:endParaRPr lang="tr-TR" sz="1300" b="0" i="0" u="none" strike="noStrike">
                        <a:solidFill>
                          <a:srgbClr val="000000"/>
                        </a:solidFill>
                        <a:effectLst/>
                        <a:latin typeface="Times New Roman" panose="02020603050405020304" pitchFamily="18" charset="0"/>
                      </a:endParaRPr>
                    </a:p>
                  </a:txBody>
                  <a:tcPr marL="6952" marR="6952" marT="6952" marB="0" anchor="ctr"/>
                </a:tc>
                <a:tc>
                  <a:txBody>
                    <a:bodyPr/>
                    <a:lstStyle/>
                    <a:p>
                      <a:pPr algn="l" fontAlgn="ctr"/>
                      <a:r>
                        <a:rPr lang="tr-TR" sz="1300" u="none" strike="noStrike" dirty="0" err="1">
                          <a:effectLst/>
                        </a:rPr>
                        <a:t>Hungary</a:t>
                      </a:r>
                      <a:endParaRPr lang="tr-TR" sz="1300" b="0" i="0" u="none" strike="noStrike" dirty="0">
                        <a:solidFill>
                          <a:srgbClr val="000000"/>
                        </a:solidFill>
                        <a:effectLst/>
                        <a:latin typeface="Times New Roman" panose="02020603050405020304" pitchFamily="18" charset="0"/>
                      </a:endParaRPr>
                    </a:p>
                  </a:txBody>
                  <a:tcPr marL="6952" marR="6952" marT="6952" marB="0" anchor="ctr"/>
                </a:tc>
                <a:extLst>
                  <a:ext uri="{0D108BD9-81ED-4DB2-BD59-A6C34878D82A}">
                    <a16:rowId xmlns:a16="http://schemas.microsoft.com/office/drawing/2014/main" val="2855916752"/>
                  </a:ext>
                </a:extLst>
              </a:tr>
            </a:tbl>
          </a:graphicData>
        </a:graphic>
      </p:graphicFrame>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497848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43408"/>
            <a:ext cx="8229600" cy="936104"/>
          </a:xfrm>
        </p:spPr>
        <p:txBody>
          <a:bodyPr>
            <a:normAutofit fontScale="90000"/>
          </a:bodyPr>
          <a:lstStyle/>
          <a:p>
            <a:r>
              <a:rPr lang="tr-TR" dirty="0" smtClean="0"/>
              <a:t/>
            </a:r>
            <a:br>
              <a:rPr lang="tr-TR" dirty="0" smtClean="0"/>
            </a:br>
            <a:r>
              <a:rPr lang="tr-TR" sz="3100" b="1" dirty="0" smtClean="0"/>
              <a:t>TÜRKİSTAN SU KUŞAĞI ve KENEVİR</a:t>
            </a:r>
            <a:endParaRPr lang="tr-TR" sz="3100" b="1" dirty="0"/>
          </a:p>
        </p:txBody>
      </p:sp>
      <p:sp>
        <p:nvSpPr>
          <p:cNvPr id="3" name="İçerik Yer Tutucusu 2"/>
          <p:cNvSpPr>
            <a:spLocks noGrp="1"/>
          </p:cNvSpPr>
          <p:nvPr>
            <p:ph idx="1"/>
          </p:nvPr>
        </p:nvSpPr>
        <p:spPr>
          <a:xfrm>
            <a:off x="457200" y="908720"/>
            <a:ext cx="8229600" cy="5760640"/>
          </a:xfrm>
        </p:spPr>
        <p:txBody>
          <a:bodyPr>
            <a:normAutofit fontScale="77500" lnSpcReduction="20000"/>
          </a:bodyPr>
          <a:lstStyle/>
          <a:p>
            <a:r>
              <a:rPr lang="tr-TR" b="1" dirty="0">
                <a:solidFill>
                  <a:srgbClr val="FF0000"/>
                </a:solidFill>
              </a:rPr>
              <a:t>Avcılık, toplayıcılık ve balıkçılığı tarımla birleştirmek için nehir ortamlarını kullanan insanlar</a:t>
            </a:r>
          </a:p>
          <a:p>
            <a:r>
              <a:rPr lang="tr-TR" b="1" dirty="0">
                <a:solidFill>
                  <a:srgbClr val="FF0000"/>
                </a:solidFill>
              </a:rPr>
              <a:t>Baykal Gölü</a:t>
            </a:r>
          </a:p>
          <a:p>
            <a:r>
              <a:rPr lang="tr-TR" b="1" dirty="0">
                <a:solidFill>
                  <a:srgbClr val="FF0000"/>
                </a:solidFill>
              </a:rPr>
              <a:t>Güney Sibirya</a:t>
            </a:r>
          </a:p>
          <a:p>
            <a:r>
              <a:rPr lang="tr-TR" b="1" dirty="0">
                <a:solidFill>
                  <a:srgbClr val="FF0000"/>
                </a:solidFill>
              </a:rPr>
              <a:t>Hazar Denizi’nin güneyi</a:t>
            </a:r>
          </a:p>
          <a:p>
            <a:r>
              <a:rPr lang="tr-TR" b="1" dirty="0" err="1">
                <a:solidFill>
                  <a:srgbClr val="FF0000"/>
                </a:solidFill>
              </a:rPr>
              <a:t>İrtiş</a:t>
            </a:r>
            <a:r>
              <a:rPr lang="tr-TR" b="1" dirty="0">
                <a:solidFill>
                  <a:srgbClr val="FF0000"/>
                </a:solidFill>
              </a:rPr>
              <a:t> Nehri </a:t>
            </a:r>
          </a:p>
          <a:p>
            <a:r>
              <a:rPr lang="tr-TR" b="1" dirty="0">
                <a:solidFill>
                  <a:srgbClr val="FF0000"/>
                </a:solidFill>
              </a:rPr>
              <a:t>Nehir Ortamları ile ilişkili kültür ve uygarlıklar</a:t>
            </a:r>
          </a:p>
          <a:p>
            <a:r>
              <a:rPr lang="tr-TR" b="1" dirty="0">
                <a:solidFill>
                  <a:srgbClr val="FF0000"/>
                </a:solidFill>
              </a:rPr>
              <a:t>Nehir vadilerinde olgun ormanlık alan, çalılık ve çayırlardan oluşan sulak alanlarla ilişkili ekolojik topluluklar</a:t>
            </a:r>
          </a:p>
          <a:p>
            <a:r>
              <a:rPr lang="tr-TR" b="1" dirty="0" err="1">
                <a:solidFill>
                  <a:srgbClr val="FF0000"/>
                </a:solidFill>
              </a:rPr>
              <a:t>Sir</a:t>
            </a:r>
            <a:r>
              <a:rPr lang="tr-TR" b="1" dirty="0">
                <a:solidFill>
                  <a:srgbClr val="FF0000"/>
                </a:solidFill>
              </a:rPr>
              <a:t> Derya ve </a:t>
            </a:r>
            <a:r>
              <a:rPr lang="tr-TR" b="1" dirty="0" err="1">
                <a:solidFill>
                  <a:srgbClr val="FF0000"/>
                </a:solidFill>
              </a:rPr>
              <a:t>Amu</a:t>
            </a:r>
            <a:r>
              <a:rPr lang="tr-TR" b="1" dirty="0">
                <a:solidFill>
                  <a:srgbClr val="FF0000"/>
                </a:solidFill>
              </a:rPr>
              <a:t> Derya Nehir sistemlerinin boşalttığı alanda gelişen </a:t>
            </a:r>
            <a:r>
              <a:rPr lang="tr-TR" b="1" dirty="0" err="1">
                <a:solidFill>
                  <a:srgbClr val="FF0000"/>
                </a:solidFill>
              </a:rPr>
              <a:t>Maveraünnehir</a:t>
            </a:r>
            <a:r>
              <a:rPr lang="tr-TR" b="1" dirty="0">
                <a:solidFill>
                  <a:srgbClr val="FF0000"/>
                </a:solidFill>
              </a:rPr>
              <a:t> (</a:t>
            </a:r>
            <a:r>
              <a:rPr lang="tr-TR" b="1" dirty="0" err="1">
                <a:solidFill>
                  <a:srgbClr val="FF0000"/>
                </a:solidFill>
              </a:rPr>
              <a:t>Oxus</a:t>
            </a:r>
            <a:r>
              <a:rPr lang="tr-TR" b="1" dirty="0">
                <a:solidFill>
                  <a:srgbClr val="FF0000"/>
                </a:solidFill>
              </a:rPr>
              <a:t>) Uygarlığı</a:t>
            </a:r>
          </a:p>
          <a:p>
            <a:r>
              <a:rPr lang="tr-TR" b="1" dirty="0">
                <a:solidFill>
                  <a:srgbClr val="FF0000"/>
                </a:solidFill>
              </a:rPr>
              <a:t>Su Yolları</a:t>
            </a:r>
          </a:p>
          <a:p>
            <a:r>
              <a:rPr lang="tr-TR" b="1" dirty="0">
                <a:solidFill>
                  <a:srgbClr val="FF0000"/>
                </a:solidFill>
              </a:rPr>
              <a:t>Sulak ortamlar (akarsular, nehirler, göller ve diğer sulak alanlar)</a:t>
            </a:r>
          </a:p>
          <a:p>
            <a:r>
              <a:rPr lang="tr-TR" b="1" dirty="0">
                <a:solidFill>
                  <a:srgbClr val="FF0000"/>
                </a:solidFill>
              </a:rPr>
              <a:t>Tatlı suya yakın bölgeler</a:t>
            </a:r>
          </a:p>
          <a:p>
            <a:pPr marL="0" indent="0">
              <a:buNone/>
            </a:pPr>
            <a:endParaRPr lang="tr-TR" dirty="0"/>
          </a:p>
        </p:txBody>
      </p:sp>
      <p:sp>
        <p:nvSpPr>
          <p:cNvPr id="4" name="Altbilgi Yer Tutucusu 3"/>
          <p:cNvSpPr>
            <a:spLocks noGrp="1"/>
          </p:cNvSpPr>
          <p:nvPr>
            <p:ph type="ftr" sz="quarter" idx="11"/>
          </p:nvPr>
        </p:nvSpPr>
        <p:spPr/>
        <p:txBody>
          <a:bodyPr/>
          <a:lstStyle/>
          <a:p>
            <a:r>
              <a:rPr lang="en-US" dirty="0" smtClean="0"/>
              <a:t>https://www.booksonturkey.com/</a:t>
            </a:r>
            <a:endParaRPr lang="en-US" dirty="0"/>
          </a:p>
        </p:txBody>
      </p:sp>
    </p:spTree>
    <p:extLst>
      <p:ext uri="{BB962C8B-B14F-4D97-AF65-F5344CB8AC3E}">
        <p14:creationId xmlns:p14="http://schemas.microsoft.com/office/powerpoint/2010/main" val="1740145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Kendir </a:t>
            </a:r>
            <a:r>
              <a:rPr lang="tr-TR" dirty="0" err="1" smtClean="0"/>
              <a:t>Yeradları</a:t>
            </a:r>
            <a:endParaRPr lang="tr-TR" dirty="0"/>
          </a:p>
        </p:txBody>
      </p:sp>
      <p:graphicFrame>
        <p:nvGraphicFramePr>
          <p:cNvPr id="6" name="İçerik Yer Tutucusu 5"/>
          <p:cNvGraphicFramePr>
            <a:graphicFrameLocks noGrp="1"/>
          </p:cNvGraphicFramePr>
          <p:nvPr>
            <p:ph idx="1"/>
          </p:nvPr>
        </p:nvGraphicFramePr>
        <p:xfrm>
          <a:off x="1403648" y="836713"/>
          <a:ext cx="6120681" cy="5832648"/>
        </p:xfrm>
        <a:graphic>
          <a:graphicData uri="http://schemas.openxmlformats.org/drawingml/2006/table">
            <a:tbl>
              <a:tblPr>
                <a:tableStyleId>{5C22544A-7EE6-4342-B048-85BDC9FD1C3A}</a:tableStyleId>
              </a:tblPr>
              <a:tblGrid>
                <a:gridCol w="1814965">
                  <a:extLst>
                    <a:ext uri="{9D8B030D-6E8A-4147-A177-3AD203B41FA5}">
                      <a16:colId xmlns:a16="http://schemas.microsoft.com/office/drawing/2014/main" val="2223482045"/>
                    </a:ext>
                  </a:extLst>
                </a:gridCol>
                <a:gridCol w="2432826">
                  <a:extLst>
                    <a:ext uri="{9D8B030D-6E8A-4147-A177-3AD203B41FA5}">
                      <a16:colId xmlns:a16="http://schemas.microsoft.com/office/drawing/2014/main" val="636111098"/>
                    </a:ext>
                  </a:extLst>
                </a:gridCol>
                <a:gridCol w="1872890">
                  <a:extLst>
                    <a:ext uri="{9D8B030D-6E8A-4147-A177-3AD203B41FA5}">
                      <a16:colId xmlns:a16="http://schemas.microsoft.com/office/drawing/2014/main" val="720937738"/>
                    </a:ext>
                  </a:extLst>
                </a:gridCol>
              </a:tblGrid>
              <a:tr h="548525">
                <a:tc>
                  <a:txBody>
                    <a:bodyPr/>
                    <a:lstStyle/>
                    <a:p>
                      <a:pPr algn="ctr" fontAlgn="ctr"/>
                      <a:r>
                        <a:rPr lang="tr-TR" sz="1400" u="none" strike="noStrike">
                          <a:effectLst/>
                        </a:rPr>
                        <a:t>Name</a:t>
                      </a:r>
                      <a:endParaRPr lang="tr-TR" sz="14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tr-TR" sz="1400" u="none" strike="noStrike">
                          <a:effectLst/>
                        </a:rPr>
                        <a:t>Region</a:t>
                      </a:r>
                      <a:endParaRPr lang="tr-TR" sz="14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tr-TR" sz="1400" u="none" strike="noStrike">
                          <a:effectLst/>
                        </a:rPr>
                        <a:t>Country</a:t>
                      </a:r>
                      <a:endParaRPr lang="tr-TR" sz="1400" b="1"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4170247021"/>
                  </a:ext>
                </a:extLst>
              </a:tr>
              <a:tr h="566809">
                <a:tc>
                  <a:txBody>
                    <a:bodyPr/>
                    <a:lstStyle/>
                    <a:p>
                      <a:pPr algn="l" fontAlgn="ctr"/>
                      <a:r>
                        <a:rPr lang="tr-TR" sz="1100" u="sng" strike="noStrike">
                          <a:effectLst/>
                          <a:hlinkClick r:id="rId2"/>
                        </a:rPr>
                        <a:t>Kendir</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dirty="0" err="1">
                          <a:effectLst/>
                        </a:rPr>
                        <a:t>Daykundi</a:t>
                      </a:r>
                      <a:endParaRPr lang="tr-TR" sz="14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Afghanistan</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566098525"/>
                  </a:ext>
                </a:extLst>
              </a:tr>
              <a:tr h="566809">
                <a:tc>
                  <a:txBody>
                    <a:bodyPr/>
                    <a:lstStyle/>
                    <a:p>
                      <a:pPr algn="l" fontAlgn="ctr"/>
                      <a:r>
                        <a:rPr lang="tr-TR" sz="1100" u="sng" strike="noStrike">
                          <a:effectLst/>
                          <a:hlinkClick r:id="rId3"/>
                        </a:rPr>
                        <a:t>Kendirli</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Rize</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Turkey</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2519425593"/>
                  </a:ext>
                </a:extLst>
              </a:tr>
              <a:tr h="566809">
                <a:tc>
                  <a:txBody>
                    <a:bodyPr/>
                    <a:lstStyle/>
                    <a:p>
                      <a:pPr algn="l" fontAlgn="ctr"/>
                      <a:r>
                        <a:rPr lang="tr-TR" sz="1100" u="sng" strike="noStrike">
                          <a:effectLst/>
                          <a:hlinkClick r:id="rId4"/>
                        </a:rPr>
                        <a:t>Kendirli</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Bilecik</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Turkey</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846893204"/>
                  </a:ext>
                </a:extLst>
              </a:tr>
              <a:tr h="566809">
                <a:tc>
                  <a:txBody>
                    <a:bodyPr/>
                    <a:lstStyle/>
                    <a:p>
                      <a:pPr algn="l" fontAlgn="ctr"/>
                      <a:r>
                        <a:rPr lang="tr-TR" sz="1100" u="sng" strike="noStrike">
                          <a:effectLst/>
                          <a:hlinkClick r:id="rId5"/>
                        </a:rPr>
                        <a:t>Kendirli</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dirty="0">
                          <a:effectLst/>
                        </a:rPr>
                        <a:t>Malatya</a:t>
                      </a:r>
                      <a:endParaRPr lang="tr-TR" sz="14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Turkey</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2877628194"/>
                  </a:ext>
                </a:extLst>
              </a:tr>
              <a:tr h="566809">
                <a:tc>
                  <a:txBody>
                    <a:bodyPr/>
                    <a:lstStyle/>
                    <a:p>
                      <a:pPr algn="l" fontAlgn="ctr"/>
                      <a:r>
                        <a:rPr lang="tr-TR" sz="1100" u="sng" strike="noStrike">
                          <a:effectLst/>
                          <a:hlinkClick r:id="rId6"/>
                        </a:rPr>
                        <a:t>Kendirli</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Qoraqalpog`iston</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Uzbekistan</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328698046"/>
                  </a:ext>
                </a:extLst>
              </a:tr>
              <a:tr h="566809">
                <a:tc>
                  <a:txBody>
                    <a:bodyPr/>
                    <a:lstStyle/>
                    <a:p>
                      <a:pPr algn="l" fontAlgn="ctr"/>
                      <a:r>
                        <a:rPr lang="tr-TR" sz="1100" u="sng" strike="noStrike">
                          <a:effectLst/>
                          <a:hlinkClick r:id="rId7"/>
                        </a:rPr>
                        <a:t>Kendirlik</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Manisa</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Turkey</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717550814"/>
                  </a:ext>
                </a:extLst>
              </a:tr>
              <a:tr h="566809">
                <a:tc>
                  <a:txBody>
                    <a:bodyPr/>
                    <a:lstStyle/>
                    <a:p>
                      <a:pPr algn="l" fontAlgn="ctr"/>
                      <a:r>
                        <a:rPr lang="tr-TR" sz="1100" u="sng" strike="noStrike">
                          <a:effectLst/>
                          <a:hlinkClick r:id="rId8"/>
                        </a:rPr>
                        <a:t>Kendirçukur</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Giresun</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Turkey</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490737702"/>
                  </a:ext>
                </a:extLst>
              </a:tr>
              <a:tr h="438820">
                <a:tc>
                  <a:txBody>
                    <a:bodyPr/>
                    <a:lstStyle/>
                    <a:p>
                      <a:pPr algn="l" fontAlgn="b"/>
                      <a:endParaRPr lang="tr-T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tr-T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tr-T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40608624"/>
                  </a:ext>
                </a:extLst>
              </a:tr>
              <a:tr h="438820">
                <a:tc gridSpan="2">
                  <a:txBody>
                    <a:bodyPr/>
                    <a:lstStyle/>
                    <a:p>
                      <a:pPr algn="l" fontAlgn="b"/>
                      <a:r>
                        <a:rPr lang="tr-TR" sz="1100" u="none" strike="noStrike">
                          <a:effectLst/>
                        </a:rPr>
                        <a:t>https://www.fallingrain.com/world/a/K/e/n/d/i/</a:t>
                      </a:r>
                      <a:endParaRPr lang="tr-TR"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tr-TR"/>
                    </a:p>
                  </a:txBody>
                  <a:tcPr/>
                </a:tc>
                <a:tc>
                  <a:txBody>
                    <a:bodyPr/>
                    <a:lstStyle/>
                    <a:p>
                      <a:pPr algn="l" fontAlgn="b"/>
                      <a:endParaRPr lang="tr-T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54291872"/>
                  </a:ext>
                </a:extLst>
              </a:tr>
              <a:tr h="438820">
                <a:tc>
                  <a:txBody>
                    <a:bodyPr/>
                    <a:lstStyle/>
                    <a:p>
                      <a:pPr algn="l" fontAlgn="b"/>
                      <a:endParaRPr lang="tr-T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tr-T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tr-T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57510676"/>
                  </a:ext>
                </a:extLst>
              </a:tr>
            </a:tbl>
          </a:graphicData>
        </a:graphic>
      </p:graphicFrame>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2549746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648072"/>
          </a:xfrm>
        </p:spPr>
        <p:txBody>
          <a:bodyPr>
            <a:normAutofit fontScale="90000"/>
          </a:bodyPr>
          <a:lstStyle/>
          <a:p>
            <a:r>
              <a:rPr lang="tr-TR" dirty="0" err="1" smtClean="0"/>
              <a:t>Kendy</a:t>
            </a:r>
            <a:r>
              <a:rPr lang="tr-TR" dirty="0" smtClean="0"/>
              <a:t> </a:t>
            </a:r>
            <a:r>
              <a:rPr lang="tr-TR" dirty="0" err="1" smtClean="0"/>
              <a:t>Yeradları</a:t>
            </a:r>
            <a:endParaRPr lang="tr-TR" dirty="0"/>
          </a:p>
        </p:txBody>
      </p:sp>
      <p:graphicFrame>
        <p:nvGraphicFramePr>
          <p:cNvPr id="5" name="İçerik Yer Tutucusu 4"/>
          <p:cNvGraphicFramePr>
            <a:graphicFrameLocks noGrp="1"/>
          </p:cNvGraphicFramePr>
          <p:nvPr>
            <p:ph idx="1"/>
          </p:nvPr>
        </p:nvGraphicFramePr>
        <p:xfrm>
          <a:off x="1619672" y="764703"/>
          <a:ext cx="5688632" cy="5976664"/>
        </p:xfrm>
        <a:graphic>
          <a:graphicData uri="http://schemas.openxmlformats.org/drawingml/2006/table">
            <a:tbl>
              <a:tblPr>
                <a:tableStyleId>{5C22544A-7EE6-4342-B048-85BDC9FD1C3A}</a:tableStyleId>
              </a:tblPr>
              <a:tblGrid>
                <a:gridCol w="1817455">
                  <a:extLst>
                    <a:ext uri="{9D8B030D-6E8A-4147-A177-3AD203B41FA5}">
                      <a16:colId xmlns:a16="http://schemas.microsoft.com/office/drawing/2014/main" val="1655050771"/>
                    </a:ext>
                  </a:extLst>
                </a:gridCol>
                <a:gridCol w="2308166">
                  <a:extLst>
                    <a:ext uri="{9D8B030D-6E8A-4147-A177-3AD203B41FA5}">
                      <a16:colId xmlns:a16="http://schemas.microsoft.com/office/drawing/2014/main" val="2181637356"/>
                    </a:ext>
                  </a:extLst>
                </a:gridCol>
                <a:gridCol w="1563011">
                  <a:extLst>
                    <a:ext uri="{9D8B030D-6E8A-4147-A177-3AD203B41FA5}">
                      <a16:colId xmlns:a16="http://schemas.microsoft.com/office/drawing/2014/main" val="2937114881"/>
                    </a:ext>
                  </a:extLst>
                </a:gridCol>
              </a:tblGrid>
              <a:tr h="567370">
                <a:tc>
                  <a:txBody>
                    <a:bodyPr/>
                    <a:lstStyle/>
                    <a:p>
                      <a:pPr algn="ctr" fontAlgn="ctr"/>
                      <a:r>
                        <a:rPr lang="tr-TR" sz="1400" u="none" strike="noStrike">
                          <a:effectLst/>
                        </a:rPr>
                        <a:t>Name</a:t>
                      </a:r>
                      <a:endParaRPr lang="tr-TR" sz="14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tr-TR" sz="1400" u="none" strike="noStrike">
                          <a:effectLst/>
                        </a:rPr>
                        <a:t>Region</a:t>
                      </a:r>
                      <a:endParaRPr lang="tr-TR" sz="14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tr-TR" sz="1400" u="none" strike="noStrike">
                          <a:effectLst/>
                        </a:rPr>
                        <a:t>Country</a:t>
                      </a:r>
                      <a:endParaRPr lang="tr-TR" sz="1400" b="1"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884237468"/>
                  </a:ext>
                </a:extLst>
              </a:tr>
              <a:tr h="586282">
                <a:tc>
                  <a:txBody>
                    <a:bodyPr/>
                    <a:lstStyle/>
                    <a:p>
                      <a:pPr algn="l" fontAlgn="ctr"/>
                      <a:r>
                        <a:rPr lang="tr-TR" sz="1100" u="sng" strike="noStrike">
                          <a:effectLst/>
                          <a:hlinkClick r:id="rId2"/>
                        </a:rPr>
                        <a:t>Kendy-Tamak</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Bashkortostan</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Russia</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211945539"/>
                  </a:ext>
                </a:extLst>
              </a:tr>
              <a:tr h="586282">
                <a:tc>
                  <a:txBody>
                    <a:bodyPr/>
                    <a:lstStyle/>
                    <a:p>
                      <a:pPr algn="l" fontAlgn="ctr"/>
                      <a:r>
                        <a:rPr lang="tr-TR" sz="1100" u="sng" strike="noStrike">
                          <a:effectLst/>
                          <a:hlinkClick r:id="rId3"/>
                        </a:rPr>
                        <a:t>Kendya</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Koulikoro</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Mali</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2086141693"/>
                  </a:ext>
                </a:extLst>
              </a:tr>
              <a:tr h="586282">
                <a:tc>
                  <a:txBody>
                    <a:bodyPr/>
                    <a:lstStyle/>
                    <a:p>
                      <a:pPr algn="l" fontAlgn="ctr"/>
                      <a:r>
                        <a:rPr lang="tr-TR" sz="1100" u="sng" strike="noStrike">
                          <a:effectLst/>
                          <a:hlinkClick r:id="rId4"/>
                        </a:rPr>
                        <a:t>Kendya</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dirty="0" err="1">
                          <a:effectLst/>
                        </a:rPr>
                        <a:t>Mordoviya</a:t>
                      </a:r>
                      <a:endParaRPr lang="tr-TR" sz="14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Russia</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903080598"/>
                  </a:ext>
                </a:extLst>
              </a:tr>
              <a:tr h="586282">
                <a:tc>
                  <a:txBody>
                    <a:bodyPr/>
                    <a:lstStyle/>
                    <a:p>
                      <a:pPr algn="l" fontAlgn="ctr"/>
                      <a:r>
                        <a:rPr lang="tr-TR" sz="1100" u="sng" strike="noStrike">
                          <a:effectLst/>
                          <a:hlinkClick r:id="rId5"/>
                        </a:rPr>
                        <a:t>Kendya</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Mordoviya</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Russia</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2884168"/>
                  </a:ext>
                </a:extLst>
              </a:tr>
              <a:tr h="719038">
                <a:tc>
                  <a:txBody>
                    <a:bodyPr/>
                    <a:lstStyle/>
                    <a:p>
                      <a:pPr algn="l" fontAlgn="ctr"/>
                      <a:r>
                        <a:rPr lang="tr-TR" sz="1100" u="sng" strike="noStrike">
                          <a:effectLst/>
                          <a:hlinkClick r:id="rId6"/>
                        </a:rPr>
                        <a:t>Kendyk</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Aqmola</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Kazakhstan</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836033927"/>
                  </a:ext>
                </a:extLst>
              </a:tr>
              <a:tr h="586282">
                <a:tc>
                  <a:txBody>
                    <a:bodyPr/>
                    <a:lstStyle/>
                    <a:p>
                      <a:pPr algn="l" fontAlgn="ctr"/>
                      <a:r>
                        <a:rPr lang="tr-TR" sz="1100" u="sng" strike="noStrike">
                          <a:effectLst/>
                          <a:hlinkClick r:id="rId7"/>
                        </a:rPr>
                        <a:t>Kendyk</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 </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Kazakhstan</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742171811"/>
                  </a:ext>
                </a:extLst>
              </a:tr>
              <a:tr h="586282">
                <a:tc>
                  <a:txBody>
                    <a:bodyPr/>
                    <a:lstStyle/>
                    <a:p>
                      <a:pPr algn="l" fontAlgn="ctr"/>
                      <a:r>
                        <a:rPr lang="tr-TR" sz="1100" u="sng" strike="noStrike">
                          <a:effectLst/>
                          <a:hlinkClick r:id="rId8"/>
                        </a:rPr>
                        <a:t>Kendykly</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 </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Iran</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685977671"/>
                  </a:ext>
                </a:extLst>
              </a:tr>
              <a:tr h="586282">
                <a:tc>
                  <a:txBody>
                    <a:bodyPr/>
                    <a:lstStyle/>
                    <a:p>
                      <a:pPr algn="l" fontAlgn="ctr"/>
                      <a:r>
                        <a:rPr lang="tr-TR" sz="1100" u="sng" strike="noStrike">
                          <a:effectLst/>
                          <a:hlinkClick r:id="rId9"/>
                        </a:rPr>
                        <a:t>Kendyrlik</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Shyghys Qazaqstan</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a:effectLst/>
                        </a:rPr>
                        <a:t>Kazakhstan</a:t>
                      </a:r>
                      <a:endParaRPr lang="tr-TR" sz="14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423359969"/>
                  </a:ext>
                </a:extLst>
              </a:tr>
              <a:tr h="586282">
                <a:tc>
                  <a:txBody>
                    <a:bodyPr/>
                    <a:lstStyle/>
                    <a:p>
                      <a:pPr algn="l" fontAlgn="ctr"/>
                      <a:r>
                        <a:rPr lang="tr-TR" sz="1100" u="sng" strike="noStrike">
                          <a:effectLst/>
                          <a:hlinkClick r:id="rId9"/>
                        </a:rPr>
                        <a:t>Kendyrlyk</a:t>
                      </a:r>
                      <a:endParaRPr lang="tr-TR" sz="1100" b="0" i="0" u="sng" strike="noStrike">
                        <a:solidFill>
                          <a:srgbClr val="0000FF"/>
                        </a:solidFill>
                        <a:effectLst/>
                        <a:latin typeface="Calibri" panose="020F0502020204030204" pitchFamily="34" charset="0"/>
                      </a:endParaRPr>
                    </a:p>
                  </a:txBody>
                  <a:tcPr marL="7620" marR="7620" marT="7620" marB="0" anchor="ctr"/>
                </a:tc>
                <a:tc>
                  <a:txBody>
                    <a:bodyPr/>
                    <a:lstStyle/>
                    <a:p>
                      <a:pPr algn="l" fontAlgn="ctr"/>
                      <a:r>
                        <a:rPr lang="tr-TR" sz="1400" u="none" strike="noStrike">
                          <a:effectLst/>
                        </a:rPr>
                        <a:t>Shyghys Qazaqstan</a:t>
                      </a:r>
                      <a:endParaRPr lang="tr-TR"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ctr"/>
                      <a:r>
                        <a:rPr lang="tr-TR" sz="1400" u="none" strike="noStrike" dirty="0" err="1">
                          <a:effectLst/>
                        </a:rPr>
                        <a:t>Kazakhstan</a:t>
                      </a:r>
                      <a:endParaRPr lang="tr-TR" sz="1400" b="0" i="0"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336015918"/>
                  </a:ext>
                </a:extLst>
              </a:tr>
            </a:tbl>
          </a:graphicData>
        </a:graphic>
      </p:graphicFrame>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4519194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504056"/>
          </a:xfrm>
        </p:spPr>
        <p:txBody>
          <a:bodyPr>
            <a:normAutofit fontScale="90000"/>
          </a:bodyPr>
          <a:lstStyle/>
          <a:p>
            <a:r>
              <a:rPr lang="tr-TR" dirty="0" smtClean="0"/>
              <a:t/>
            </a:r>
            <a:br>
              <a:rPr lang="tr-TR" dirty="0" smtClean="0"/>
            </a:br>
            <a:r>
              <a:rPr lang="tr-TR" dirty="0" smtClean="0"/>
              <a:t>Kandahar </a:t>
            </a:r>
            <a:r>
              <a:rPr lang="tr-TR" dirty="0" err="1" smtClean="0"/>
              <a:t>Yeradları</a:t>
            </a:r>
            <a:r>
              <a:rPr lang="tr-TR" dirty="0" smtClean="0"/>
              <a:t/>
            </a:r>
            <a:br>
              <a:rPr lang="tr-TR" dirty="0" smtClean="0"/>
            </a:br>
            <a:endParaRPr lang="tr-TR" dirty="0"/>
          </a:p>
        </p:txBody>
      </p:sp>
      <p:graphicFrame>
        <p:nvGraphicFramePr>
          <p:cNvPr id="5" name="İçerik Yer Tutucusu 4"/>
          <p:cNvGraphicFramePr>
            <a:graphicFrameLocks noGrp="1"/>
          </p:cNvGraphicFramePr>
          <p:nvPr>
            <p:ph idx="1"/>
          </p:nvPr>
        </p:nvGraphicFramePr>
        <p:xfrm>
          <a:off x="2267744" y="836704"/>
          <a:ext cx="4536503" cy="5832653"/>
        </p:xfrm>
        <a:graphic>
          <a:graphicData uri="http://schemas.openxmlformats.org/drawingml/2006/table">
            <a:tbl>
              <a:tblPr>
                <a:tableStyleId>{5C22544A-7EE6-4342-B048-85BDC9FD1C3A}</a:tableStyleId>
              </a:tblPr>
              <a:tblGrid>
                <a:gridCol w="1404853">
                  <a:extLst>
                    <a:ext uri="{9D8B030D-6E8A-4147-A177-3AD203B41FA5}">
                      <a16:colId xmlns:a16="http://schemas.microsoft.com/office/drawing/2014/main" val="553781110"/>
                    </a:ext>
                  </a:extLst>
                </a:gridCol>
                <a:gridCol w="1434120">
                  <a:extLst>
                    <a:ext uri="{9D8B030D-6E8A-4147-A177-3AD203B41FA5}">
                      <a16:colId xmlns:a16="http://schemas.microsoft.com/office/drawing/2014/main" val="754650658"/>
                    </a:ext>
                  </a:extLst>
                </a:gridCol>
                <a:gridCol w="1697530">
                  <a:extLst>
                    <a:ext uri="{9D8B030D-6E8A-4147-A177-3AD203B41FA5}">
                      <a16:colId xmlns:a16="http://schemas.microsoft.com/office/drawing/2014/main" val="1428999973"/>
                    </a:ext>
                  </a:extLst>
                </a:gridCol>
              </a:tblGrid>
              <a:tr h="711093">
                <a:tc gridSpan="3">
                  <a:txBody>
                    <a:bodyPr/>
                    <a:lstStyle/>
                    <a:p>
                      <a:pPr algn="ctr" fontAlgn="ctr"/>
                      <a:r>
                        <a:rPr lang="en-US" sz="1200" u="none" strike="noStrike">
                          <a:effectLst/>
                        </a:rPr>
                        <a:t>Alphabetical listing of Places in World (KANDAHAR)</a:t>
                      </a:r>
                      <a:endParaRPr lang="en-US" sz="1200" b="1" i="0" u="none" strike="noStrike">
                        <a:solidFill>
                          <a:srgbClr val="000000"/>
                        </a:solidFill>
                        <a:effectLst/>
                        <a:latin typeface="Times New Roman" panose="02020603050405020304" pitchFamily="18" charset="0"/>
                      </a:endParaRPr>
                    </a:p>
                  </a:txBody>
                  <a:tcPr marL="6569" marR="6569" marT="6569"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927582317"/>
                  </a:ext>
                </a:extLst>
              </a:tr>
              <a:tr h="253963">
                <a:tc>
                  <a:txBody>
                    <a:bodyPr/>
                    <a:lstStyle/>
                    <a:p>
                      <a:pPr algn="ctr" fontAlgn="ctr"/>
                      <a:r>
                        <a:rPr lang="tr-TR" sz="1200" u="none" strike="noStrike">
                          <a:effectLst/>
                        </a:rPr>
                        <a:t>Name</a:t>
                      </a:r>
                      <a:endParaRPr lang="tr-TR" sz="1200" b="1" i="0" u="none" strike="noStrike">
                        <a:solidFill>
                          <a:srgbClr val="000000"/>
                        </a:solidFill>
                        <a:effectLst/>
                        <a:latin typeface="Times New Roman" panose="02020603050405020304" pitchFamily="18" charset="0"/>
                      </a:endParaRPr>
                    </a:p>
                  </a:txBody>
                  <a:tcPr marL="6569" marR="6569" marT="6569" marB="0" anchor="ctr"/>
                </a:tc>
                <a:tc>
                  <a:txBody>
                    <a:bodyPr/>
                    <a:lstStyle/>
                    <a:p>
                      <a:pPr algn="ctr" fontAlgn="ctr"/>
                      <a:r>
                        <a:rPr lang="tr-TR" sz="1200" u="none" strike="noStrike">
                          <a:effectLst/>
                        </a:rPr>
                        <a:t>Region</a:t>
                      </a:r>
                      <a:endParaRPr lang="tr-TR" sz="1200" b="1" i="0" u="none" strike="noStrike">
                        <a:solidFill>
                          <a:srgbClr val="000000"/>
                        </a:solidFill>
                        <a:effectLst/>
                        <a:latin typeface="Times New Roman" panose="02020603050405020304" pitchFamily="18" charset="0"/>
                      </a:endParaRPr>
                    </a:p>
                  </a:txBody>
                  <a:tcPr marL="6569" marR="6569" marT="6569" marB="0" anchor="ctr"/>
                </a:tc>
                <a:tc>
                  <a:txBody>
                    <a:bodyPr/>
                    <a:lstStyle/>
                    <a:p>
                      <a:pPr algn="ctr" fontAlgn="ctr"/>
                      <a:r>
                        <a:rPr lang="tr-TR" sz="1200" u="none" strike="noStrike">
                          <a:effectLst/>
                        </a:rPr>
                        <a:t>Country</a:t>
                      </a:r>
                      <a:endParaRPr lang="tr-TR" sz="1200" b="1"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4275431153"/>
                  </a:ext>
                </a:extLst>
              </a:tr>
              <a:tr h="262427">
                <a:tc>
                  <a:txBody>
                    <a:bodyPr/>
                    <a:lstStyle/>
                    <a:p>
                      <a:pPr algn="l" fontAlgn="ctr"/>
                      <a:r>
                        <a:rPr lang="tr-TR" sz="900" u="sng" strike="noStrike">
                          <a:effectLst/>
                          <a:hlinkClick r:id="rId2"/>
                        </a:rPr>
                        <a:t>Kandahar</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Kermanshah</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Iran</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2016878350"/>
                  </a:ext>
                </a:extLst>
              </a:tr>
              <a:tr h="262427">
                <a:tc>
                  <a:txBody>
                    <a:bodyPr/>
                    <a:lstStyle/>
                    <a:p>
                      <a:pPr algn="l" fontAlgn="ctr"/>
                      <a:r>
                        <a:rPr lang="tr-TR" sz="900" u="sng" strike="noStrike">
                          <a:effectLst/>
                          <a:hlinkClick r:id="rId3"/>
                        </a:rPr>
                        <a:t>Kandahar</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Kermanshah</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Iran</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3297512601"/>
                  </a:ext>
                </a:extLst>
              </a:tr>
              <a:tr h="262427">
                <a:tc>
                  <a:txBody>
                    <a:bodyPr/>
                    <a:lstStyle/>
                    <a:p>
                      <a:pPr algn="l" fontAlgn="ctr"/>
                      <a:r>
                        <a:rPr lang="tr-TR" sz="900" u="sng" strike="noStrike">
                          <a:effectLst/>
                          <a:hlinkClick r:id="rId4"/>
                        </a:rPr>
                        <a:t>Kandahar</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Free State</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South Africa</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1916995048"/>
                  </a:ext>
                </a:extLst>
              </a:tr>
              <a:tr h="262427">
                <a:tc>
                  <a:txBody>
                    <a:bodyPr/>
                    <a:lstStyle/>
                    <a:p>
                      <a:pPr algn="l" fontAlgn="ctr"/>
                      <a:r>
                        <a:rPr lang="tr-TR" sz="900" u="sng" strike="noStrike">
                          <a:effectLst/>
                          <a:hlinkClick r:id="rId5"/>
                        </a:rPr>
                        <a:t>Kandaharas</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Kandahar</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Afghanistan</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3148793905"/>
                  </a:ext>
                </a:extLst>
              </a:tr>
              <a:tr h="262427">
                <a:tc>
                  <a:txBody>
                    <a:bodyPr/>
                    <a:lstStyle/>
                    <a:p>
                      <a:pPr algn="l" fontAlgn="ctr"/>
                      <a:r>
                        <a:rPr lang="tr-TR" sz="900" u="sng" strike="noStrike">
                          <a:effectLst/>
                          <a:hlinkClick r:id="rId6"/>
                        </a:rPr>
                        <a:t>Kandahari</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Kunduz</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Afghanistan</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973418754"/>
                  </a:ext>
                </a:extLst>
              </a:tr>
              <a:tr h="262427">
                <a:tc>
                  <a:txBody>
                    <a:bodyPr/>
                    <a:lstStyle/>
                    <a:p>
                      <a:pPr algn="l" fontAlgn="ctr"/>
                      <a:r>
                        <a:rPr lang="tr-TR" sz="900" u="sng" strike="noStrike" dirty="0" err="1">
                          <a:effectLst/>
                          <a:hlinkClick r:id="rId7"/>
                        </a:rPr>
                        <a:t>Kandahari</a:t>
                      </a:r>
                      <a:endParaRPr lang="tr-TR" sz="900" b="0" i="0" u="sng" strike="noStrike" dirty="0">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Nangarhar</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Afghanistan</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2346697614"/>
                  </a:ext>
                </a:extLst>
              </a:tr>
              <a:tr h="262427">
                <a:tc>
                  <a:txBody>
                    <a:bodyPr/>
                    <a:lstStyle/>
                    <a:p>
                      <a:pPr algn="l" fontAlgn="ctr"/>
                      <a:r>
                        <a:rPr lang="tr-TR" sz="900" u="sng" strike="noStrike">
                          <a:effectLst/>
                          <a:hlinkClick r:id="rId8"/>
                        </a:rPr>
                        <a:t>Kandahari</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Rajshahi</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Bangladesh</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1880574346"/>
                  </a:ext>
                </a:extLst>
              </a:tr>
              <a:tr h="262427">
                <a:tc>
                  <a:txBody>
                    <a:bodyPr/>
                    <a:lstStyle/>
                    <a:p>
                      <a:pPr algn="l" fontAlgn="ctr"/>
                      <a:r>
                        <a:rPr lang="tr-TR" sz="900" u="sng" strike="noStrike">
                          <a:effectLst/>
                          <a:hlinkClick r:id="rId5"/>
                        </a:rPr>
                        <a:t>Kandaharo</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Kandahar</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Afghanistan</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2784111422"/>
                  </a:ext>
                </a:extLst>
              </a:tr>
              <a:tr h="262427">
                <a:tc>
                  <a:txBody>
                    <a:bodyPr/>
                    <a:lstStyle/>
                    <a:p>
                      <a:pPr algn="l" fontAlgn="ctr"/>
                      <a:r>
                        <a:rPr lang="tr-TR" sz="900" u="sng" strike="noStrike">
                          <a:effectLst/>
                          <a:hlinkClick r:id="rId9"/>
                        </a:rPr>
                        <a:t>Kandahena</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North Western</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Sri Lanka</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1267771714"/>
                  </a:ext>
                </a:extLst>
              </a:tr>
              <a:tr h="262427">
                <a:tc>
                  <a:txBody>
                    <a:bodyPr/>
                    <a:lstStyle/>
                    <a:p>
                      <a:pPr algn="l" fontAlgn="ctr"/>
                      <a:r>
                        <a:rPr lang="tr-TR" sz="900" u="sng" strike="noStrike">
                          <a:effectLst/>
                          <a:hlinkClick r:id="rId10"/>
                        </a:rPr>
                        <a:t>Kandahena</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Sabaragamuwa</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Sri Lanka</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2798841469"/>
                  </a:ext>
                </a:extLst>
              </a:tr>
              <a:tr h="262427">
                <a:tc>
                  <a:txBody>
                    <a:bodyPr/>
                    <a:lstStyle/>
                    <a:p>
                      <a:pPr algn="l" fontAlgn="ctr"/>
                      <a:r>
                        <a:rPr lang="tr-TR" sz="900" u="sng" strike="noStrike">
                          <a:effectLst/>
                          <a:hlinkClick r:id="rId11"/>
                        </a:rPr>
                        <a:t>Kandahenawatta</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Uva</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Sri Lanka</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3066873025"/>
                  </a:ext>
                </a:extLst>
              </a:tr>
              <a:tr h="262427">
                <a:tc>
                  <a:txBody>
                    <a:bodyPr/>
                    <a:lstStyle/>
                    <a:p>
                      <a:pPr algn="l" fontAlgn="ctr"/>
                      <a:r>
                        <a:rPr lang="tr-TR" sz="900" u="sng" strike="noStrike">
                          <a:effectLst/>
                          <a:hlinkClick r:id="rId12"/>
                        </a:rPr>
                        <a:t>Kandahia Purwa</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Uttar Pradesh</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India</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882586282"/>
                  </a:ext>
                </a:extLst>
              </a:tr>
              <a:tr h="262427">
                <a:tc>
                  <a:txBody>
                    <a:bodyPr/>
                    <a:lstStyle/>
                    <a:p>
                      <a:pPr algn="l" fontAlgn="ctr"/>
                      <a:r>
                        <a:rPr lang="tr-TR" sz="900" u="sng" strike="noStrike">
                          <a:effectLst/>
                          <a:hlinkClick r:id="rId13"/>
                        </a:rPr>
                        <a:t>Kandahiapur</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Uttar Pradesh</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India</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490916434"/>
                  </a:ext>
                </a:extLst>
              </a:tr>
              <a:tr h="262427">
                <a:tc>
                  <a:txBody>
                    <a:bodyPr/>
                    <a:lstStyle/>
                    <a:p>
                      <a:pPr algn="l" fontAlgn="ctr"/>
                      <a:r>
                        <a:rPr lang="tr-TR" sz="900" u="sng" strike="noStrike">
                          <a:effectLst/>
                          <a:hlinkClick r:id="rId14"/>
                        </a:rPr>
                        <a:t>Kandahqūl</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Ninawa</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Iraq</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295628762"/>
                  </a:ext>
                </a:extLst>
              </a:tr>
              <a:tr h="262427">
                <a:tc>
                  <a:txBody>
                    <a:bodyPr/>
                    <a:lstStyle/>
                    <a:p>
                      <a:pPr algn="l" fontAlgn="ctr"/>
                      <a:r>
                        <a:rPr lang="tr-TR" sz="900" u="sng" strike="noStrike">
                          <a:effectLst/>
                          <a:hlinkClick r:id="rId15"/>
                        </a:rPr>
                        <a:t>Kandahra</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Uttar Pradesh</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India</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2977279675"/>
                  </a:ext>
                </a:extLst>
              </a:tr>
              <a:tr h="262427">
                <a:tc>
                  <a:txBody>
                    <a:bodyPr/>
                    <a:lstStyle/>
                    <a:p>
                      <a:pPr algn="l" fontAlgn="ctr"/>
                      <a:r>
                        <a:rPr lang="tr-TR" sz="900" u="sng" strike="noStrike">
                          <a:effectLst/>
                          <a:hlinkClick r:id="rId16"/>
                        </a:rPr>
                        <a:t>Kandahun</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Eastern</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Sierra Leone</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3497467914"/>
                  </a:ext>
                </a:extLst>
              </a:tr>
              <a:tr h="262427">
                <a:tc>
                  <a:txBody>
                    <a:bodyPr/>
                    <a:lstStyle/>
                    <a:p>
                      <a:pPr algn="l" fontAlgn="ctr"/>
                      <a:r>
                        <a:rPr lang="tr-TR" sz="900" u="sng" strike="noStrike">
                          <a:effectLst/>
                          <a:hlinkClick r:id="rId5"/>
                        </a:rPr>
                        <a:t>Kandahār</a:t>
                      </a:r>
                      <a:endParaRPr lang="tr-TR" sz="900" b="0" i="0" u="sng" strike="noStrike">
                        <a:solidFill>
                          <a:srgbClr val="0563C1"/>
                        </a:solidFill>
                        <a:effectLst/>
                        <a:latin typeface="Calibri" panose="020F0502020204030204" pitchFamily="34" charset="0"/>
                      </a:endParaRPr>
                    </a:p>
                  </a:txBody>
                  <a:tcPr marL="6569" marR="6569" marT="6569" marB="0" anchor="ctr"/>
                </a:tc>
                <a:tc>
                  <a:txBody>
                    <a:bodyPr/>
                    <a:lstStyle/>
                    <a:p>
                      <a:pPr algn="l" fontAlgn="ctr"/>
                      <a:r>
                        <a:rPr lang="tr-TR" sz="1200" u="none" strike="noStrike">
                          <a:effectLst/>
                        </a:rPr>
                        <a:t>Kandahar</a:t>
                      </a:r>
                      <a:endParaRPr lang="tr-TR" sz="1200" b="0" i="0" u="none" strike="noStrike">
                        <a:solidFill>
                          <a:srgbClr val="000000"/>
                        </a:solidFill>
                        <a:effectLst/>
                        <a:latin typeface="Times New Roman" panose="02020603050405020304" pitchFamily="18" charset="0"/>
                      </a:endParaRPr>
                    </a:p>
                  </a:txBody>
                  <a:tcPr marL="6569" marR="6569" marT="6569" marB="0" anchor="ctr"/>
                </a:tc>
                <a:tc>
                  <a:txBody>
                    <a:bodyPr/>
                    <a:lstStyle/>
                    <a:p>
                      <a:pPr algn="l" fontAlgn="ctr"/>
                      <a:r>
                        <a:rPr lang="tr-TR" sz="1200" u="none" strike="noStrike">
                          <a:effectLst/>
                        </a:rPr>
                        <a:t>Afghanistan</a:t>
                      </a:r>
                      <a:endParaRPr lang="tr-TR" sz="1200" b="0" i="0" u="none" strike="noStrike">
                        <a:solidFill>
                          <a:srgbClr val="000000"/>
                        </a:solidFill>
                        <a:effectLst/>
                        <a:latin typeface="Times New Roman" panose="02020603050405020304" pitchFamily="18" charset="0"/>
                      </a:endParaRPr>
                    </a:p>
                  </a:txBody>
                  <a:tcPr marL="6569" marR="6569" marT="6569" marB="0" anchor="ctr"/>
                </a:tc>
                <a:extLst>
                  <a:ext uri="{0D108BD9-81ED-4DB2-BD59-A6C34878D82A}">
                    <a16:rowId xmlns:a16="http://schemas.microsoft.com/office/drawing/2014/main" val="1210283520"/>
                  </a:ext>
                </a:extLst>
              </a:tr>
              <a:tr h="203169">
                <a:tc>
                  <a:txBody>
                    <a:bodyPr/>
                    <a:lstStyle/>
                    <a:p>
                      <a:pPr algn="l" fontAlgn="b"/>
                      <a:endParaRPr lang="tr-TR" sz="900" b="0" i="0" u="none" strike="noStrike">
                        <a:solidFill>
                          <a:srgbClr val="000000"/>
                        </a:solidFill>
                        <a:effectLst/>
                        <a:latin typeface="Calibri" panose="020F0502020204030204" pitchFamily="34" charset="0"/>
                      </a:endParaRPr>
                    </a:p>
                  </a:txBody>
                  <a:tcPr marL="6569" marR="6569" marT="6569" marB="0" anchor="b"/>
                </a:tc>
                <a:tc>
                  <a:txBody>
                    <a:bodyPr/>
                    <a:lstStyle/>
                    <a:p>
                      <a:pPr algn="l" fontAlgn="b"/>
                      <a:endParaRPr lang="tr-TR" sz="900" b="0" i="0" u="none" strike="noStrike">
                        <a:solidFill>
                          <a:srgbClr val="000000"/>
                        </a:solidFill>
                        <a:effectLst/>
                        <a:latin typeface="Calibri" panose="020F0502020204030204" pitchFamily="34" charset="0"/>
                      </a:endParaRPr>
                    </a:p>
                  </a:txBody>
                  <a:tcPr marL="6569" marR="6569" marT="6569" marB="0" anchor="b"/>
                </a:tc>
                <a:tc>
                  <a:txBody>
                    <a:bodyPr/>
                    <a:lstStyle/>
                    <a:p>
                      <a:pPr algn="l" fontAlgn="b"/>
                      <a:endParaRPr lang="tr-TR" sz="900" b="0" i="0" u="none" strike="noStrike">
                        <a:solidFill>
                          <a:srgbClr val="000000"/>
                        </a:solidFill>
                        <a:effectLst/>
                        <a:latin typeface="Calibri" panose="020F0502020204030204" pitchFamily="34" charset="0"/>
                      </a:endParaRPr>
                    </a:p>
                  </a:txBody>
                  <a:tcPr marL="6569" marR="6569" marT="6569" marB="0" anchor="b"/>
                </a:tc>
                <a:extLst>
                  <a:ext uri="{0D108BD9-81ED-4DB2-BD59-A6C34878D82A}">
                    <a16:rowId xmlns:a16="http://schemas.microsoft.com/office/drawing/2014/main" val="210858832"/>
                  </a:ext>
                </a:extLst>
              </a:tr>
              <a:tr h="203169">
                <a:tc gridSpan="3">
                  <a:txBody>
                    <a:bodyPr/>
                    <a:lstStyle/>
                    <a:p>
                      <a:pPr algn="l" fontAlgn="b"/>
                      <a:r>
                        <a:rPr lang="tr-TR" sz="900" u="none" strike="noStrike" dirty="0">
                          <a:effectLst/>
                        </a:rPr>
                        <a:t>https://www.fallingrain.com/world/a/K/a/n/d/a/h/</a:t>
                      </a:r>
                      <a:endParaRPr lang="tr-TR" sz="900" b="0" i="0" u="none" strike="noStrike" dirty="0">
                        <a:solidFill>
                          <a:srgbClr val="000000"/>
                        </a:solidFill>
                        <a:effectLst/>
                        <a:latin typeface="Calibri" panose="020F0502020204030204" pitchFamily="34" charset="0"/>
                      </a:endParaRPr>
                    </a:p>
                  </a:txBody>
                  <a:tcPr marL="6569" marR="6569" marT="6569" marB="0" anchor="b"/>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281433668"/>
                  </a:ext>
                </a:extLst>
              </a:tr>
            </a:tbl>
          </a:graphicData>
        </a:graphic>
      </p:graphicFrame>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1554612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116632"/>
            <a:ext cx="8964488" cy="360040"/>
          </a:xfrm>
        </p:spPr>
        <p:txBody>
          <a:bodyPr>
            <a:normAutofit fontScale="90000"/>
          </a:bodyPr>
          <a:lstStyle/>
          <a:p>
            <a:r>
              <a:rPr lang="tr-TR" sz="2000" b="1" dirty="0" err="1" smtClean="0"/>
              <a:t>Yeradlarında</a:t>
            </a:r>
            <a:r>
              <a:rPr lang="tr-TR" sz="2000" b="1" dirty="0" smtClean="0"/>
              <a:t> Kendir Türkiye</a:t>
            </a:r>
            <a:endParaRPr lang="tr-TR" sz="2000" b="1" dirty="0"/>
          </a:p>
        </p:txBody>
      </p:sp>
      <p:sp>
        <p:nvSpPr>
          <p:cNvPr id="3" name="İçerik Yer Tutucusu 2"/>
          <p:cNvSpPr>
            <a:spLocks noGrp="1"/>
          </p:cNvSpPr>
          <p:nvPr>
            <p:ph idx="1"/>
          </p:nvPr>
        </p:nvSpPr>
        <p:spPr>
          <a:xfrm>
            <a:off x="251520" y="404664"/>
            <a:ext cx="8784976" cy="6264696"/>
          </a:xfrm>
        </p:spPr>
        <p:txBody>
          <a:bodyPr>
            <a:noAutofit/>
          </a:bodyPr>
          <a:lstStyle/>
          <a:p>
            <a:pPr marL="0" indent="0">
              <a:buNone/>
            </a:pPr>
            <a:r>
              <a:rPr lang="tr-TR" sz="1200" b="1" u="sng" dirty="0" err="1" smtClean="0"/>
              <a:t>Kendirlik</a:t>
            </a:r>
            <a:r>
              <a:rPr lang="tr-TR" sz="1200" b="1" u="sng" dirty="0"/>
              <a:t> </a:t>
            </a:r>
            <a:r>
              <a:rPr lang="tr-TR" sz="1200" i="1" dirty="0"/>
              <a:t>köy</a:t>
            </a:r>
            <a:r>
              <a:rPr lang="tr-TR" sz="1200" dirty="0"/>
              <a:t> - </a:t>
            </a:r>
            <a:r>
              <a:rPr lang="tr-TR" sz="1200" u="sng" dirty="0">
                <a:hlinkClick r:id="rId2" tooltip="Ahmetli Köyleri"/>
              </a:rPr>
              <a:t>Ahmetli</a:t>
            </a:r>
            <a:r>
              <a:rPr lang="tr-TR" sz="1200" dirty="0"/>
              <a:t> (</a:t>
            </a:r>
            <a:r>
              <a:rPr lang="tr-TR" sz="1200" u="sng" dirty="0">
                <a:hlinkClick r:id="rId3" tooltip="Karataş bucağı köyleri"/>
              </a:rPr>
              <a:t>Karataş bucağı</a:t>
            </a:r>
            <a:r>
              <a:rPr lang="tr-TR" sz="1200" dirty="0"/>
              <a:t>) - </a:t>
            </a:r>
            <a:r>
              <a:rPr lang="tr-TR" sz="1200" u="sng" dirty="0">
                <a:hlinkClick r:id="rId4" tooltip="Manisa ilçeleri"/>
              </a:rPr>
              <a:t>Manisa</a:t>
            </a:r>
            <a:endParaRPr lang="tr-TR" sz="1200" dirty="0"/>
          </a:p>
          <a:p>
            <a:pPr marL="0" indent="0">
              <a:buNone/>
            </a:pPr>
            <a:r>
              <a:rPr lang="tr-TR" sz="1200" dirty="0"/>
              <a:t>k1928 </a:t>
            </a:r>
            <a:r>
              <a:rPr lang="tr-TR" sz="1200" i="1" u="sng" dirty="0"/>
              <a:t>K</a:t>
            </a:r>
            <a:r>
              <a:rPr lang="tr-TR" sz="1200" dirty="0"/>
              <a:t>: </a:t>
            </a:r>
            <a:r>
              <a:rPr lang="tr-TR" sz="1200" b="1" u="sng" dirty="0" err="1">
                <a:hlinkClick r:id="rId5" tooltip="Kendirlik benzerleri"/>
              </a:rPr>
              <a:t>Kendirlik</a:t>
            </a:r>
            <a:endParaRPr lang="tr-TR" sz="1200" dirty="0"/>
          </a:p>
          <a:p>
            <a:pPr marL="0" indent="0">
              <a:buNone/>
            </a:pPr>
            <a:r>
              <a:rPr lang="tr-TR" sz="1200" dirty="0"/>
              <a:t>■ Daha önce Salihli ilçesine bağlıyken 2011'de Ahmetli'ye bağlandı. </a:t>
            </a:r>
            <a:r>
              <a:rPr lang="tr-TR" sz="1200" b="1" u="sng" dirty="0"/>
              <a:t>SN</a:t>
            </a:r>
            <a:endParaRPr lang="tr-TR" sz="1200" dirty="0"/>
          </a:p>
          <a:p>
            <a:pPr marL="0" indent="0">
              <a:buNone/>
            </a:pPr>
            <a:r>
              <a:rPr lang="tr-TR" sz="1200" u="sng" dirty="0">
                <a:hlinkClick r:id="rId6"/>
              </a:rPr>
              <a:t> </a:t>
            </a:r>
            <a:r>
              <a:rPr lang="tr-TR" sz="1200" dirty="0"/>
              <a:t>  </a:t>
            </a:r>
            <a:r>
              <a:rPr lang="tr-TR" sz="1200" b="1" u="sng" dirty="0"/>
              <a:t>Kendirli </a:t>
            </a:r>
            <a:r>
              <a:rPr lang="tr-TR" sz="1200" i="1" dirty="0"/>
              <a:t>köy</a:t>
            </a:r>
            <a:r>
              <a:rPr lang="tr-TR" sz="1200" dirty="0"/>
              <a:t> - </a:t>
            </a:r>
            <a:r>
              <a:rPr lang="tr-TR" sz="1200" u="sng" dirty="0" err="1">
                <a:hlinkClick r:id="rId7" tooltip="Bilecik_M Köyleri"/>
              </a:rPr>
              <a:t>Bilecik_M</a:t>
            </a:r>
            <a:r>
              <a:rPr lang="tr-TR" sz="1200" dirty="0"/>
              <a:t> (</a:t>
            </a:r>
            <a:r>
              <a:rPr lang="tr-TR" sz="1200" u="sng" dirty="0" err="1">
                <a:hlinkClick r:id="rId8" tooltip="Yarhisar bucağı köyleri"/>
              </a:rPr>
              <a:t>Yarhisar</a:t>
            </a:r>
            <a:r>
              <a:rPr lang="tr-TR" sz="1200" u="sng" dirty="0">
                <a:hlinkClick r:id="rId8" tooltip="Yarhisar bucağı köyleri"/>
              </a:rPr>
              <a:t> bucağı</a:t>
            </a:r>
            <a:r>
              <a:rPr lang="tr-TR" sz="1200" dirty="0"/>
              <a:t>) - </a:t>
            </a:r>
            <a:r>
              <a:rPr lang="tr-TR" sz="1200" u="sng" dirty="0">
                <a:hlinkClick r:id="rId9" tooltip="Bilecik ilçeleri"/>
              </a:rPr>
              <a:t>Bilecik</a:t>
            </a:r>
            <a:endParaRPr lang="tr-TR" sz="1200" dirty="0"/>
          </a:p>
          <a:p>
            <a:pPr marL="0" indent="0">
              <a:buNone/>
            </a:pPr>
            <a:r>
              <a:rPr lang="tr-TR" sz="1200" dirty="0"/>
              <a:t>1521 </a:t>
            </a:r>
            <a:r>
              <a:rPr lang="tr-TR" sz="1200" i="1" u="sng" dirty="0"/>
              <a:t>Bar</a:t>
            </a:r>
            <a:r>
              <a:rPr lang="tr-TR" sz="1200" dirty="0"/>
              <a:t>: </a:t>
            </a:r>
            <a:r>
              <a:rPr lang="tr-TR" sz="1200" b="1" u="sng" dirty="0">
                <a:hlinkClick r:id="rId10" tooltip="Kendirli benzerleri"/>
              </a:rPr>
              <a:t>Kendirli</a:t>
            </a:r>
            <a:endParaRPr lang="tr-TR" sz="1200" dirty="0"/>
          </a:p>
          <a:p>
            <a:pPr marL="0" indent="0">
              <a:buNone/>
            </a:pPr>
            <a:r>
              <a:rPr lang="tr-TR" sz="1200" dirty="0"/>
              <a:t>■ 20. yy başında </a:t>
            </a:r>
            <a:r>
              <a:rPr lang="tr-TR" sz="1200" b="1" u="sng" dirty="0">
                <a:hlinkClick r:id="rId11" tooltip="Tüm Manav yerleşimlerini göster"/>
              </a:rPr>
              <a:t>Manav</a:t>
            </a:r>
            <a:r>
              <a:rPr lang="tr-TR" sz="1200" dirty="0"/>
              <a:t> yerleşimi.</a:t>
            </a:r>
          </a:p>
          <a:p>
            <a:pPr marL="0" indent="0">
              <a:buNone/>
            </a:pPr>
            <a:r>
              <a:rPr lang="tr-TR" sz="1200" u="sng" dirty="0">
                <a:hlinkClick r:id="rId12"/>
              </a:rPr>
              <a:t> </a:t>
            </a:r>
            <a:r>
              <a:rPr lang="tr-TR" sz="1200" dirty="0"/>
              <a:t>  </a:t>
            </a:r>
            <a:r>
              <a:rPr lang="tr-TR" sz="1200" b="1" u="sng" dirty="0" err="1"/>
              <a:t>Fuadiye</a:t>
            </a:r>
            <a:r>
              <a:rPr lang="tr-TR" sz="1200" b="1" u="sng" dirty="0"/>
              <a:t> </a:t>
            </a:r>
            <a:r>
              <a:rPr lang="tr-TR" sz="1200" i="1" dirty="0"/>
              <a:t>köy</a:t>
            </a:r>
            <a:r>
              <a:rPr lang="tr-TR" sz="1200" dirty="0"/>
              <a:t> - </a:t>
            </a:r>
            <a:r>
              <a:rPr lang="tr-TR" sz="1200" u="sng" dirty="0">
                <a:hlinkClick r:id="rId13" tooltip="Çekerek Köyleri"/>
              </a:rPr>
              <a:t>Çekerek</a:t>
            </a:r>
            <a:r>
              <a:rPr lang="tr-TR" sz="1200" dirty="0"/>
              <a:t> - </a:t>
            </a:r>
            <a:r>
              <a:rPr lang="tr-TR" sz="1200" u="sng" dirty="0">
                <a:hlinkClick r:id="rId14" tooltip="Yozgat ilçeleri"/>
              </a:rPr>
              <a:t>Yozgat</a:t>
            </a:r>
            <a:endParaRPr lang="tr-TR" sz="1200" dirty="0"/>
          </a:p>
          <a:p>
            <a:pPr marL="0" indent="0">
              <a:buNone/>
            </a:pPr>
            <a:r>
              <a:rPr lang="tr-TR" sz="1200" dirty="0" err="1"/>
              <a:t>Çr</a:t>
            </a:r>
            <a:r>
              <a:rPr lang="tr-TR" sz="1200" dirty="0"/>
              <a:t>: </a:t>
            </a:r>
            <a:r>
              <a:rPr lang="tr-TR" sz="1200" b="1" u="sng" dirty="0" err="1">
                <a:hlinkClick r:id="rId15" tooltip="Khuzguin benzerleri"/>
              </a:rPr>
              <a:t>Khuzguin</a:t>
            </a:r>
            <a:endParaRPr lang="tr-TR" sz="1200" dirty="0"/>
          </a:p>
          <a:p>
            <a:pPr marL="0" indent="0">
              <a:buNone/>
            </a:pPr>
            <a:r>
              <a:rPr lang="tr-TR" sz="1200" dirty="0"/>
              <a:t>k1928 </a:t>
            </a:r>
            <a:r>
              <a:rPr lang="tr-TR" sz="1200" i="1" u="sng" dirty="0"/>
              <a:t>K</a:t>
            </a:r>
            <a:r>
              <a:rPr lang="tr-TR" sz="1200" dirty="0"/>
              <a:t>: </a:t>
            </a:r>
            <a:r>
              <a:rPr lang="tr-TR" sz="1200" b="1" u="sng" dirty="0" err="1">
                <a:hlinkClick r:id="rId16" tooltip="Fuadiye benzerleri"/>
              </a:rPr>
              <a:t>Fuadiye</a:t>
            </a:r>
            <a:endParaRPr lang="tr-TR" sz="1200" dirty="0"/>
          </a:p>
          <a:p>
            <a:pPr marL="0" indent="0">
              <a:buNone/>
            </a:pPr>
            <a:r>
              <a:rPr lang="tr-TR" sz="1200" dirty="0"/>
              <a:t>Eski adı: </a:t>
            </a:r>
            <a:r>
              <a:rPr lang="tr-TR" sz="1200" b="1" u="sng" dirty="0" err="1">
                <a:hlinkClick r:id="rId5" tooltip="Kendirlik benzerleri"/>
              </a:rPr>
              <a:t>Kendirlik</a:t>
            </a:r>
            <a:endParaRPr lang="tr-TR" sz="1200" dirty="0"/>
          </a:p>
          <a:p>
            <a:pPr marL="0" indent="0">
              <a:buNone/>
            </a:pPr>
            <a:r>
              <a:rPr lang="tr-TR" sz="1200" dirty="0"/>
              <a:t>■ 20. yy başında </a:t>
            </a:r>
            <a:r>
              <a:rPr lang="tr-TR" sz="1200" b="1" u="sng" dirty="0">
                <a:hlinkClick r:id="rId17" tooltip="Tüm Kafkasya göçmeni yerleşimlerini göster"/>
              </a:rPr>
              <a:t>Kafkasya göçmeni</a:t>
            </a:r>
            <a:r>
              <a:rPr lang="tr-TR" sz="1200" dirty="0"/>
              <a:t> yerleşimi.</a:t>
            </a:r>
          </a:p>
          <a:p>
            <a:pPr marL="0" indent="0">
              <a:buNone/>
            </a:pPr>
            <a:r>
              <a:rPr lang="tr-TR" sz="1200" u="sng" dirty="0">
                <a:hlinkClick r:id="rId18"/>
              </a:rPr>
              <a:t> </a:t>
            </a:r>
            <a:r>
              <a:rPr lang="tr-TR" sz="1200" dirty="0"/>
              <a:t>  </a:t>
            </a:r>
            <a:r>
              <a:rPr lang="tr-TR" sz="1200" b="1" u="sng" dirty="0"/>
              <a:t>Kendirli </a:t>
            </a:r>
            <a:r>
              <a:rPr lang="tr-TR" sz="1200" i="1" dirty="0"/>
              <a:t>köy</a:t>
            </a:r>
            <a:r>
              <a:rPr lang="tr-TR" sz="1200" dirty="0"/>
              <a:t> - </a:t>
            </a:r>
            <a:r>
              <a:rPr lang="tr-TR" sz="1200" u="sng" dirty="0">
                <a:hlinkClick r:id="rId19" tooltip="Yeşilyurt Köyleri"/>
              </a:rPr>
              <a:t>Yeşilyurt</a:t>
            </a:r>
            <a:r>
              <a:rPr lang="tr-TR" sz="1200" dirty="0"/>
              <a:t> - </a:t>
            </a:r>
            <a:r>
              <a:rPr lang="tr-TR" sz="1200" u="sng" dirty="0">
                <a:hlinkClick r:id="rId20" tooltip="Malatya ilçeleri"/>
              </a:rPr>
              <a:t>Malatya</a:t>
            </a:r>
            <a:endParaRPr lang="tr-TR" sz="1200" dirty="0"/>
          </a:p>
          <a:p>
            <a:pPr marL="0" indent="0">
              <a:buNone/>
            </a:pPr>
            <a:r>
              <a:rPr lang="tr-TR" sz="1200" dirty="0"/>
              <a:t>h1916: </a:t>
            </a:r>
            <a:r>
              <a:rPr lang="tr-TR" sz="1200" b="1" u="sng" dirty="0">
                <a:hlinkClick r:id="rId21" tooltip="Kirli benzerleri"/>
              </a:rPr>
              <a:t>Kirli</a:t>
            </a:r>
            <a:endParaRPr lang="tr-TR" sz="1200" dirty="0"/>
          </a:p>
          <a:p>
            <a:pPr marL="0" indent="0">
              <a:buNone/>
            </a:pPr>
            <a:r>
              <a:rPr lang="tr-TR" sz="1200" u="sng" dirty="0">
                <a:hlinkClick r:id="rId22"/>
              </a:rPr>
              <a:t> </a:t>
            </a:r>
            <a:r>
              <a:rPr lang="tr-TR" sz="1200" dirty="0"/>
              <a:t>  </a:t>
            </a:r>
            <a:r>
              <a:rPr lang="tr-TR" sz="1200" b="1" u="sng" dirty="0"/>
              <a:t>Kendirli </a:t>
            </a:r>
            <a:r>
              <a:rPr lang="tr-TR" sz="1200" i="1" dirty="0" err="1"/>
              <a:t>mah</a:t>
            </a:r>
            <a:r>
              <a:rPr lang="tr-TR" sz="1200" dirty="0"/>
              <a:t> - </a:t>
            </a:r>
            <a:r>
              <a:rPr lang="tr-TR" sz="1200" u="sng" dirty="0" err="1">
                <a:hlinkClick r:id="rId23" tooltip="Trabzon_M Köyleri"/>
              </a:rPr>
              <a:t>Trabzon_M</a:t>
            </a:r>
            <a:r>
              <a:rPr lang="tr-TR" sz="1200" dirty="0"/>
              <a:t> (</a:t>
            </a:r>
            <a:r>
              <a:rPr lang="tr-TR" sz="1200" u="sng" dirty="0">
                <a:hlinkClick r:id="rId24" tooltip="Çağlayan bucağı köyleri"/>
              </a:rPr>
              <a:t>Çağlayan bucağı</a:t>
            </a:r>
            <a:r>
              <a:rPr lang="tr-TR" sz="1200" dirty="0"/>
              <a:t>) - </a:t>
            </a:r>
            <a:r>
              <a:rPr lang="tr-TR" sz="1200" u="sng" dirty="0">
                <a:hlinkClick r:id="rId25" tooltip="Trabzon ilçeleri"/>
              </a:rPr>
              <a:t>Trabzon</a:t>
            </a:r>
            <a:endParaRPr lang="tr-TR" sz="1200" dirty="0"/>
          </a:p>
          <a:p>
            <a:pPr marL="0" indent="0">
              <a:buNone/>
            </a:pPr>
            <a:r>
              <a:rPr lang="tr-TR" sz="1200" dirty="0"/>
              <a:t>k1928 </a:t>
            </a:r>
            <a:r>
              <a:rPr lang="tr-TR" sz="1200" i="1" u="sng" dirty="0"/>
              <a:t>K</a:t>
            </a:r>
            <a:r>
              <a:rPr lang="tr-TR" sz="1200" dirty="0"/>
              <a:t>: </a:t>
            </a:r>
            <a:r>
              <a:rPr lang="tr-TR" sz="1200" b="1" u="sng" dirty="0" err="1">
                <a:hlinkClick r:id="rId26" tooltip="Zuruxa benzerleri"/>
              </a:rPr>
              <a:t>Zuruxa</a:t>
            </a:r>
            <a:endParaRPr lang="tr-TR" sz="1200" dirty="0"/>
          </a:p>
          <a:p>
            <a:pPr marL="0" indent="0">
              <a:buNone/>
            </a:pPr>
            <a:r>
              <a:rPr lang="tr-TR" sz="1200" dirty="0"/>
              <a:t>hy1906 </a:t>
            </a:r>
            <a:r>
              <a:rPr lang="tr-TR" sz="1200" i="1" u="sng" dirty="0" err="1"/>
              <a:t>Kiep</a:t>
            </a:r>
            <a:r>
              <a:rPr lang="tr-TR" sz="1200" dirty="0"/>
              <a:t>: </a:t>
            </a:r>
            <a:r>
              <a:rPr lang="tr-TR" sz="1200" b="1" u="sng" dirty="0" err="1">
                <a:hlinkClick r:id="rId27" tooltip="Zurxa benzerleri"/>
              </a:rPr>
              <a:t>Zurxa</a:t>
            </a:r>
            <a:endParaRPr lang="tr-TR" sz="1200" dirty="0"/>
          </a:p>
          <a:p>
            <a:pPr marL="0" indent="0">
              <a:buNone/>
            </a:pPr>
            <a:r>
              <a:rPr lang="tr-TR" sz="1200" dirty="0"/>
              <a:t>■ 20. yy başında kısmen </a:t>
            </a:r>
            <a:r>
              <a:rPr lang="tr-TR" sz="1200" b="1" u="sng" dirty="0">
                <a:hlinkClick r:id="rId28" tooltip="Tüm Rum yerleşimlerini göster"/>
              </a:rPr>
              <a:t>Rum</a:t>
            </a:r>
            <a:r>
              <a:rPr lang="tr-TR" sz="1200" dirty="0"/>
              <a:t> yerleşimi.</a:t>
            </a:r>
          </a:p>
          <a:p>
            <a:pPr marL="0" indent="0">
              <a:buNone/>
            </a:pPr>
            <a:r>
              <a:rPr lang="tr-TR" sz="1200" dirty="0"/>
              <a:t>■ Bazı Yunanca kaynaklarda görülen </a:t>
            </a:r>
            <a:r>
              <a:rPr lang="tr-TR" sz="1200" dirty="0" err="1"/>
              <a:t>Durxa</a:t>
            </a:r>
            <a:r>
              <a:rPr lang="tr-TR" sz="1200" dirty="0"/>
              <a:t> yazımı yanlış olsa gerekir. </a:t>
            </a:r>
            <a:r>
              <a:rPr lang="tr-TR" sz="1200" b="1" u="sng" dirty="0"/>
              <a:t>SN</a:t>
            </a:r>
            <a:endParaRPr lang="tr-TR" sz="1200" dirty="0"/>
          </a:p>
          <a:p>
            <a:pPr marL="0" indent="0">
              <a:buNone/>
            </a:pPr>
            <a:r>
              <a:rPr lang="tr-TR" sz="1200" u="sng" dirty="0">
                <a:hlinkClick r:id="rId29"/>
              </a:rPr>
              <a:t> </a:t>
            </a:r>
            <a:r>
              <a:rPr lang="tr-TR" sz="1200" dirty="0"/>
              <a:t>  </a:t>
            </a:r>
            <a:r>
              <a:rPr lang="tr-TR" sz="1200" b="1" u="sng" dirty="0"/>
              <a:t>Kendirli </a:t>
            </a:r>
            <a:r>
              <a:rPr lang="tr-TR" sz="1200" i="1" dirty="0" err="1"/>
              <a:t>bld</a:t>
            </a:r>
            <a:r>
              <a:rPr lang="tr-TR" sz="1200" dirty="0"/>
              <a:t> - </a:t>
            </a:r>
            <a:r>
              <a:rPr lang="tr-TR" sz="1200" u="sng" dirty="0" err="1">
                <a:hlinkClick r:id="rId30" tooltip="Rize_M Köyleri"/>
              </a:rPr>
              <a:t>Rize_M</a:t>
            </a:r>
            <a:r>
              <a:rPr lang="tr-TR" sz="1200" dirty="0"/>
              <a:t> - </a:t>
            </a:r>
            <a:r>
              <a:rPr lang="tr-TR" sz="1200" u="sng" dirty="0">
                <a:hlinkClick r:id="rId31" tooltip="Rize ilçeleri"/>
              </a:rPr>
              <a:t>Rize</a:t>
            </a:r>
            <a:endParaRPr lang="tr-TR" sz="1200" dirty="0"/>
          </a:p>
          <a:p>
            <a:pPr marL="0" indent="0">
              <a:buNone/>
            </a:pPr>
            <a:r>
              <a:rPr lang="tr-TR" sz="1200" dirty="0"/>
              <a:t>Eski adı: </a:t>
            </a:r>
            <a:r>
              <a:rPr lang="tr-TR" sz="1200" b="1" u="sng" dirty="0" err="1">
                <a:hlinkClick r:id="rId32" tooltip="Ğoloz benzerleri"/>
              </a:rPr>
              <a:t>Ğoloz</a:t>
            </a:r>
            <a:endParaRPr lang="tr-TR" sz="1200" dirty="0"/>
          </a:p>
          <a:p>
            <a:pPr marL="0" indent="0">
              <a:buNone/>
            </a:pPr>
            <a:r>
              <a:rPr lang="tr-TR" sz="1200" b="1" u="sng" dirty="0"/>
              <a:t>Kaynak:</a:t>
            </a:r>
            <a:r>
              <a:rPr lang="tr-TR" sz="1200" u="sng" dirty="0"/>
              <a:t> </a:t>
            </a:r>
            <a:r>
              <a:rPr lang="tr-TR" sz="1200" u="sng" dirty="0" err="1"/>
              <a:t>Nişanyan</a:t>
            </a:r>
            <a:r>
              <a:rPr lang="tr-TR" sz="1200" u="sng" dirty="0"/>
              <a:t> Sözlük</a:t>
            </a:r>
            <a:endParaRPr lang="tr-TR" sz="1200" dirty="0"/>
          </a:p>
          <a:p>
            <a:pPr marL="0" indent="0">
              <a:buNone/>
            </a:pPr>
            <a:r>
              <a:rPr lang="tr-TR" sz="1200" u="sng" dirty="0">
                <a:hlinkClick r:id="rId33"/>
              </a:rPr>
              <a:t>https://nisanyanmap.com/?y=kendir*&amp;t=&amp;lv=1</a:t>
            </a:r>
            <a:endParaRPr lang="tr-TR" sz="1200" dirty="0"/>
          </a:p>
          <a:p>
            <a:pPr marL="0" indent="0">
              <a:buNone/>
            </a:pPr>
            <a:r>
              <a:rPr lang="tr-TR" sz="1200" u="sng" dirty="0" err="1" smtClean="0"/>
              <a:t>Kandirli</a:t>
            </a:r>
            <a:r>
              <a:rPr lang="tr-TR" sz="1200" u="sng" dirty="0" smtClean="0"/>
              <a:t> </a:t>
            </a:r>
            <a:r>
              <a:rPr lang="tr-TR" sz="1200" u="sng" dirty="0"/>
              <a:t>Deresi		Türkiye		Nehir</a:t>
            </a:r>
            <a:endParaRPr lang="tr-TR" sz="1200" dirty="0"/>
          </a:p>
          <a:p>
            <a:pPr marL="0" indent="0">
              <a:buNone/>
            </a:pPr>
            <a:r>
              <a:rPr lang="tr-TR" sz="1200" u="sng" dirty="0" err="1"/>
              <a:t>Kendere</a:t>
            </a:r>
            <a:r>
              <a:rPr lang="tr-TR" sz="1200" u="sng" dirty="0"/>
              <a:t>		Türkiye		Yerleşim Yeri</a:t>
            </a:r>
            <a:endParaRPr lang="tr-TR" sz="1200" dirty="0"/>
          </a:p>
          <a:p>
            <a:pPr marL="0" indent="0">
              <a:buNone/>
            </a:pPr>
            <a:r>
              <a:rPr lang="tr-TR" sz="1200" u="sng" dirty="0" err="1"/>
              <a:t>Kendirçukur</a:t>
            </a:r>
            <a:r>
              <a:rPr lang="tr-TR" sz="1200" u="sng" dirty="0"/>
              <a:t>		Türkiye		Yerleşim Yeri</a:t>
            </a:r>
            <a:endParaRPr lang="tr-TR" sz="1200" dirty="0"/>
          </a:p>
          <a:p>
            <a:pPr marL="0" indent="0">
              <a:buNone/>
            </a:pPr>
            <a:r>
              <a:rPr lang="tr-TR" sz="1200" u="sng" dirty="0"/>
              <a:t>Kendirli		</a:t>
            </a:r>
            <a:r>
              <a:rPr lang="tr-TR" sz="1200" u="sng" dirty="0" smtClean="0"/>
              <a:t>Türkiye</a:t>
            </a:r>
            <a:r>
              <a:rPr lang="tr-TR" sz="1200" u="sng" dirty="0"/>
              <a:t>		Yerleşim Yeri</a:t>
            </a:r>
            <a:endParaRPr lang="tr-TR" sz="1200" dirty="0"/>
          </a:p>
          <a:p>
            <a:pPr marL="0" indent="0">
              <a:buNone/>
            </a:pPr>
            <a:r>
              <a:rPr lang="tr-TR" sz="1200" u="sng" dirty="0"/>
              <a:t>Kendirli		</a:t>
            </a:r>
            <a:r>
              <a:rPr lang="tr-TR" sz="1200" u="sng" dirty="0" smtClean="0"/>
              <a:t>Türkiye</a:t>
            </a:r>
            <a:r>
              <a:rPr lang="tr-TR" sz="1200" u="sng" dirty="0"/>
              <a:t>		Yerleşim Yeri</a:t>
            </a:r>
            <a:endParaRPr lang="tr-TR" sz="1200" dirty="0"/>
          </a:p>
          <a:p>
            <a:pPr marL="0" indent="0">
              <a:buNone/>
            </a:pPr>
            <a:r>
              <a:rPr lang="tr-TR" sz="1200" u="sng" dirty="0"/>
              <a:t>Kendirli		</a:t>
            </a:r>
            <a:r>
              <a:rPr lang="tr-TR" sz="1200" u="sng" dirty="0" smtClean="0"/>
              <a:t>Türkiye</a:t>
            </a:r>
            <a:r>
              <a:rPr lang="tr-TR" sz="1200" u="sng" dirty="0"/>
              <a:t>		Yerleşim Yeri</a:t>
            </a:r>
            <a:endParaRPr lang="tr-TR" sz="1200" dirty="0"/>
          </a:p>
          <a:p>
            <a:pPr marL="0" indent="0">
              <a:buNone/>
            </a:pPr>
            <a:r>
              <a:rPr lang="tr-TR" sz="1200" u="sng" dirty="0" err="1"/>
              <a:t>Kendirlik</a:t>
            </a:r>
            <a:r>
              <a:rPr lang="tr-TR" sz="1200" u="sng" dirty="0"/>
              <a:t>		Türkiye		Yerleşim Yeri</a:t>
            </a:r>
            <a:endParaRPr lang="tr-TR" sz="1200" dirty="0"/>
          </a:p>
          <a:p>
            <a:pPr marL="0" indent="0">
              <a:buNone/>
            </a:pPr>
            <a:endParaRPr lang="tr-TR" sz="1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3062692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Türkiye Kendir Yer Adları</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836712"/>
            <a:ext cx="8640960" cy="5832648"/>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7472710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87424"/>
            <a:ext cx="8229600" cy="1008112"/>
          </a:xfrm>
        </p:spPr>
        <p:txBody>
          <a:bodyPr>
            <a:normAutofit fontScale="90000"/>
          </a:bodyPr>
          <a:lstStyle/>
          <a:p>
            <a:r>
              <a:rPr lang="tr-TR" dirty="0" smtClean="0"/>
              <a:t/>
            </a:r>
            <a:br>
              <a:rPr lang="tr-TR" dirty="0" smtClean="0"/>
            </a:br>
            <a:r>
              <a:rPr lang="tr-TR" dirty="0" smtClean="0"/>
              <a:t>Yer Adlarında Kendir: Türkistan</a:t>
            </a:r>
            <a:endParaRPr lang="tr-TR" dirty="0"/>
          </a:p>
        </p:txBody>
      </p:sp>
      <p:sp>
        <p:nvSpPr>
          <p:cNvPr id="3" name="İçerik Yer Tutucusu 2"/>
          <p:cNvSpPr>
            <a:spLocks noGrp="1"/>
          </p:cNvSpPr>
          <p:nvPr>
            <p:ph idx="1"/>
          </p:nvPr>
        </p:nvSpPr>
        <p:spPr>
          <a:xfrm>
            <a:off x="457200" y="620688"/>
            <a:ext cx="8229600" cy="6120680"/>
          </a:xfrm>
        </p:spPr>
        <p:txBody>
          <a:bodyPr>
            <a:normAutofit fontScale="32500" lnSpcReduction="20000"/>
          </a:bodyPr>
          <a:lstStyle/>
          <a:p>
            <a:pPr marL="0" indent="0">
              <a:buNone/>
            </a:pPr>
            <a:endParaRPr lang="tr-TR" dirty="0"/>
          </a:p>
          <a:p>
            <a:pPr marL="0" indent="0">
              <a:buNone/>
            </a:pPr>
            <a:r>
              <a:rPr lang="tr-TR" sz="3700" u="sng" dirty="0" err="1"/>
              <a:t>Kandirli</a:t>
            </a:r>
            <a:r>
              <a:rPr lang="tr-TR" sz="3700" u="sng" dirty="0"/>
              <a:t> </a:t>
            </a:r>
            <a:r>
              <a:rPr lang="tr-TR" sz="3700" u="sng" dirty="0" err="1"/>
              <a:t>Ayr</a:t>
            </a:r>
            <a:r>
              <a:rPr lang="tr-TR" sz="3700" u="sng" dirty="0"/>
              <a:t>…		Azerbaycan	Bölge</a:t>
            </a:r>
            <a:endParaRPr lang="tr-TR" sz="3700" dirty="0"/>
          </a:p>
          <a:p>
            <a:pPr marL="0" indent="0">
              <a:buNone/>
            </a:pPr>
            <a:r>
              <a:rPr lang="tr-TR" sz="3700" u="sng" dirty="0" err="1"/>
              <a:t>Kandırga</a:t>
            </a:r>
            <a:r>
              <a:rPr lang="tr-TR" sz="3700" u="sng" dirty="0"/>
              <a:t>		Azerbaycan	Yerleşim Yeri</a:t>
            </a:r>
            <a:endParaRPr lang="tr-TR" sz="3700" dirty="0"/>
          </a:p>
          <a:p>
            <a:pPr marL="0" indent="0">
              <a:buNone/>
            </a:pPr>
            <a:r>
              <a:rPr lang="tr-TR" sz="3700" dirty="0"/>
              <a:t> </a:t>
            </a:r>
          </a:p>
          <a:p>
            <a:pPr marL="0" indent="0">
              <a:buNone/>
            </a:pPr>
            <a:r>
              <a:rPr lang="tr-TR" sz="3700" u="sng" dirty="0" err="1"/>
              <a:t>Kenderlök</a:t>
            </a:r>
            <a:r>
              <a:rPr lang="tr-TR" sz="3700" u="sng" dirty="0"/>
              <a:t>		Kazakistan	Yerleşim Yeri</a:t>
            </a:r>
            <a:endParaRPr lang="tr-TR" sz="3700" dirty="0"/>
          </a:p>
          <a:p>
            <a:pPr marL="0" indent="0">
              <a:buNone/>
            </a:pPr>
            <a:r>
              <a:rPr lang="tr-TR" sz="3700" u="sng" dirty="0" err="1"/>
              <a:t>Kenderli</a:t>
            </a:r>
            <a:r>
              <a:rPr lang="tr-TR" sz="3700" u="sng" dirty="0"/>
              <a:t> </a:t>
            </a:r>
            <a:r>
              <a:rPr lang="tr-TR" sz="3700" u="sng" dirty="0" err="1"/>
              <a:t>Bai</a:t>
            </a:r>
            <a:r>
              <a:rPr lang="tr-TR" sz="3700" u="sng" dirty="0"/>
              <a:t>		Kazakistan	Bay</a:t>
            </a:r>
            <a:endParaRPr lang="tr-TR" sz="3700" dirty="0"/>
          </a:p>
          <a:p>
            <a:pPr marL="0" indent="0">
              <a:buNone/>
            </a:pPr>
            <a:r>
              <a:rPr lang="tr-TR" sz="3700" u="sng" dirty="0" err="1"/>
              <a:t>Kenderlök</a:t>
            </a:r>
            <a:r>
              <a:rPr lang="tr-TR" sz="3700" u="sng" dirty="0"/>
              <a:t>		Kazakistan	Nehir</a:t>
            </a:r>
            <a:endParaRPr lang="tr-TR" sz="3700" dirty="0"/>
          </a:p>
          <a:p>
            <a:pPr marL="0" indent="0">
              <a:buNone/>
            </a:pPr>
            <a:r>
              <a:rPr lang="tr-TR" sz="3700" u="sng" dirty="0" err="1"/>
              <a:t>Kenderli</a:t>
            </a:r>
            <a:r>
              <a:rPr lang="tr-TR" sz="3700" u="sng" dirty="0"/>
              <a:t>		Kazakistan	Su Kaynağı</a:t>
            </a:r>
            <a:endParaRPr lang="tr-TR" sz="3700" dirty="0"/>
          </a:p>
          <a:p>
            <a:pPr marL="0" indent="0">
              <a:buNone/>
            </a:pPr>
            <a:r>
              <a:rPr lang="tr-TR" sz="3700" u="sng" dirty="0" err="1"/>
              <a:t>Kenderli-Landzunge</a:t>
            </a:r>
            <a:r>
              <a:rPr lang="tr-TR" sz="3700" u="sng" dirty="0"/>
              <a:t>	</a:t>
            </a:r>
            <a:r>
              <a:rPr lang="tr-TR" sz="3700" u="sng" dirty="0" smtClean="0"/>
              <a:t>Kazakistan</a:t>
            </a:r>
            <a:r>
              <a:rPr lang="tr-TR" sz="3700" u="sng" dirty="0"/>
              <a:t>	Yer, Arazi</a:t>
            </a:r>
            <a:endParaRPr lang="tr-TR" sz="3700" dirty="0"/>
          </a:p>
          <a:p>
            <a:pPr marL="0" indent="0">
              <a:buNone/>
            </a:pPr>
            <a:r>
              <a:rPr lang="tr-TR" sz="3700" u="sng" dirty="0" err="1"/>
              <a:t>Kenderli</a:t>
            </a:r>
            <a:r>
              <a:rPr lang="tr-TR" sz="3700" u="sng" dirty="0"/>
              <a:t> </a:t>
            </a:r>
            <a:r>
              <a:rPr lang="tr-TR" sz="3700" u="sng" dirty="0" err="1"/>
              <a:t>Bai</a:t>
            </a:r>
            <a:r>
              <a:rPr lang="tr-TR" sz="3700" u="sng" dirty="0"/>
              <a:t>		Kazakistan	Bay</a:t>
            </a:r>
            <a:endParaRPr lang="tr-TR" sz="3700" dirty="0"/>
          </a:p>
          <a:p>
            <a:pPr marL="0" indent="0">
              <a:buNone/>
            </a:pPr>
            <a:r>
              <a:rPr lang="tr-TR" sz="3700" u="sng" dirty="0" err="1"/>
              <a:t>Kenderli</a:t>
            </a:r>
            <a:r>
              <a:rPr lang="tr-TR" sz="3700" u="sng" dirty="0"/>
              <a:t>		Kazakistan	Su Kaynağı</a:t>
            </a:r>
            <a:endParaRPr lang="tr-TR" sz="3700" dirty="0"/>
          </a:p>
          <a:p>
            <a:pPr marL="0" indent="0">
              <a:buNone/>
            </a:pPr>
            <a:r>
              <a:rPr lang="tr-TR" sz="3700" u="sng" dirty="0" err="1"/>
              <a:t>Kenderli-Landzunge</a:t>
            </a:r>
            <a:r>
              <a:rPr lang="tr-TR" sz="3700" u="sng" dirty="0"/>
              <a:t>	</a:t>
            </a:r>
            <a:r>
              <a:rPr lang="tr-TR" sz="3700" u="sng" dirty="0" smtClean="0"/>
              <a:t>Kazakistan</a:t>
            </a:r>
            <a:r>
              <a:rPr lang="tr-TR" sz="3700" u="sng" dirty="0"/>
              <a:t>	Yer, Arazi</a:t>
            </a:r>
            <a:endParaRPr lang="tr-TR" sz="3700" dirty="0"/>
          </a:p>
          <a:p>
            <a:pPr marL="0" indent="0">
              <a:buNone/>
            </a:pPr>
            <a:r>
              <a:rPr lang="tr-TR" sz="3700" u="sng" dirty="0" err="1"/>
              <a:t>Bukhta</a:t>
            </a:r>
            <a:r>
              <a:rPr lang="tr-TR" sz="3700" u="sng" dirty="0"/>
              <a:t> </a:t>
            </a:r>
            <a:r>
              <a:rPr lang="tr-TR" sz="3700" u="sng" dirty="0" err="1"/>
              <a:t>Kenderli</a:t>
            </a:r>
            <a:r>
              <a:rPr lang="tr-TR" sz="3700" u="sng" dirty="0"/>
              <a:t>	</a:t>
            </a:r>
            <a:r>
              <a:rPr lang="tr-TR" sz="3700" u="sng" dirty="0" smtClean="0"/>
              <a:t>Kazakistan</a:t>
            </a:r>
            <a:r>
              <a:rPr lang="tr-TR" sz="3700" u="sng" dirty="0"/>
              <a:t>	Bay</a:t>
            </a:r>
            <a:endParaRPr lang="tr-TR" sz="3700" dirty="0"/>
          </a:p>
          <a:p>
            <a:pPr marL="0" indent="0">
              <a:buNone/>
            </a:pPr>
            <a:r>
              <a:rPr lang="tr-TR" sz="3700" u="sng" dirty="0" err="1"/>
              <a:t>Kenderli</a:t>
            </a:r>
            <a:r>
              <a:rPr lang="tr-TR" sz="3700" u="sng" dirty="0"/>
              <a:t> </a:t>
            </a:r>
            <a:r>
              <a:rPr lang="tr-TR" sz="3700" u="sng" dirty="0" err="1"/>
              <a:t>Bai</a:t>
            </a:r>
            <a:r>
              <a:rPr lang="tr-TR" sz="3700" u="sng" dirty="0"/>
              <a:t>		Kazakistan	Bay</a:t>
            </a:r>
            <a:endParaRPr lang="tr-TR" sz="3700" dirty="0"/>
          </a:p>
          <a:p>
            <a:pPr marL="0" indent="0">
              <a:buNone/>
            </a:pPr>
            <a:r>
              <a:rPr lang="tr-TR" sz="3700" u="sng" dirty="0" err="1"/>
              <a:t>Kenderli-Landzunge</a:t>
            </a:r>
            <a:r>
              <a:rPr lang="tr-TR" sz="3700" u="sng" dirty="0"/>
              <a:t>	</a:t>
            </a:r>
            <a:r>
              <a:rPr lang="tr-TR" sz="3700" u="sng" dirty="0" smtClean="0"/>
              <a:t>Kazakistan</a:t>
            </a:r>
            <a:r>
              <a:rPr lang="tr-TR" sz="3700" u="sng" dirty="0"/>
              <a:t>	Yer, Arazi</a:t>
            </a:r>
            <a:endParaRPr lang="tr-TR" sz="3700" dirty="0"/>
          </a:p>
          <a:p>
            <a:pPr marL="0" indent="0">
              <a:buNone/>
            </a:pPr>
            <a:r>
              <a:rPr lang="tr-TR" sz="3700" u="sng" dirty="0" err="1"/>
              <a:t>Kenderlinskiy</a:t>
            </a:r>
            <a:r>
              <a:rPr lang="tr-TR" sz="3700" u="sng" dirty="0"/>
              <a:t> </a:t>
            </a:r>
            <a:r>
              <a:rPr lang="tr-TR" sz="3700" u="sng" dirty="0" err="1"/>
              <a:t>Zaliv</a:t>
            </a:r>
            <a:r>
              <a:rPr lang="tr-TR" sz="3700" u="sng" dirty="0"/>
              <a:t>	</a:t>
            </a:r>
            <a:r>
              <a:rPr lang="tr-TR" sz="3700" u="sng" dirty="0" smtClean="0"/>
              <a:t>Kazakistan</a:t>
            </a:r>
            <a:r>
              <a:rPr lang="tr-TR" sz="3700" u="sng" dirty="0"/>
              <a:t>	Bay</a:t>
            </a:r>
            <a:endParaRPr lang="tr-TR" sz="3700" dirty="0"/>
          </a:p>
          <a:p>
            <a:pPr marL="0" indent="0">
              <a:buNone/>
            </a:pPr>
            <a:r>
              <a:rPr lang="tr-TR" sz="3700" u="sng" dirty="0" err="1"/>
              <a:t>Zaliv</a:t>
            </a:r>
            <a:r>
              <a:rPr lang="tr-TR" sz="3700" u="sng" dirty="0"/>
              <a:t> </a:t>
            </a:r>
            <a:r>
              <a:rPr lang="tr-TR" sz="3700" u="sng" dirty="0" err="1"/>
              <a:t>Kenderli</a:t>
            </a:r>
            <a:r>
              <a:rPr lang="tr-TR" sz="3700" u="sng" dirty="0"/>
              <a:t>		Kazakistan	Bay</a:t>
            </a:r>
            <a:endParaRPr lang="tr-TR" sz="3700" dirty="0"/>
          </a:p>
          <a:p>
            <a:pPr marL="0" indent="0">
              <a:buNone/>
            </a:pPr>
            <a:r>
              <a:rPr lang="tr-TR" sz="3700" u="sng" dirty="0" err="1"/>
              <a:t>Kolodets</a:t>
            </a:r>
            <a:r>
              <a:rPr lang="tr-TR" sz="3700" u="sng" dirty="0"/>
              <a:t> Kendirli	</a:t>
            </a:r>
            <a:r>
              <a:rPr lang="tr-TR" sz="3700" u="sng" dirty="0" smtClean="0"/>
              <a:t>Kazakistan</a:t>
            </a:r>
            <a:r>
              <a:rPr lang="tr-TR" sz="3700" u="sng" dirty="0"/>
              <a:t>	Su Kaynağı</a:t>
            </a:r>
            <a:endParaRPr lang="tr-TR" sz="3700" dirty="0"/>
          </a:p>
          <a:p>
            <a:pPr marL="0" indent="0">
              <a:buNone/>
            </a:pPr>
            <a:r>
              <a:rPr lang="tr-TR" sz="3700" u="sng" dirty="0"/>
              <a:t>Kendirli </a:t>
            </a:r>
            <a:r>
              <a:rPr lang="tr-TR" sz="3700" u="sng" dirty="0" err="1"/>
              <a:t>Shyghanaghy</a:t>
            </a:r>
            <a:r>
              <a:rPr lang="tr-TR" sz="3700" u="sng" dirty="0"/>
              <a:t>	</a:t>
            </a:r>
            <a:r>
              <a:rPr lang="tr-TR" sz="3700" u="sng" dirty="0" smtClean="0"/>
              <a:t>Kazakistan</a:t>
            </a:r>
            <a:r>
              <a:rPr lang="tr-TR" sz="3700" u="sng" dirty="0"/>
              <a:t>	Bay</a:t>
            </a:r>
            <a:endParaRPr lang="tr-TR" sz="3700" dirty="0"/>
          </a:p>
          <a:p>
            <a:pPr marL="0" indent="0">
              <a:buNone/>
            </a:pPr>
            <a:r>
              <a:rPr lang="tr-TR" sz="3700" u="sng" dirty="0" err="1"/>
              <a:t>Kendirlisor</a:t>
            </a:r>
            <a:r>
              <a:rPr lang="tr-TR" sz="3700" u="sng" dirty="0"/>
              <a:t>		Kazakistan	Hidrografik</a:t>
            </a:r>
            <a:endParaRPr lang="tr-TR" sz="3700" dirty="0"/>
          </a:p>
          <a:p>
            <a:pPr marL="0" indent="0">
              <a:buNone/>
            </a:pPr>
            <a:r>
              <a:rPr lang="tr-TR" sz="3700" u="sng" dirty="0" err="1"/>
              <a:t>Kendyrlik</a:t>
            </a:r>
            <a:r>
              <a:rPr lang="tr-TR" sz="3700" u="sng" dirty="0"/>
              <a:t>		Kazakistan	Yerleşim Yeri</a:t>
            </a:r>
            <a:endParaRPr lang="tr-TR" sz="3700" dirty="0"/>
          </a:p>
          <a:p>
            <a:pPr marL="0" indent="0">
              <a:buNone/>
            </a:pPr>
            <a:r>
              <a:rPr lang="tr-TR" sz="3700" u="sng" dirty="0" err="1"/>
              <a:t>Kinderli</a:t>
            </a:r>
            <a:r>
              <a:rPr lang="tr-TR" sz="3700" u="sng" dirty="0"/>
              <a:t> Bay		Kazakistan	Bay</a:t>
            </a:r>
            <a:endParaRPr lang="tr-TR" sz="3700" dirty="0"/>
          </a:p>
          <a:p>
            <a:pPr marL="0" indent="0">
              <a:buNone/>
            </a:pPr>
            <a:r>
              <a:rPr lang="tr-TR" sz="3700" u="sng" dirty="0" err="1"/>
              <a:t>Tarmak</a:t>
            </a:r>
            <a:r>
              <a:rPr lang="tr-TR" sz="3700" u="sng" dirty="0"/>
              <a:t>		</a:t>
            </a:r>
            <a:r>
              <a:rPr lang="tr-TR" sz="3700" u="sng" dirty="0" smtClean="0"/>
              <a:t>Kazakistan</a:t>
            </a:r>
            <a:r>
              <a:rPr lang="tr-TR" sz="3700" u="sng" dirty="0"/>
              <a:t>	Yerleşim Yeri</a:t>
            </a:r>
            <a:endParaRPr lang="tr-TR" sz="3700" dirty="0"/>
          </a:p>
          <a:p>
            <a:pPr marL="0" indent="0">
              <a:buNone/>
            </a:pPr>
            <a:r>
              <a:rPr lang="tr-TR" sz="3700" u="sng" dirty="0" err="1"/>
              <a:t>Tarmak</a:t>
            </a:r>
            <a:r>
              <a:rPr lang="tr-TR" sz="3700" u="sng" dirty="0"/>
              <a:t>		</a:t>
            </a:r>
            <a:r>
              <a:rPr lang="tr-TR" sz="3700" u="sng" dirty="0" smtClean="0"/>
              <a:t>Kazakistan</a:t>
            </a:r>
            <a:r>
              <a:rPr lang="tr-TR" sz="3700" u="sng" dirty="0"/>
              <a:t>	Yerleşim Yeri</a:t>
            </a:r>
            <a:endParaRPr lang="tr-TR" sz="3700" dirty="0"/>
          </a:p>
          <a:p>
            <a:pPr marL="0" indent="0">
              <a:buNone/>
            </a:pPr>
            <a:r>
              <a:rPr lang="tr-TR" sz="3700" dirty="0"/>
              <a:t> </a:t>
            </a:r>
          </a:p>
          <a:p>
            <a:pPr marL="0" indent="0">
              <a:buNone/>
            </a:pPr>
            <a:r>
              <a:rPr lang="tr-TR" sz="3700" u="sng" dirty="0"/>
              <a:t>		</a:t>
            </a:r>
            <a:endParaRPr lang="tr-TR" sz="3700" dirty="0"/>
          </a:p>
          <a:p>
            <a:pPr marL="0" indent="0">
              <a:buNone/>
            </a:pPr>
            <a:r>
              <a:rPr lang="tr-TR" sz="3700" u="sng" dirty="0" err="1"/>
              <a:t>Kenderli</a:t>
            </a:r>
            <a:r>
              <a:rPr lang="tr-TR" sz="3700" u="sng" dirty="0"/>
              <a:t>		Türkmenistan	Yer</a:t>
            </a:r>
            <a:endParaRPr lang="tr-TR" sz="3700" dirty="0"/>
          </a:p>
          <a:p>
            <a:pPr marL="0" indent="0">
              <a:buNone/>
            </a:pPr>
            <a:r>
              <a:rPr lang="tr-TR" sz="3700" u="sng" dirty="0" err="1"/>
              <a:t>Kenderli</a:t>
            </a:r>
            <a:r>
              <a:rPr lang="tr-TR" sz="3700" u="sng" dirty="0"/>
              <a:t>		Türkmenistan	Yer</a:t>
            </a:r>
            <a:endParaRPr lang="tr-TR" sz="3700" dirty="0"/>
          </a:p>
          <a:p>
            <a:pPr marL="0" indent="0">
              <a:buNone/>
            </a:pPr>
            <a:r>
              <a:rPr lang="tr-TR" sz="3700" u="sng" dirty="0" err="1"/>
              <a:t>Kolodets</a:t>
            </a:r>
            <a:r>
              <a:rPr lang="tr-TR" sz="3700" u="sng" dirty="0"/>
              <a:t> </a:t>
            </a:r>
            <a:r>
              <a:rPr lang="tr-TR" sz="3700" u="sng" dirty="0" err="1"/>
              <a:t>Kenderli</a:t>
            </a:r>
            <a:r>
              <a:rPr lang="tr-TR" sz="3700" u="sng" dirty="0"/>
              <a:t>	</a:t>
            </a:r>
            <a:r>
              <a:rPr lang="tr-TR" sz="3700" u="sng" dirty="0" smtClean="0"/>
              <a:t>Türkmenistan</a:t>
            </a:r>
            <a:r>
              <a:rPr lang="tr-TR" sz="3700" u="sng" dirty="0"/>
              <a:t>	Su Kaynağı</a:t>
            </a:r>
            <a:endParaRPr lang="tr-TR" sz="3700" dirty="0"/>
          </a:p>
          <a:p>
            <a:pPr marL="0" indent="0">
              <a:buNone/>
            </a:pPr>
            <a:r>
              <a:rPr lang="tr-TR" sz="3700" u="sng" dirty="0"/>
              <a:t>		</a:t>
            </a:r>
            <a:endParaRPr lang="tr-TR" sz="3700" dirty="0"/>
          </a:p>
          <a:p>
            <a:pPr marL="0" indent="0">
              <a:buNone/>
            </a:pPr>
            <a:r>
              <a:rPr lang="tr-TR" sz="3700" u="sng" dirty="0"/>
              <a:t>Kendirli		</a:t>
            </a:r>
            <a:r>
              <a:rPr lang="tr-TR" sz="3700" u="sng" dirty="0" smtClean="0"/>
              <a:t>Özbekistan</a:t>
            </a:r>
            <a:r>
              <a:rPr lang="tr-TR" sz="3700" u="sng" dirty="0"/>
              <a:t>	Yerleşim Yeri</a:t>
            </a:r>
            <a:endParaRPr lang="tr-TR" sz="3700" dirty="0"/>
          </a:p>
          <a:p>
            <a:pPr marL="0" indent="0">
              <a:buNone/>
            </a:pPr>
            <a:r>
              <a:rPr lang="tr-TR" sz="3700" dirty="0"/>
              <a:t> </a:t>
            </a:r>
          </a:p>
          <a:p>
            <a:pPr marL="0" indent="0">
              <a:buNone/>
            </a:pPr>
            <a:r>
              <a:rPr lang="tr-TR" sz="3700" b="1" dirty="0"/>
              <a:t> </a:t>
            </a:r>
            <a:endParaRPr lang="tr-TR" sz="3700" dirty="0"/>
          </a:p>
          <a:p>
            <a:pPr marL="0" indent="0">
              <a:buNone/>
            </a:pPr>
            <a:endParaRPr lang="tr-TR" sz="37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040231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171400"/>
            <a:ext cx="8856984" cy="576064"/>
          </a:xfrm>
        </p:spPr>
        <p:txBody>
          <a:bodyPr>
            <a:normAutofit/>
          </a:bodyPr>
          <a:lstStyle/>
          <a:p>
            <a:r>
              <a:rPr lang="tr-TR" sz="2800" dirty="0" smtClean="0"/>
              <a:t>Yer Adlarında Kendir, Avrupa</a:t>
            </a:r>
            <a:endParaRPr lang="tr-TR" sz="2800" dirty="0"/>
          </a:p>
        </p:txBody>
      </p:sp>
      <p:sp>
        <p:nvSpPr>
          <p:cNvPr id="3" name="İçerik Yer Tutucusu 2"/>
          <p:cNvSpPr>
            <a:spLocks noGrp="1"/>
          </p:cNvSpPr>
          <p:nvPr>
            <p:ph idx="1"/>
          </p:nvPr>
        </p:nvSpPr>
        <p:spPr>
          <a:xfrm>
            <a:off x="457200" y="404664"/>
            <a:ext cx="8229600" cy="6453336"/>
          </a:xfrm>
        </p:spPr>
        <p:txBody>
          <a:bodyPr>
            <a:normAutofit fontScale="25000" lnSpcReduction="20000"/>
          </a:bodyPr>
          <a:lstStyle/>
          <a:p>
            <a:pPr marL="0" indent="0">
              <a:buNone/>
            </a:pPr>
            <a:r>
              <a:rPr lang="tr-TR" sz="4800" u="sng" dirty="0" err="1" smtClean="0"/>
              <a:t>Kender</a:t>
            </a:r>
            <a:r>
              <a:rPr lang="tr-TR" sz="4800" u="sng" dirty="0"/>
              <a:t>		</a:t>
            </a:r>
            <a:r>
              <a:rPr lang="tr-TR" sz="4800" u="sng" dirty="0" smtClean="0"/>
              <a:t>Almanya</a:t>
            </a:r>
            <a:r>
              <a:rPr lang="tr-TR" sz="4800" u="sng" dirty="0"/>
              <a:t>	Nehir</a:t>
            </a:r>
            <a:endParaRPr lang="tr-TR" sz="4800" dirty="0"/>
          </a:p>
          <a:p>
            <a:pPr marL="0" indent="0">
              <a:buNone/>
            </a:pPr>
            <a:r>
              <a:rPr lang="tr-TR" sz="4800" u="sng" dirty="0" err="1"/>
              <a:t>Kenderova</a:t>
            </a:r>
            <a:r>
              <a:rPr lang="tr-TR" sz="4800" u="sng" dirty="0"/>
              <a:t> Kosa	</a:t>
            </a:r>
            <a:r>
              <a:rPr lang="tr-TR" sz="4800" u="sng" dirty="0" smtClean="0"/>
              <a:t>Hırvatistan</a:t>
            </a:r>
            <a:r>
              <a:rPr lang="tr-TR" sz="4800" u="sng" dirty="0"/>
              <a:t>	Dağ</a:t>
            </a:r>
            <a:endParaRPr lang="tr-TR" sz="4800" dirty="0"/>
          </a:p>
          <a:p>
            <a:pPr marL="0" indent="0">
              <a:buNone/>
            </a:pPr>
            <a:r>
              <a:rPr lang="tr-TR" sz="4800" u="sng" dirty="0" err="1"/>
              <a:t>Kenderes</a:t>
            </a:r>
            <a:r>
              <a:rPr lang="tr-TR" sz="4800" u="sng" dirty="0"/>
              <a:t>		Macaristan	Yerleşim Yeri</a:t>
            </a:r>
            <a:endParaRPr lang="tr-TR" sz="4800" dirty="0"/>
          </a:p>
          <a:p>
            <a:pPr marL="0" indent="0">
              <a:buNone/>
            </a:pPr>
            <a:r>
              <a:rPr lang="tr-TR" sz="4800" u="sng" dirty="0" err="1"/>
              <a:t>Kenderesi</a:t>
            </a:r>
            <a:r>
              <a:rPr lang="tr-TR" sz="4800" u="sng" dirty="0"/>
              <a:t> </a:t>
            </a:r>
            <a:r>
              <a:rPr lang="tr-TR" sz="4800" u="sng" dirty="0" err="1"/>
              <a:t>Diakok</a:t>
            </a:r>
            <a:r>
              <a:rPr lang="tr-TR" sz="4800" u="sng" dirty="0"/>
              <a:t>	</a:t>
            </a:r>
            <a:r>
              <a:rPr lang="tr-TR" sz="4800" u="sng" dirty="0" smtClean="0"/>
              <a:t>Macaristan</a:t>
            </a:r>
            <a:r>
              <a:rPr lang="tr-TR" sz="4800" u="sng" dirty="0"/>
              <a:t>	Yerleşim Yeri</a:t>
            </a:r>
            <a:endParaRPr lang="tr-TR" sz="4800" dirty="0"/>
          </a:p>
          <a:p>
            <a:pPr marL="0" indent="0">
              <a:buNone/>
            </a:pPr>
            <a:r>
              <a:rPr lang="tr-TR" sz="4800" u="sng" dirty="0" err="1"/>
              <a:t>Kendereskert</a:t>
            </a:r>
            <a:r>
              <a:rPr lang="tr-TR" sz="4800" u="sng" dirty="0"/>
              <a:t>		Macaristan	Yerleşim Yeri</a:t>
            </a:r>
            <a:endParaRPr lang="tr-TR" sz="4800" dirty="0"/>
          </a:p>
          <a:p>
            <a:pPr marL="0" indent="0">
              <a:buNone/>
            </a:pPr>
            <a:r>
              <a:rPr lang="tr-TR" sz="4800" u="sng" dirty="0" err="1"/>
              <a:t>Kenderföld</a:t>
            </a:r>
            <a:r>
              <a:rPr lang="tr-TR" sz="4800" u="sng" dirty="0"/>
              <a:t>		Macaristan	Yerleşim Yeri</a:t>
            </a:r>
            <a:endParaRPr lang="tr-TR" sz="4800" dirty="0"/>
          </a:p>
          <a:p>
            <a:pPr marL="0" indent="0">
              <a:buNone/>
            </a:pPr>
            <a:r>
              <a:rPr lang="tr-TR" sz="4800" u="sng" dirty="0" err="1"/>
              <a:t>Kendersor</a:t>
            </a:r>
            <a:r>
              <a:rPr lang="tr-TR" sz="4800" u="sng" dirty="0"/>
              <a:t>		Macaristan	Yerleşim Yeri</a:t>
            </a:r>
            <a:endParaRPr lang="tr-TR" sz="4800" dirty="0"/>
          </a:p>
          <a:p>
            <a:pPr marL="0" indent="0">
              <a:buNone/>
            </a:pPr>
            <a:r>
              <a:rPr lang="tr-TR" sz="4800" u="sng" dirty="0" err="1"/>
              <a:t>Kenderesi</a:t>
            </a:r>
            <a:r>
              <a:rPr lang="tr-TR" sz="4800" u="sng" dirty="0"/>
              <a:t> </a:t>
            </a:r>
            <a:r>
              <a:rPr lang="tr-TR" sz="4800" u="sng" dirty="0" err="1"/>
              <a:t>Szakiskola</a:t>
            </a:r>
            <a:r>
              <a:rPr lang="tr-TR" sz="4800" u="sng" dirty="0"/>
              <a:t>	</a:t>
            </a:r>
            <a:r>
              <a:rPr lang="tr-TR" sz="4800" u="sng" dirty="0" smtClean="0"/>
              <a:t>Macaristan</a:t>
            </a:r>
            <a:r>
              <a:rPr lang="tr-TR" sz="4800" u="sng" dirty="0"/>
              <a:t>	Yerleşim Yeri</a:t>
            </a:r>
            <a:endParaRPr lang="tr-TR" sz="4800" dirty="0"/>
          </a:p>
          <a:p>
            <a:pPr marL="0" indent="0">
              <a:buNone/>
            </a:pPr>
            <a:r>
              <a:rPr lang="tr-TR" sz="4800" u="sng" dirty="0" err="1"/>
              <a:t>Kenderessziget</a:t>
            </a:r>
            <a:r>
              <a:rPr lang="tr-TR" sz="4800" u="sng" dirty="0"/>
              <a:t>	</a:t>
            </a:r>
            <a:r>
              <a:rPr lang="tr-TR" sz="4800" u="sng" dirty="0" smtClean="0"/>
              <a:t>Macaristan</a:t>
            </a:r>
            <a:r>
              <a:rPr lang="tr-TR" sz="4800" u="sng" dirty="0"/>
              <a:t>	Yerleşim Yeri</a:t>
            </a:r>
            <a:endParaRPr lang="tr-TR" sz="4800" dirty="0"/>
          </a:p>
          <a:p>
            <a:pPr marL="0" indent="0">
              <a:buNone/>
            </a:pPr>
            <a:r>
              <a:rPr lang="tr-TR" sz="4800" u="sng" dirty="0" err="1"/>
              <a:t>Kenderföld</a:t>
            </a:r>
            <a:r>
              <a:rPr lang="tr-TR" sz="4800" u="sng" dirty="0"/>
              <a:t>		Macaristan	Yerleşim Yeri</a:t>
            </a:r>
            <a:endParaRPr lang="tr-TR" sz="4800" dirty="0"/>
          </a:p>
          <a:p>
            <a:pPr marL="0" indent="0">
              <a:buNone/>
            </a:pPr>
            <a:r>
              <a:rPr lang="tr-TR" sz="4800" u="sng" dirty="0" err="1"/>
              <a:t>Kenderföld</a:t>
            </a:r>
            <a:r>
              <a:rPr lang="tr-TR" sz="4800" u="sng" dirty="0"/>
              <a:t>		Macaristan	Yerleşim Yeri</a:t>
            </a:r>
            <a:endParaRPr lang="tr-TR" sz="4800" dirty="0"/>
          </a:p>
          <a:p>
            <a:pPr marL="0" indent="0">
              <a:buNone/>
            </a:pPr>
            <a:r>
              <a:rPr lang="tr-TR" sz="4800" u="sng" dirty="0" err="1"/>
              <a:t>Kenderföld</a:t>
            </a:r>
            <a:r>
              <a:rPr lang="tr-TR" sz="4800" u="sng" dirty="0"/>
              <a:t>		Macaristan	Yerleşim Yeri</a:t>
            </a:r>
            <a:endParaRPr lang="tr-TR" sz="4800" dirty="0"/>
          </a:p>
          <a:p>
            <a:pPr marL="0" indent="0">
              <a:buNone/>
            </a:pPr>
            <a:r>
              <a:rPr lang="tr-TR" sz="4800" u="sng" dirty="0" err="1"/>
              <a:t>Kenderföld</a:t>
            </a:r>
            <a:r>
              <a:rPr lang="tr-TR" sz="4800" u="sng" dirty="0"/>
              <a:t>		Macaristan	Yerleşim Yeri</a:t>
            </a:r>
            <a:endParaRPr lang="tr-TR" sz="4800" dirty="0"/>
          </a:p>
          <a:p>
            <a:pPr marL="0" indent="0">
              <a:buNone/>
            </a:pPr>
            <a:r>
              <a:rPr lang="tr-TR" sz="4800" u="sng" dirty="0" err="1"/>
              <a:t>Kenderföld</a:t>
            </a:r>
            <a:r>
              <a:rPr lang="tr-TR" sz="4800" u="sng" dirty="0"/>
              <a:t>		Macaristan	Yerleşim Yeri</a:t>
            </a:r>
            <a:endParaRPr lang="tr-TR" sz="4800" dirty="0"/>
          </a:p>
          <a:p>
            <a:pPr marL="0" indent="0">
              <a:buNone/>
            </a:pPr>
            <a:r>
              <a:rPr lang="tr-TR" sz="4800" u="sng" dirty="0" err="1"/>
              <a:t>Kenderföld</a:t>
            </a:r>
            <a:r>
              <a:rPr lang="tr-TR" sz="4800" u="sng" dirty="0"/>
              <a:t>		Macaristan	Yerleşim Yeri</a:t>
            </a:r>
            <a:endParaRPr lang="tr-TR" sz="4800" dirty="0"/>
          </a:p>
          <a:p>
            <a:pPr marL="0" indent="0">
              <a:buNone/>
            </a:pPr>
            <a:r>
              <a:rPr lang="tr-TR" sz="4800" u="sng" dirty="0" err="1"/>
              <a:t>Kenderföldek</a:t>
            </a:r>
            <a:r>
              <a:rPr lang="tr-TR" sz="4800" u="sng" dirty="0"/>
              <a:t>		Macaristan	Yerleşim Yeri</a:t>
            </a:r>
            <a:endParaRPr lang="tr-TR" sz="4800" dirty="0"/>
          </a:p>
          <a:p>
            <a:pPr marL="0" indent="0">
              <a:buNone/>
            </a:pPr>
            <a:r>
              <a:rPr lang="tr-TR" sz="4800" u="sng" dirty="0" err="1"/>
              <a:t>Kenderföldek</a:t>
            </a:r>
            <a:r>
              <a:rPr lang="tr-TR" sz="4800" u="sng" dirty="0"/>
              <a:t>		Macaristan	Yerleşim Yeri</a:t>
            </a:r>
            <a:endParaRPr lang="tr-TR" sz="4800" dirty="0"/>
          </a:p>
          <a:p>
            <a:pPr marL="0" indent="0">
              <a:buNone/>
            </a:pPr>
            <a:r>
              <a:rPr lang="tr-TR" sz="4800" u="sng" dirty="0" err="1"/>
              <a:t>Kenderföldi</a:t>
            </a:r>
            <a:r>
              <a:rPr lang="tr-TR" sz="4800" u="sng" dirty="0"/>
              <a:t> </a:t>
            </a:r>
            <a:r>
              <a:rPr lang="tr-TR" sz="4800" u="sng" dirty="0" err="1"/>
              <a:t>Üdülosor</a:t>
            </a:r>
            <a:r>
              <a:rPr lang="tr-TR" sz="4800" u="sng" dirty="0"/>
              <a:t>	</a:t>
            </a:r>
            <a:r>
              <a:rPr lang="tr-TR" sz="4800" u="sng" dirty="0" smtClean="0"/>
              <a:t>Macaristan</a:t>
            </a:r>
            <a:r>
              <a:rPr lang="tr-TR" sz="4800" u="sng" dirty="0"/>
              <a:t>	Yerleşim Yeri</a:t>
            </a:r>
            <a:endParaRPr lang="tr-TR" sz="4800" dirty="0"/>
          </a:p>
          <a:p>
            <a:pPr marL="0" indent="0">
              <a:buNone/>
            </a:pPr>
            <a:r>
              <a:rPr lang="tr-TR" sz="4800" u="sng" dirty="0" err="1"/>
              <a:t>Kendergyár</a:t>
            </a:r>
            <a:r>
              <a:rPr lang="tr-TR" sz="4800" u="sng" dirty="0"/>
              <a:t>		Macaristan	Yerleşim Yeri</a:t>
            </a:r>
            <a:endParaRPr lang="tr-TR" sz="4800" dirty="0"/>
          </a:p>
          <a:p>
            <a:pPr marL="0" indent="0">
              <a:buNone/>
            </a:pPr>
            <a:r>
              <a:rPr lang="tr-TR" sz="4800" u="sng" dirty="0" err="1"/>
              <a:t>Kendergyár</a:t>
            </a:r>
            <a:r>
              <a:rPr lang="tr-TR" sz="4800" u="sng" dirty="0"/>
              <a:t>		Macaristan	Yerleşim Yeri</a:t>
            </a:r>
            <a:endParaRPr lang="tr-TR" sz="4800" dirty="0"/>
          </a:p>
          <a:p>
            <a:pPr marL="0" indent="0">
              <a:buNone/>
            </a:pPr>
            <a:r>
              <a:rPr lang="tr-TR" sz="4800" u="sng" dirty="0" err="1"/>
              <a:t>Kendergyár</a:t>
            </a:r>
            <a:r>
              <a:rPr lang="tr-TR" sz="4800" u="sng" dirty="0"/>
              <a:t>		Macaristan	Yerleşim Yeri</a:t>
            </a:r>
            <a:endParaRPr lang="tr-TR" sz="4800" dirty="0"/>
          </a:p>
          <a:p>
            <a:pPr marL="0" indent="0">
              <a:buNone/>
            </a:pPr>
            <a:r>
              <a:rPr lang="tr-TR" sz="4800" u="sng" dirty="0" err="1"/>
              <a:t>Kendergyár</a:t>
            </a:r>
            <a:r>
              <a:rPr lang="tr-TR" sz="4800" u="sng" dirty="0"/>
              <a:t>		Macaristan	Yerleşim Yeri</a:t>
            </a:r>
            <a:endParaRPr lang="tr-TR" sz="4800" dirty="0"/>
          </a:p>
          <a:p>
            <a:pPr marL="0" indent="0">
              <a:buNone/>
            </a:pPr>
            <a:r>
              <a:rPr lang="tr-TR" sz="4800" u="sng" dirty="0" err="1"/>
              <a:t>Kendergyár</a:t>
            </a:r>
            <a:r>
              <a:rPr lang="tr-TR" sz="4800" u="sng" dirty="0"/>
              <a:t>		Macaristan	Yerleşim Yeri</a:t>
            </a:r>
            <a:endParaRPr lang="tr-TR" sz="4800" dirty="0"/>
          </a:p>
          <a:p>
            <a:pPr marL="0" indent="0">
              <a:buNone/>
            </a:pPr>
            <a:r>
              <a:rPr lang="tr-TR" sz="4800" u="sng" dirty="0" err="1"/>
              <a:t>Kendergyár</a:t>
            </a:r>
            <a:r>
              <a:rPr lang="tr-TR" sz="4800" u="sng" dirty="0"/>
              <a:t>		Macaristan	Yerleşim Yeri</a:t>
            </a:r>
            <a:endParaRPr lang="tr-TR" sz="4800" dirty="0"/>
          </a:p>
          <a:p>
            <a:pPr marL="0" indent="0">
              <a:buNone/>
            </a:pPr>
            <a:r>
              <a:rPr lang="tr-TR" sz="4800" u="sng" dirty="0" err="1"/>
              <a:t>Kenderháti</a:t>
            </a:r>
            <a:r>
              <a:rPr lang="tr-TR" sz="4800" u="sng" dirty="0"/>
              <a:t> </a:t>
            </a:r>
            <a:r>
              <a:rPr lang="tr-TR" sz="4800" u="sng" dirty="0" err="1"/>
              <a:t>Újtelep</a:t>
            </a:r>
            <a:r>
              <a:rPr lang="tr-TR" sz="4800" u="sng" dirty="0"/>
              <a:t>	</a:t>
            </a:r>
            <a:r>
              <a:rPr lang="tr-TR" sz="4800" u="sng" dirty="0" smtClean="0"/>
              <a:t>Macaristan</a:t>
            </a:r>
            <a:r>
              <a:rPr lang="tr-TR" sz="4800" u="sng" dirty="0"/>
              <a:t>	Yerleşim Yeri</a:t>
            </a:r>
            <a:endParaRPr lang="tr-TR" sz="4800" dirty="0"/>
          </a:p>
          <a:p>
            <a:pPr marL="0" indent="0">
              <a:buNone/>
            </a:pPr>
            <a:r>
              <a:rPr lang="tr-TR" sz="4800" u="sng" dirty="0" err="1"/>
              <a:t>Kenderhegy</a:t>
            </a:r>
            <a:r>
              <a:rPr lang="tr-TR" sz="4800" u="sng" dirty="0"/>
              <a:t>		Macaristan	Yerleşim Yeri</a:t>
            </a:r>
            <a:endParaRPr lang="tr-TR" sz="4800" dirty="0"/>
          </a:p>
          <a:p>
            <a:pPr marL="0" indent="0">
              <a:buNone/>
            </a:pPr>
            <a:r>
              <a:rPr lang="tr-TR" sz="4800" u="sng" dirty="0" err="1"/>
              <a:t>Kenderes</a:t>
            </a:r>
            <a:r>
              <a:rPr lang="tr-TR" sz="4800" u="sng" dirty="0"/>
              <a:t> </a:t>
            </a:r>
            <a:r>
              <a:rPr lang="tr-TR" sz="4800" u="sng" dirty="0" err="1"/>
              <a:t>Tó</a:t>
            </a:r>
            <a:r>
              <a:rPr lang="tr-TR" sz="4800" u="sng" dirty="0"/>
              <a:t>		Macaristan	Göl</a:t>
            </a:r>
            <a:endParaRPr lang="tr-TR" sz="4800" dirty="0"/>
          </a:p>
          <a:p>
            <a:pPr marL="0" indent="0">
              <a:buNone/>
            </a:pPr>
            <a:r>
              <a:rPr lang="tr-TR" sz="4800" u="sng" dirty="0" err="1"/>
              <a:t>Kenderföldd</a:t>
            </a:r>
            <a:r>
              <a:rPr lang="tr-TR" sz="4800" u="sng" dirty="0"/>
              <a:t>		Macaristan	Bölge</a:t>
            </a:r>
            <a:endParaRPr lang="tr-TR" sz="4800" dirty="0"/>
          </a:p>
          <a:p>
            <a:pPr marL="0" indent="0">
              <a:buNone/>
            </a:pPr>
            <a:r>
              <a:rPr lang="tr-TR" sz="4800" u="sng" dirty="0" err="1"/>
              <a:t>Kenderháti</a:t>
            </a:r>
            <a:r>
              <a:rPr lang="tr-TR" sz="4800" u="sng" dirty="0"/>
              <a:t> </a:t>
            </a:r>
            <a:r>
              <a:rPr lang="tr-TR" sz="4800" u="sng" dirty="0" err="1"/>
              <a:t>szőlőskert</a:t>
            </a:r>
            <a:r>
              <a:rPr lang="tr-TR" sz="4800" u="sng" dirty="0"/>
              <a:t> 	Macaristan	Bölge</a:t>
            </a:r>
            <a:endParaRPr lang="tr-TR" sz="4800" dirty="0"/>
          </a:p>
          <a:p>
            <a:pPr marL="0" indent="0">
              <a:buNone/>
            </a:pPr>
            <a:r>
              <a:rPr lang="tr-TR" sz="4800" u="sng" dirty="0" err="1"/>
              <a:t>Kenderháti</a:t>
            </a:r>
            <a:r>
              <a:rPr lang="tr-TR" sz="4800" u="sng" dirty="0"/>
              <a:t> </a:t>
            </a:r>
            <a:r>
              <a:rPr lang="tr-TR" sz="4800" u="sng" dirty="0" err="1"/>
              <a:t>szőlőskert</a:t>
            </a:r>
            <a:r>
              <a:rPr lang="tr-TR" sz="4800" u="sng" dirty="0"/>
              <a:t> 	Macaristan	Bölge</a:t>
            </a:r>
            <a:endParaRPr lang="tr-TR" sz="4800" dirty="0"/>
          </a:p>
          <a:p>
            <a:pPr marL="0" indent="0">
              <a:buNone/>
            </a:pPr>
            <a:r>
              <a:rPr lang="tr-TR" sz="4800" u="sng" dirty="0" err="1"/>
              <a:t>Kenderhely</a:t>
            </a:r>
            <a:r>
              <a:rPr lang="tr-TR" sz="4800" u="sng" dirty="0"/>
              <a:t>		Macaristan	Bölge</a:t>
            </a:r>
            <a:endParaRPr lang="tr-TR" sz="4800" dirty="0"/>
          </a:p>
          <a:p>
            <a:pPr marL="0" indent="0">
              <a:buNone/>
            </a:pPr>
            <a:r>
              <a:rPr lang="tr-TR" sz="4800" u="sng" dirty="0" err="1"/>
              <a:t>Kenderhely</a:t>
            </a:r>
            <a:r>
              <a:rPr lang="tr-TR" sz="4800" u="sng" dirty="0"/>
              <a:t>		Macaristan	Bölge</a:t>
            </a:r>
            <a:endParaRPr lang="tr-TR" sz="4800" dirty="0"/>
          </a:p>
          <a:p>
            <a:pPr marL="0" indent="0">
              <a:buNone/>
            </a:pPr>
            <a:r>
              <a:rPr lang="tr-TR" sz="4800" u="sng" dirty="0" err="1"/>
              <a:t>Kenderes</a:t>
            </a:r>
            <a:r>
              <a:rPr lang="tr-TR" sz="4800" u="sng" dirty="0"/>
              <a:t> </a:t>
            </a:r>
            <a:r>
              <a:rPr lang="tr-TR" sz="4800" u="sng" dirty="0" err="1"/>
              <a:t>Vasútállomás</a:t>
            </a:r>
            <a:r>
              <a:rPr lang="tr-TR" sz="4800" u="sng" dirty="0"/>
              <a:t>	Macaristan	Tren İstasyonu</a:t>
            </a:r>
            <a:endParaRPr lang="tr-TR" sz="4800" dirty="0"/>
          </a:p>
          <a:p>
            <a:pPr marL="0" indent="0">
              <a:buNone/>
            </a:pPr>
            <a:r>
              <a:rPr lang="tr-TR" sz="4800" u="sng" dirty="0" err="1"/>
              <a:t>Kender-halom</a:t>
            </a:r>
            <a:r>
              <a:rPr lang="tr-TR" sz="4800" u="sng" dirty="0"/>
              <a:t>		Macaristan	Tepe</a:t>
            </a:r>
            <a:endParaRPr lang="tr-TR" sz="4800" dirty="0"/>
          </a:p>
          <a:p>
            <a:pPr marL="0" indent="0">
              <a:buNone/>
            </a:pPr>
            <a:r>
              <a:rPr lang="tr-TR" sz="4800" u="sng" dirty="0" err="1"/>
              <a:t>Kinder-tó</a:t>
            </a:r>
            <a:r>
              <a:rPr lang="tr-TR" sz="4800" u="sng" dirty="0"/>
              <a:t>		Macaristan	Göl</a:t>
            </a:r>
            <a:endParaRPr lang="tr-TR" sz="4800" dirty="0"/>
          </a:p>
          <a:p>
            <a:pPr marL="0" indent="0">
              <a:buNone/>
            </a:pPr>
            <a:r>
              <a:rPr lang="tr-TR" sz="4800" dirty="0"/>
              <a:t> </a:t>
            </a:r>
          </a:p>
          <a:p>
            <a:endParaRPr lang="tr-TR"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8771686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720080"/>
          </a:xfrm>
        </p:spPr>
        <p:txBody>
          <a:bodyPr>
            <a:normAutofit/>
          </a:bodyPr>
          <a:lstStyle/>
          <a:p>
            <a:r>
              <a:rPr lang="tr-TR" sz="2800" dirty="0" smtClean="0"/>
              <a:t>Yer Adlarında Kendir, Asya</a:t>
            </a:r>
            <a:endParaRPr lang="tr-TR" sz="2800" dirty="0"/>
          </a:p>
        </p:txBody>
      </p:sp>
      <p:sp>
        <p:nvSpPr>
          <p:cNvPr id="3" name="İçerik Yer Tutucusu 2"/>
          <p:cNvSpPr>
            <a:spLocks noGrp="1"/>
          </p:cNvSpPr>
          <p:nvPr>
            <p:ph idx="1"/>
          </p:nvPr>
        </p:nvSpPr>
        <p:spPr>
          <a:xfrm>
            <a:off x="323528" y="332656"/>
            <a:ext cx="8820472" cy="6408712"/>
          </a:xfrm>
        </p:spPr>
        <p:txBody>
          <a:bodyPr>
            <a:normAutofit fontScale="25000" lnSpcReduction="20000"/>
          </a:bodyPr>
          <a:lstStyle/>
          <a:p>
            <a:pPr marL="0" indent="0">
              <a:buNone/>
            </a:pPr>
            <a:r>
              <a:rPr lang="tr-TR" dirty="0"/>
              <a:t> </a:t>
            </a:r>
            <a:r>
              <a:rPr lang="tr-TR" sz="3600" u="sng" dirty="0" smtClean="0"/>
              <a:t>Kandahar </a:t>
            </a:r>
            <a:r>
              <a:rPr lang="tr-TR" sz="3600" u="sng" dirty="0" err="1"/>
              <a:t>Tsah</a:t>
            </a:r>
            <a:r>
              <a:rPr lang="tr-TR" sz="3600" u="sng" dirty="0"/>
              <a:t>		Afganistan	Su Kaynağı</a:t>
            </a:r>
            <a:endParaRPr lang="tr-TR" sz="3600" dirty="0"/>
          </a:p>
          <a:p>
            <a:pPr marL="0" indent="0">
              <a:buNone/>
            </a:pPr>
            <a:r>
              <a:rPr lang="tr-TR" sz="3600" u="sng" dirty="0"/>
              <a:t>Kandahar		Afganistan	Hava Alanı</a:t>
            </a:r>
            <a:endParaRPr lang="tr-TR" sz="3600" dirty="0"/>
          </a:p>
          <a:p>
            <a:pPr marL="0" indent="0">
              <a:buNone/>
            </a:pPr>
            <a:r>
              <a:rPr lang="tr-TR" sz="3600" u="sng" dirty="0"/>
              <a:t>Kandahar		Afganistan	İdari Yönetim Birim</a:t>
            </a:r>
            <a:endParaRPr lang="tr-TR" sz="3600" dirty="0"/>
          </a:p>
          <a:p>
            <a:pPr marL="0" indent="0">
              <a:buNone/>
            </a:pPr>
            <a:r>
              <a:rPr lang="tr-TR" sz="3600" u="sng" dirty="0"/>
              <a:t>Kandahar		Afganistan	İdari Yönetim Birim</a:t>
            </a:r>
            <a:endParaRPr lang="tr-TR" sz="3600" dirty="0"/>
          </a:p>
          <a:p>
            <a:pPr marL="0" indent="0">
              <a:buNone/>
            </a:pPr>
            <a:r>
              <a:rPr lang="tr-TR" sz="3600" u="sng" dirty="0"/>
              <a:t>Kandahar		Afganistan	Yerleşim Yeri</a:t>
            </a:r>
            <a:endParaRPr lang="tr-TR" sz="3600" dirty="0"/>
          </a:p>
          <a:p>
            <a:pPr marL="0" indent="0">
              <a:buNone/>
            </a:pPr>
            <a:r>
              <a:rPr lang="tr-TR" sz="3600" u="sng" dirty="0" err="1"/>
              <a:t>Kandahari</a:t>
            </a:r>
            <a:r>
              <a:rPr lang="tr-TR" sz="3600" u="sng" dirty="0"/>
              <a:t>		Afganistan	Yerleşim Yeri</a:t>
            </a:r>
            <a:endParaRPr lang="tr-TR" sz="3600" dirty="0"/>
          </a:p>
          <a:p>
            <a:pPr marL="0" indent="0">
              <a:buNone/>
            </a:pPr>
            <a:r>
              <a:rPr lang="tr-TR" sz="3600" u="sng" dirty="0" err="1"/>
              <a:t>Kandahari</a:t>
            </a:r>
            <a:r>
              <a:rPr lang="tr-TR" sz="3600" u="sng" dirty="0"/>
              <a:t>		Afganistan	Yerleşim Yeri</a:t>
            </a:r>
            <a:endParaRPr lang="tr-TR" sz="3600" dirty="0"/>
          </a:p>
          <a:p>
            <a:pPr marL="0" indent="0">
              <a:buNone/>
            </a:pPr>
            <a:r>
              <a:rPr lang="tr-TR" sz="3600" u="sng" dirty="0" err="1"/>
              <a:t>Kandir</a:t>
            </a:r>
            <a:r>
              <a:rPr lang="tr-TR" sz="3600" u="sng" dirty="0"/>
              <a:t>		</a:t>
            </a:r>
            <a:r>
              <a:rPr lang="tr-TR" sz="3600" u="sng" dirty="0" smtClean="0"/>
              <a:t>Afganistan</a:t>
            </a:r>
            <a:r>
              <a:rPr lang="tr-TR" sz="3600" u="sng" dirty="0"/>
              <a:t>	Yerleşim Yeri</a:t>
            </a:r>
            <a:endParaRPr lang="tr-TR" sz="3600" dirty="0"/>
          </a:p>
          <a:p>
            <a:pPr marL="0" indent="0">
              <a:buNone/>
            </a:pPr>
            <a:r>
              <a:rPr lang="tr-TR" sz="3600" u="sng" dirty="0" err="1"/>
              <a:t>Kendera</a:t>
            </a:r>
            <a:r>
              <a:rPr lang="tr-TR" sz="3600" u="sng" dirty="0"/>
              <a:t> Sar		Afganistan	Tepe</a:t>
            </a:r>
            <a:endParaRPr lang="tr-TR" sz="3600" dirty="0"/>
          </a:p>
          <a:p>
            <a:pPr marL="0" indent="0">
              <a:buNone/>
            </a:pPr>
            <a:r>
              <a:rPr lang="tr-TR" sz="3600" u="sng" dirty="0" err="1"/>
              <a:t>Kendera</a:t>
            </a:r>
            <a:r>
              <a:rPr lang="tr-TR" sz="3600" u="sng" dirty="0"/>
              <a:t>		Afganistan	Yerleşim Yeri</a:t>
            </a:r>
            <a:endParaRPr lang="tr-TR" sz="3600" dirty="0"/>
          </a:p>
          <a:p>
            <a:pPr marL="0" indent="0">
              <a:buNone/>
            </a:pPr>
            <a:r>
              <a:rPr lang="tr-TR" sz="3600" u="sng" dirty="0" err="1"/>
              <a:t>Kenderak</a:t>
            </a:r>
            <a:r>
              <a:rPr lang="tr-TR" sz="3600" u="sng" dirty="0"/>
              <a:t>		Afganistan	Yerleşim Yeri</a:t>
            </a:r>
            <a:endParaRPr lang="tr-TR" sz="3600" dirty="0"/>
          </a:p>
          <a:p>
            <a:pPr marL="0" indent="0">
              <a:buNone/>
            </a:pPr>
            <a:r>
              <a:rPr lang="tr-TR" sz="3600" u="sng" dirty="0" err="1"/>
              <a:t>Kenderake</a:t>
            </a:r>
            <a:r>
              <a:rPr lang="tr-TR" sz="3600" u="sng" dirty="0"/>
              <a:t> </a:t>
            </a:r>
            <a:r>
              <a:rPr lang="tr-TR" sz="3600" u="sng" dirty="0" err="1"/>
              <a:t>Dektor</a:t>
            </a:r>
            <a:r>
              <a:rPr lang="tr-TR" sz="3600" u="sng" dirty="0"/>
              <a:t>	</a:t>
            </a:r>
            <a:r>
              <a:rPr lang="tr-TR" sz="3600" u="sng" dirty="0" smtClean="0"/>
              <a:t>	Afganistan</a:t>
            </a:r>
            <a:r>
              <a:rPr lang="tr-TR" sz="3600" u="sng" dirty="0"/>
              <a:t>	Yerleşim Yeri</a:t>
            </a:r>
            <a:endParaRPr lang="tr-TR" sz="3600" dirty="0"/>
          </a:p>
          <a:p>
            <a:pPr marL="0" indent="0">
              <a:buNone/>
            </a:pPr>
            <a:r>
              <a:rPr lang="tr-TR" sz="3600" u="sng" dirty="0" err="1"/>
              <a:t>Kenḏīṟ</a:t>
            </a:r>
            <a:r>
              <a:rPr lang="tr-TR" sz="3600" u="sng" dirty="0"/>
              <a:t> </a:t>
            </a:r>
            <a:r>
              <a:rPr lang="tr-TR" sz="3600" u="sng" dirty="0" err="1"/>
              <a:t>Oruzgan</a:t>
            </a:r>
            <a:r>
              <a:rPr lang="tr-TR" sz="3600" u="sng" dirty="0"/>
              <a:t>               </a:t>
            </a:r>
            <a:r>
              <a:rPr lang="tr-TR" sz="3600" u="sng" dirty="0" smtClean="0"/>
              <a:t>	Afganistan  	Yerleşim </a:t>
            </a:r>
            <a:r>
              <a:rPr lang="tr-TR" sz="3600" u="sng" dirty="0"/>
              <a:t>Yeri</a:t>
            </a:r>
            <a:endParaRPr lang="tr-TR" sz="3600" dirty="0"/>
          </a:p>
          <a:p>
            <a:pPr marL="0" indent="0">
              <a:buNone/>
            </a:pPr>
            <a:r>
              <a:rPr lang="tr-TR" sz="3600" u="sng" dirty="0" err="1"/>
              <a:t>Kohe</a:t>
            </a:r>
            <a:r>
              <a:rPr lang="tr-TR" sz="3600" u="sng" dirty="0"/>
              <a:t> </a:t>
            </a:r>
            <a:r>
              <a:rPr lang="tr-TR" sz="3600" u="sng" dirty="0" err="1"/>
              <a:t>Kenḏīṟ</a:t>
            </a:r>
            <a:r>
              <a:rPr lang="tr-TR" sz="3600" u="sng" dirty="0"/>
              <a:t> </a:t>
            </a:r>
            <a:r>
              <a:rPr lang="tr-TR" sz="3600" u="sng" dirty="0" err="1"/>
              <a:t>Oruzgan</a:t>
            </a:r>
            <a:r>
              <a:rPr lang="tr-TR" sz="3600" u="sng" dirty="0"/>
              <a:t>  </a:t>
            </a:r>
            <a:r>
              <a:rPr lang="tr-TR" sz="3600" u="sng" dirty="0" smtClean="0"/>
              <a:t>	Afganistan                 Dağ</a:t>
            </a:r>
            <a:endParaRPr lang="tr-TR" sz="3600" dirty="0"/>
          </a:p>
          <a:p>
            <a:pPr marL="0" indent="0">
              <a:buNone/>
            </a:pPr>
            <a:r>
              <a:rPr lang="tr-TR" sz="3600" u="sng" dirty="0" err="1"/>
              <a:t>Kūh</a:t>
            </a:r>
            <a:r>
              <a:rPr lang="tr-TR" sz="3600" u="sng" dirty="0"/>
              <a:t>-e </a:t>
            </a:r>
            <a:r>
              <a:rPr lang="tr-TR" sz="3600" u="sng" dirty="0" err="1"/>
              <a:t>Kendīr</a:t>
            </a:r>
            <a:r>
              <a:rPr lang="tr-TR" sz="3600" u="sng" dirty="0"/>
              <a:t> </a:t>
            </a:r>
            <a:r>
              <a:rPr lang="tr-TR" sz="3600" u="sng" dirty="0" err="1"/>
              <a:t>Oruzgan</a:t>
            </a:r>
            <a:r>
              <a:rPr lang="tr-TR" sz="3600" u="sng" dirty="0"/>
              <a:t>   </a:t>
            </a:r>
            <a:r>
              <a:rPr lang="tr-TR" sz="3600" u="sng" dirty="0" smtClean="0"/>
              <a:t>	Afganistan                 </a:t>
            </a:r>
            <a:r>
              <a:rPr lang="tr-TR" sz="3600" u="sng" dirty="0"/>
              <a:t>Dağ</a:t>
            </a:r>
            <a:endParaRPr lang="tr-TR" sz="3600" dirty="0"/>
          </a:p>
          <a:p>
            <a:pPr marL="0" indent="0">
              <a:buNone/>
            </a:pPr>
            <a:r>
              <a:rPr lang="tr-TR" sz="3600" dirty="0"/>
              <a:t> </a:t>
            </a:r>
          </a:p>
          <a:p>
            <a:pPr marL="0" indent="0">
              <a:buNone/>
            </a:pPr>
            <a:r>
              <a:rPr lang="tr-TR" sz="3600" u="sng" dirty="0" err="1"/>
              <a:t>Kandahari</a:t>
            </a:r>
            <a:r>
              <a:rPr lang="tr-TR" sz="3600" u="sng" dirty="0"/>
              <a:t>		</a:t>
            </a:r>
            <a:r>
              <a:rPr lang="tr-TR" sz="3600" u="sng" dirty="0" err="1"/>
              <a:t>Bengladeş</a:t>
            </a:r>
            <a:r>
              <a:rPr lang="tr-TR" sz="3600" u="sng" dirty="0"/>
              <a:t>	Yerleşim Yeri</a:t>
            </a:r>
            <a:endParaRPr lang="tr-TR" sz="3600" dirty="0"/>
          </a:p>
          <a:p>
            <a:pPr marL="0" indent="0">
              <a:buNone/>
            </a:pPr>
            <a:r>
              <a:rPr lang="tr-TR" sz="3600" u="sng" dirty="0" err="1"/>
              <a:t>Kandirpura</a:t>
            </a:r>
            <a:r>
              <a:rPr lang="tr-TR" sz="3600" u="sng" dirty="0"/>
              <a:t>		</a:t>
            </a:r>
            <a:r>
              <a:rPr lang="tr-TR" sz="3600" u="sng" dirty="0" err="1"/>
              <a:t>Bengladeş</a:t>
            </a:r>
            <a:r>
              <a:rPr lang="tr-TR" sz="3600" u="sng" dirty="0"/>
              <a:t>	Yerleşim Yeri</a:t>
            </a:r>
            <a:endParaRPr lang="tr-TR" sz="3600" dirty="0"/>
          </a:p>
          <a:p>
            <a:pPr marL="0" indent="0">
              <a:buNone/>
            </a:pPr>
            <a:r>
              <a:rPr lang="tr-TR" sz="3600" u="sng" dirty="0" err="1"/>
              <a:t>Kandiruaypur</a:t>
            </a:r>
            <a:r>
              <a:rPr lang="tr-TR" sz="3600" u="sng" dirty="0"/>
              <a:t>		</a:t>
            </a:r>
            <a:r>
              <a:rPr lang="tr-TR" sz="3600" u="sng" dirty="0" err="1"/>
              <a:t>Bengladeş</a:t>
            </a:r>
            <a:r>
              <a:rPr lang="tr-TR" sz="3600" u="sng" dirty="0"/>
              <a:t>	Yerleşim Yeri</a:t>
            </a:r>
            <a:endParaRPr lang="tr-TR" sz="3600" dirty="0"/>
          </a:p>
          <a:p>
            <a:pPr marL="0" indent="0">
              <a:buNone/>
            </a:pPr>
            <a:r>
              <a:rPr lang="tr-TR" sz="3600" u="sng" dirty="0" err="1"/>
              <a:t>Kandir</a:t>
            </a:r>
            <a:r>
              <a:rPr lang="tr-TR" sz="3600" u="sng" dirty="0"/>
              <a:t> </a:t>
            </a:r>
            <a:r>
              <a:rPr lang="tr-TR" sz="3600" u="sng" dirty="0" err="1"/>
              <a:t>Char</a:t>
            </a:r>
            <a:r>
              <a:rPr lang="tr-TR" sz="3600" u="sng" dirty="0"/>
              <a:t>		</a:t>
            </a:r>
            <a:r>
              <a:rPr lang="tr-TR" sz="3600" u="sng" dirty="0" err="1"/>
              <a:t>Bengladeş</a:t>
            </a:r>
            <a:r>
              <a:rPr lang="tr-TR" sz="3600" u="sng" dirty="0"/>
              <a:t>	Yerleşim Yeri</a:t>
            </a:r>
            <a:endParaRPr lang="tr-TR" sz="3600" dirty="0"/>
          </a:p>
          <a:p>
            <a:pPr marL="0" indent="0">
              <a:buNone/>
            </a:pPr>
            <a:r>
              <a:rPr lang="tr-TR" sz="3600" u="sng" dirty="0" err="1"/>
              <a:t>Kandirpur</a:t>
            </a:r>
            <a:r>
              <a:rPr lang="tr-TR" sz="3600" u="sng" dirty="0"/>
              <a:t>		</a:t>
            </a:r>
            <a:r>
              <a:rPr lang="tr-TR" sz="3600" u="sng" dirty="0" err="1"/>
              <a:t>Bengladeş</a:t>
            </a:r>
            <a:r>
              <a:rPr lang="tr-TR" sz="3600" u="sng" dirty="0"/>
              <a:t>	Yerleşim Yeri</a:t>
            </a:r>
            <a:endParaRPr lang="tr-TR" sz="3600" dirty="0"/>
          </a:p>
          <a:p>
            <a:pPr marL="0" indent="0">
              <a:buNone/>
            </a:pPr>
            <a:r>
              <a:rPr lang="tr-TR" sz="3600" u="sng" dirty="0" err="1"/>
              <a:t>Kandirpur</a:t>
            </a:r>
            <a:r>
              <a:rPr lang="tr-TR" sz="3600" u="sng" dirty="0"/>
              <a:t>		</a:t>
            </a:r>
            <a:r>
              <a:rPr lang="tr-TR" sz="3600" u="sng" dirty="0" err="1"/>
              <a:t>Bengladeş</a:t>
            </a:r>
            <a:r>
              <a:rPr lang="tr-TR" sz="3600" u="sng" dirty="0"/>
              <a:t>	Yerleşim Yeri</a:t>
            </a:r>
            <a:endParaRPr lang="tr-TR" sz="3600" dirty="0"/>
          </a:p>
          <a:p>
            <a:pPr marL="0" indent="0">
              <a:buNone/>
            </a:pPr>
            <a:r>
              <a:rPr lang="tr-TR" sz="3600" u="sng" dirty="0" err="1"/>
              <a:t>Kandirpur</a:t>
            </a:r>
            <a:r>
              <a:rPr lang="tr-TR" sz="3600" u="sng" dirty="0"/>
              <a:t> </a:t>
            </a:r>
            <a:r>
              <a:rPr lang="tr-TR" sz="3600" u="sng" dirty="0" err="1"/>
              <a:t>Chengatia</a:t>
            </a:r>
            <a:r>
              <a:rPr lang="tr-TR" sz="3600" u="sng" dirty="0"/>
              <a:t>	</a:t>
            </a:r>
            <a:r>
              <a:rPr lang="tr-TR" sz="3600" u="sng" dirty="0" err="1"/>
              <a:t>Bengladeş</a:t>
            </a:r>
            <a:r>
              <a:rPr lang="tr-TR" sz="3600" u="sng" dirty="0"/>
              <a:t>	Yerleşim Yeri</a:t>
            </a:r>
            <a:endParaRPr lang="tr-TR" sz="3600" dirty="0"/>
          </a:p>
          <a:p>
            <a:pPr marL="0" indent="0">
              <a:buNone/>
            </a:pPr>
            <a:r>
              <a:rPr lang="tr-TR" sz="3600" u="sng" dirty="0"/>
              <a:t>		</a:t>
            </a:r>
            <a:endParaRPr lang="tr-TR" sz="3600" dirty="0"/>
          </a:p>
          <a:p>
            <a:pPr marL="0" indent="0">
              <a:buNone/>
            </a:pPr>
            <a:r>
              <a:rPr lang="tr-TR" sz="3600" u="sng" dirty="0" err="1"/>
              <a:t>Kandhar</a:t>
            </a:r>
            <a:r>
              <a:rPr lang="tr-TR" sz="3600" u="sng" dirty="0"/>
              <a:t>		Hindistan	Yerleşim Yeri</a:t>
            </a:r>
            <a:endParaRPr lang="tr-TR" sz="3600" dirty="0"/>
          </a:p>
          <a:p>
            <a:pPr marL="0" indent="0">
              <a:buNone/>
            </a:pPr>
            <a:r>
              <a:rPr lang="tr-TR" sz="3600" u="sng" dirty="0" err="1"/>
              <a:t>Kandaramanikam</a:t>
            </a:r>
            <a:r>
              <a:rPr lang="tr-TR" sz="3600" u="sng" dirty="0"/>
              <a:t>	</a:t>
            </a:r>
            <a:r>
              <a:rPr lang="tr-TR" sz="3600" u="sng" dirty="0" smtClean="0"/>
              <a:t>	Hindistan</a:t>
            </a:r>
            <a:r>
              <a:rPr lang="tr-TR" sz="3600" u="sng" dirty="0"/>
              <a:t>	Yerleşim Yeri</a:t>
            </a:r>
            <a:endParaRPr lang="tr-TR" sz="3600" dirty="0"/>
          </a:p>
          <a:p>
            <a:pPr marL="0" indent="0">
              <a:buNone/>
            </a:pPr>
            <a:r>
              <a:rPr lang="tr-TR" sz="3600" u="sng" dirty="0" err="1"/>
              <a:t>Kandireddiguda</a:t>
            </a:r>
            <a:r>
              <a:rPr lang="tr-TR" sz="3600" u="sng" dirty="0"/>
              <a:t>		Hindistan	Yerleşim Yeri</a:t>
            </a:r>
            <a:endParaRPr lang="tr-TR" sz="3600" dirty="0"/>
          </a:p>
          <a:p>
            <a:pPr marL="0" indent="0">
              <a:buNone/>
            </a:pPr>
            <a:r>
              <a:rPr lang="tr-TR" sz="3600" u="sng" dirty="0" err="1"/>
              <a:t>Kandirivalasa</a:t>
            </a:r>
            <a:r>
              <a:rPr lang="tr-TR" sz="3600" u="sng" dirty="0"/>
              <a:t>		Hindistan	Yerleşim Yeri</a:t>
            </a:r>
            <a:endParaRPr lang="tr-TR" sz="3600" dirty="0"/>
          </a:p>
          <a:p>
            <a:pPr marL="0" indent="0">
              <a:buNone/>
            </a:pPr>
            <a:r>
              <a:rPr lang="tr-TR" sz="3600" u="sng" dirty="0" err="1"/>
              <a:t>Kendera</a:t>
            </a:r>
            <a:r>
              <a:rPr lang="tr-TR" sz="3600" u="sng" dirty="0"/>
              <a:t>		Hindistan	Yerleşim Yeri</a:t>
            </a:r>
            <a:endParaRPr lang="tr-TR" sz="3600" dirty="0"/>
          </a:p>
          <a:p>
            <a:pPr marL="0" indent="0">
              <a:buNone/>
            </a:pPr>
            <a:r>
              <a:rPr lang="tr-TR" sz="3600" u="sng" dirty="0"/>
              <a:t>		</a:t>
            </a:r>
            <a:endParaRPr lang="tr-TR" sz="3600" dirty="0"/>
          </a:p>
          <a:p>
            <a:pPr marL="0" indent="0">
              <a:buNone/>
            </a:pPr>
            <a:r>
              <a:rPr lang="tr-TR" sz="3600" u="sng" dirty="0"/>
              <a:t>Kandahar		İran	</a:t>
            </a:r>
            <a:r>
              <a:rPr lang="tr-TR" sz="3600" u="sng" dirty="0" smtClean="0"/>
              <a:t>Yerleşim </a:t>
            </a:r>
            <a:r>
              <a:rPr lang="tr-TR" sz="3600" u="sng" dirty="0"/>
              <a:t>Yeri</a:t>
            </a:r>
            <a:endParaRPr lang="tr-TR" sz="3600" dirty="0"/>
          </a:p>
          <a:p>
            <a:pPr marL="0" indent="0">
              <a:buNone/>
            </a:pPr>
            <a:r>
              <a:rPr lang="tr-TR" sz="3600" u="sng" dirty="0"/>
              <a:t>Kandahar		İran	</a:t>
            </a:r>
            <a:r>
              <a:rPr lang="tr-TR" sz="3600" u="sng" dirty="0" smtClean="0"/>
              <a:t>Yerleşim </a:t>
            </a:r>
            <a:r>
              <a:rPr lang="tr-TR" sz="3600" u="sng" dirty="0"/>
              <a:t>Yeri</a:t>
            </a:r>
            <a:endParaRPr lang="tr-TR" sz="3600" dirty="0"/>
          </a:p>
          <a:p>
            <a:pPr marL="0" indent="0">
              <a:buNone/>
            </a:pPr>
            <a:r>
              <a:rPr lang="tr-TR" sz="3600" u="sng" dirty="0" err="1"/>
              <a:t>Kandara</a:t>
            </a:r>
            <a:r>
              <a:rPr lang="tr-TR" sz="3600" u="sng" dirty="0"/>
              <a:t>		İran	</a:t>
            </a:r>
            <a:r>
              <a:rPr lang="tr-TR" sz="3600" u="sng" dirty="0" smtClean="0"/>
              <a:t>Yerleşim </a:t>
            </a:r>
            <a:r>
              <a:rPr lang="tr-TR" sz="3600" u="sng" dirty="0"/>
              <a:t>Yeri</a:t>
            </a:r>
            <a:endParaRPr lang="tr-TR" sz="3600" dirty="0"/>
          </a:p>
          <a:p>
            <a:pPr marL="0" indent="0">
              <a:buNone/>
            </a:pPr>
            <a:r>
              <a:rPr lang="tr-TR" sz="3600" u="sng" dirty="0" err="1"/>
              <a:t>Kandar</a:t>
            </a:r>
            <a:r>
              <a:rPr lang="tr-TR" sz="3600" u="sng" dirty="0"/>
              <a:t> </a:t>
            </a:r>
            <a:r>
              <a:rPr lang="tr-TR" sz="3600" u="sng" dirty="0" err="1"/>
              <a:t>Darreh</a:t>
            </a:r>
            <a:r>
              <a:rPr lang="tr-TR" sz="3600" u="sng" dirty="0"/>
              <a:t>		İran	</a:t>
            </a:r>
            <a:r>
              <a:rPr lang="tr-TR" sz="3600" u="sng" dirty="0" smtClean="0"/>
              <a:t>Vadi</a:t>
            </a:r>
            <a:endParaRPr lang="tr-TR" sz="3600" dirty="0"/>
          </a:p>
          <a:p>
            <a:pPr marL="0" indent="0">
              <a:buNone/>
            </a:pPr>
            <a:r>
              <a:rPr lang="tr-TR" sz="3600" u="sng" dirty="0" err="1"/>
              <a:t>Kander</a:t>
            </a:r>
            <a:r>
              <a:rPr lang="tr-TR" sz="3600" u="sng" dirty="0"/>
              <a:t>		</a:t>
            </a:r>
            <a:r>
              <a:rPr lang="tr-TR" sz="3600" u="sng" dirty="0" smtClean="0"/>
              <a:t>İran</a:t>
            </a:r>
            <a:r>
              <a:rPr lang="tr-TR" sz="3600" u="sng" dirty="0"/>
              <a:t>	Yerleşim Yeri</a:t>
            </a:r>
            <a:endParaRPr lang="tr-TR" sz="3600" dirty="0"/>
          </a:p>
          <a:p>
            <a:pPr marL="0" indent="0">
              <a:buNone/>
            </a:pPr>
            <a:r>
              <a:rPr lang="tr-TR" sz="3600" u="sng" dirty="0"/>
              <a:t>		</a:t>
            </a:r>
            <a:endParaRPr lang="tr-TR" sz="3600" dirty="0"/>
          </a:p>
          <a:p>
            <a:pPr marL="0" indent="0">
              <a:buNone/>
            </a:pPr>
            <a:r>
              <a:rPr lang="tr-TR" sz="3600" u="sng" dirty="0" err="1"/>
              <a:t>Kendera</a:t>
            </a:r>
            <a:r>
              <a:rPr lang="tr-TR" sz="3600" u="sng" dirty="0"/>
              <a:t>		Maldivler	Ada</a:t>
            </a:r>
            <a:endParaRPr lang="tr-TR" sz="3600" dirty="0"/>
          </a:p>
          <a:p>
            <a:pPr marL="0" indent="0">
              <a:buNone/>
            </a:pPr>
            <a:r>
              <a:rPr lang="tr-TR" sz="3600" u="sng" dirty="0"/>
              <a:t>		</a:t>
            </a:r>
            <a:endParaRPr lang="tr-TR" sz="3600" dirty="0"/>
          </a:p>
          <a:p>
            <a:pPr marL="0" indent="0">
              <a:buNone/>
            </a:pPr>
            <a:r>
              <a:rPr lang="tr-TR" sz="3600" u="sng" dirty="0" err="1"/>
              <a:t>Kandahari</a:t>
            </a:r>
            <a:r>
              <a:rPr lang="tr-TR" sz="3600" u="sng" dirty="0"/>
              <a:t>		Pakistan	Tepe</a:t>
            </a:r>
            <a:endParaRPr lang="tr-TR" sz="3600" dirty="0"/>
          </a:p>
          <a:p>
            <a:pPr marL="0" indent="0">
              <a:buNone/>
            </a:pPr>
            <a:r>
              <a:rPr lang="tr-TR" sz="3600" u="sng" dirty="0" err="1"/>
              <a:t>Kandir</a:t>
            </a:r>
            <a:r>
              <a:rPr lang="tr-TR" sz="3600" u="sng" dirty="0"/>
              <a:t>		</a:t>
            </a:r>
            <a:r>
              <a:rPr lang="tr-TR" sz="3600" u="sng" dirty="0" smtClean="0"/>
              <a:t>Pakistan</a:t>
            </a:r>
            <a:r>
              <a:rPr lang="tr-TR" sz="3600" u="sng" dirty="0"/>
              <a:t>	Yerleşim Yeri</a:t>
            </a:r>
            <a:endParaRPr lang="tr-TR" sz="3600" dirty="0"/>
          </a:p>
          <a:p>
            <a:pPr marL="0" indent="0">
              <a:buNone/>
            </a:pPr>
            <a:r>
              <a:rPr lang="tr-TR" sz="3600" u="sng" dirty="0" err="1"/>
              <a:t>Kandir</a:t>
            </a:r>
            <a:r>
              <a:rPr lang="tr-TR" sz="3600" u="sng" dirty="0"/>
              <a:t>		</a:t>
            </a:r>
            <a:r>
              <a:rPr lang="tr-TR" sz="3600" u="sng" dirty="0" smtClean="0"/>
              <a:t>Pakistan</a:t>
            </a:r>
            <a:r>
              <a:rPr lang="tr-TR" sz="3600" u="sng" dirty="0"/>
              <a:t>	Yerleşim Yeri</a:t>
            </a:r>
            <a:endParaRPr lang="tr-TR" sz="3600" dirty="0"/>
          </a:p>
          <a:p>
            <a:pPr marL="0" indent="0">
              <a:buNone/>
            </a:pPr>
            <a:r>
              <a:rPr lang="tr-TR" sz="3600" u="sng" dirty="0" err="1"/>
              <a:t>Kandir</a:t>
            </a:r>
            <a:r>
              <a:rPr lang="tr-TR" sz="3600" u="sng" dirty="0"/>
              <a:t>		</a:t>
            </a:r>
            <a:r>
              <a:rPr lang="tr-TR" sz="3600" u="sng" dirty="0" smtClean="0"/>
              <a:t>Pakistan</a:t>
            </a:r>
            <a:r>
              <a:rPr lang="tr-TR" sz="3600" u="sng" dirty="0"/>
              <a:t>	Bölge</a:t>
            </a:r>
            <a:endParaRPr lang="tr-TR" sz="3600" dirty="0"/>
          </a:p>
          <a:p>
            <a:pPr marL="0" indent="0">
              <a:buNone/>
            </a:pPr>
            <a:r>
              <a:rPr lang="tr-TR" sz="3600" u="sng" dirty="0"/>
              <a:t>		</a:t>
            </a:r>
            <a:endParaRPr lang="tr-TR" sz="3600" dirty="0"/>
          </a:p>
          <a:p>
            <a:pPr marL="0" indent="0">
              <a:buNone/>
            </a:pPr>
            <a:r>
              <a:rPr lang="tr-TR" sz="3600" u="sng" dirty="0" err="1"/>
              <a:t>Kandyrkino</a:t>
            </a:r>
            <a:r>
              <a:rPr lang="tr-TR" sz="3600" u="sng" dirty="0"/>
              <a:t>		Rusya	</a:t>
            </a:r>
            <a:r>
              <a:rPr lang="tr-TR" sz="3600" u="sng" dirty="0" smtClean="0"/>
              <a:t>Yerleşim </a:t>
            </a:r>
            <a:r>
              <a:rPr lang="tr-TR" sz="3600" u="sng" dirty="0"/>
              <a:t>Yeri</a:t>
            </a:r>
            <a:endParaRPr lang="tr-TR" sz="3600" dirty="0"/>
          </a:p>
          <a:p>
            <a:pPr marL="0" indent="0">
              <a:buNone/>
            </a:pPr>
            <a:r>
              <a:rPr lang="tr-TR" sz="3600" u="sng" dirty="0" err="1"/>
              <a:t>Kenderi</a:t>
            </a:r>
            <a:r>
              <a:rPr lang="tr-TR" sz="3600" u="sng" dirty="0"/>
              <a:t>		</a:t>
            </a:r>
            <a:r>
              <a:rPr lang="tr-TR" sz="3600" u="sng" dirty="0" smtClean="0"/>
              <a:t>Rusya</a:t>
            </a:r>
            <a:r>
              <a:rPr lang="tr-TR" sz="3600" u="sng" dirty="0"/>
              <a:t>	</a:t>
            </a:r>
            <a:r>
              <a:rPr lang="tr-TR" sz="3600" u="sng" dirty="0" smtClean="0"/>
              <a:t>Yerleşim </a:t>
            </a:r>
            <a:r>
              <a:rPr lang="tr-TR" sz="3600" u="sng" dirty="0"/>
              <a:t>Yeri</a:t>
            </a:r>
            <a:endParaRPr lang="tr-TR" sz="3600" dirty="0"/>
          </a:p>
          <a:p>
            <a:pPr marL="0" indent="0">
              <a:buNone/>
            </a:pPr>
            <a:r>
              <a:rPr lang="tr-TR" sz="3600" u="sng" dirty="0" err="1"/>
              <a:t>Kenderi</a:t>
            </a:r>
            <a:r>
              <a:rPr lang="tr-TR" sz="3600" u="sng" dirty="0"/>
              <a:t>		</a:t>
            </a:r>
            <a:r>
              <a:rPr lang="tr-TR" sz="3600" u="sng" dirty="0" smtClean="0"/>
              <a:t>Rusya</a:t>
            </a:r>
            <a:r>
              <a:rPr lang="tr-TR" sz="3600" u="sng" dirty="0"/>
              <a:t>	</a:t>
            </a:r>
            <a:r>
              <a:rPr lang="tr-TR" sz="3600" u="sng" dirty="0" smtClean="0"/>
              <a:t>Tren </a:t>
            </a:r>
            <a:r>
              <a:rPr lang="tr-TR" sz="3600" u="sng" dirty="0"/>
              <a:t>İstasyonu</a:t>
            </a:r>
            <a:endParaRPr lang="tr-TR" sz="3600" dirty="0"/>
          </a:p>
          <a:p>
            <a:pPr marL="0" indent="0">
              <a:buNone/>
            </a:pPr>
            <a:r>
              <a:rPr lang="tr-TR" sz="3600" u="sng" dirty="0" err="1"/>
              <a:t>Kendyri</a:t>
            </a:r>
            <a:r>
              <a:rPr lang="tr-TR" sz="3600" u="sng" dirty="0"/>
              <a:t>		</a:t>
            </a:r>
            <a:r>
              <a:rPr lang="tr-TR" sz="3600" u="sng" dirty="0" smtClean="0"/>
              <a:t>Rusya</a:t>
            </a:r>
            <a:r>
              <a:rPr lang="tr-TR" sz="3600" u="sng" dirty="0"/>
              <a:t>	</a:t>
            </a:r>
            <a:r>
              <a:rPr lang="tr-TR" sz="3600" u="sng" dirty="0" smtClean="0"/>
              <a:t>Tren </a:t>
            </a:r>
            <a:r>
              <a:rPr lang="tr-TR" sz="3600" u="sng" dirty="0"/>
              <a:t>İstasyonu</a:t>
            </a:r>
            <a:endParaRPr lang="tr-TR" sz="3600" dirty="0"/>
          </a:p>
          <a:p>
            <a:pPr marL="0" indent="0">
              <a:buNone/>
            </a:pPr>
            <a:endParaRPr lang="tr-TR" sz="3600" dirty="0"/>
          </a:p>
        </p:txBody>
      </p:sp>
      <p:sp>
        <p:nvSpPr>
          <p:cNvPr id="4" name="Altbilgi Yer Tutucusu 3"/>
          <p:cNvSpPr>
            <a:spLocks noGrp="1"/>
          </p:cNvSpPr>
          <p:nvPr>
            <p:ph type="ftr" sz="quarter" idx="11"/>
          </p:nvPr>
        </p:nvSpPr>
        <p:spPr>
          <a:xfrm flipH="1">
            <a:off x="6019800" y="6356350"/>
            <a:ext cx="712440" cy="365125"/>
          </a:xfrm>
        </p:spPr>
        <p:txBody>
          <a:bodyPr/>
          <a:lstStyle/>
          <a:p>
            <a:endParaRPr lang="en-US" dirty="0"/>
          </a:p>
        </p:txBody>
      </p:sp>
    </p:spTree>
    <p:extLst>
      <p:ext uri="{BB962C8B-B14F-4D97-AF65-F5344CB8AC3E}">
        <p14:creationId xmlns:p14="http://schemas.microsoft.com/office/powerpoint/2010/main" val="37309142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Yeradlarında</a:t>
            </a:r>
            <a:r>
              <a:rPr lang="tr-TR" dirty="0" smtClean="0"/>
              <a:t> Kendir, Afrika</a:t>
            </a:r>
            <a:endParaRPr lang="tr-TR" dirty="0"/>
          </a:p>
        </p:txBody>
      </p:sp>
      <p:sp>
        <p:nvSpPr>
          <p:cNvPr id="3" name="İçerik Yer Tutucusu 2"/>
          <p:cNvSpPr>
            <a:spLocks noGrp="1"/>
          </p:cNvSpPr>
          <p:nvPr>
            <p:ph idx="1"/>
          </p:nvPr>
        </p:nvSpPr>
        <p:spPr/>
        <p:txBody>
          <a:bodyPr>
            <a:normAutofit/>
          </a:bodyPr>
          <a:lstStyle/>
          <a:p>
            <a:pPr marL="0" indent="0">
              <a:buNone/>
            </a:pPr>
            <a:r>
              <a:rPr lang="tr-TR" dirty="0"/>
              <a:t> </a:t>
            </a:r>
          </a:p>
          <a:p>
            <a:r>
              <a:rPr lang="tr-TR" sz="2400" dirty="0" err="1"/>
              <a:t>Commune</a:t>
            </a:r>
            <a:r>
              <a:rPr lang="tr-TR" sz="2400" dirty="0"/>
              <a:t> de </a:t>
            </a:r>
            <a:r>
              <a:rPr lang="tr-TR" sz="2400" dirty="0" err="1"/>
              <a:t>Kendira</a:t>
            </a:r>
            <a:r>
              <a:rPr lang="tr-TR" sz="2400" dirty="0"/>
              <a:t>, </a:t>
            </a:r>
            <a:r>
              <a:rPr lang="tr-TR" sz="2400" dirty="0" err="1" smtClean="0"/>
              <a:t>Kenndirou</a:t>
            </a:r>
            <a:r>
              <a:rPr lang="tr-TR" sz="2400" dirty="0" smtClean="0"/>
              <a:t> Cezayir İdari </a:t>
            </a:r>
            <a:r>
              <a:rPr lang="tr-TR" sz="2400" dirty="0"/>
              <a:t>Bölge </a:t>
            </a:r>
          </a:p>
          <a:p>
            <a:r>
              <a:rPr lang="tr-TR" sz="2400" dirty="0" err="1"/>
              <a:t>Kenderogo</a:t>
            </a:r>
            <a:r>
              <a:rPr lang="tr-TR" sz="2400" dirty="0"/>
              <a:t>		Kongo </a:t>
            </a:r>
            <a:r>
              <a:rPr lang="tr-TR" sz="2400" dirty="0" err="1"/>
              <a:t>DCum</a:t>
            </a:r>
            <a:r>
              <a:rPr lang="tr-TR" sz="2400" dirty="0"/>
              <a:t>	Yerleşim Yeri</a:t>
            </a:r>
          </a:p>
          <a:p>
            <a:r>
              <a:rPr lang="tr-TR" sz="2400" dirty="0"/>
              <a:t>Kandahar Island	Zimbabve	Ada</a:t>
            </a:r>
          </a:p>
          <a:p>
            <a:pPr marL="0" indent="0">
              <a:buNone/>
            </a:pPr>
            <a:r>
              <a:rPr lang="tr-TR" sz="2800" dirty="0"/>
              <a:t> </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207603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Türk Keneviri</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268760"/>
            <a:ext cx="8640960" cy="5328592"/>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882296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100" b="1" dirty="0" smtClean="0">
                <a:solidFill>
                  <a:srgbClr val="FF0000"/>
                </a:solidFill>
              </a:rPr>
              <a:t/>
            </a:r>
            <a:br>
              <a:rPr lang="tr-TR" sz="3100" b="1" dirty="0" smtClean="0">
                <a:solidFill>
                  <a:srgbClr val="FF0000"/>
                </a:solidFill>
              </a:rPr>
            </a:br>
            <a:r>
              <a:rPr lang="tr-TR" sz="3100" b="1" dirty="0" smtClean="0">
                <a:solidFill>
                  <a:srgbClr val="FF0000"/>
                </a:solidFill>
              </a:rPr>
              <a:t>Avcılık</a:t>
            </a:r>
            <a:r>
              <a:rPr lang="tr-TR" sz="3100" b="1" dirty="0">
                <a:solidFill>
                  <a:srgbClr val="FF0000"/>
                </a:solidFill>
              </a:rPr>
              <a:t>, toplayıcılık ve balıkçılığı tarımla birleştirmek için nehir ortamlarını kullanan insanlar</a:t>
            </a:r>
            <a:r>
              <a:rPr lang="tr-TR" b="1" dirty="0">
                <a:solidFill>
                  <a:srgbClr val="FF0000"/>
                </a:solidFill>
              </a:rPr>
              <a:t/>
            </a:r>
            <a:br>
              <a:rPr lang="tr-TR" b="1" dirty="0">
                <a:solidFill>
                  <a:srgbClr val="FF0000"/>
                </a:solidFill>
              </a:rPr>
            </a:b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484784"/>
            <a:ext cx="8640960" cy="5184575"/>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969227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Kenevir </a:t>
            </a:r>
            <a:r>
              <a:rPr lang="tr-TR" dirty="0" err="1" smtClean="0"/>
              <a:t>Yetiştiricliği</a:t>
            </a:r>
            <a:r>
              <a:rPr lang="tr-TR" dirty="0" smtClean="0"/>
              <a:t> yapılabilir 19 İl</a:t>
            </a:r>
            <a:br>
              <a:rPr lang="tr-TR" dirty="0" smtClean="0"/>
            </a:br>
            <a:endParaRPr lang="tr-TR"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976648"/>
            <a:ext cx="8229600" cy="3773067"/>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829476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5400" b="1" dirty="0" smtClean="0">
              <a:solidFill>
                <a:srgbClr val="FF0000"/>
              </a:solidFill>
            </a:endParaRPr>
          </a:p>
          <a:p>
            <a:pPr marL="0" indent="0" algn="ctr">
              <a:buNone/>
            </a:pPr>
            <a:r>
              <a:rPr lang="tr-TR" sz="5400" b="1" dirty="0" smtClean="0">
                <a:solidFill>
                  <a:srgbClr val="FF0000"/>
                </a:solidFill>
              </a:rPr>
              <a:t>KENEVİR</a:t>
            </a:r>
          </a:p>
          <a:p>
            <a:pPr marL="0" indent="0" algn="ctr">
              <a:buNone/>
            </a:pPr>
            <a:r>
              <a:rPr lang="tr-TR" sz="5400" b="1" dirty="0" smtClean="0">
                <a:solidFill>
                  <a:srgbClr val="FF0000"/>
                </a:solidFill>
              </a:rPr>
              <a:t>KULLANIM ALANLARI</a:t>
            </a:r>
            <a:endParaRPr lang="tr-TR" sz="5400" b="1" dirty="0">
              <a:solidFill>
                <a:srgbClr val="FF0000"/>
              </a:solidFill>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92821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936104"/>
          </a:xfrm>
        </p:spPr>
        <p:txBody>
          <a:bodyPr>
            <a:normAutofit fontScale="90000"/>
          </a:bodyPr>
          <a:lstStyle/>
          <a:p>
            <a:r>
              <a:rPr lang="tr-TR" sz="2800" dirty="0" smtClean="0"/>
              <a:t>Kenevir bezi yelkenleri bulunan 19.yy ticari sürat yelkenlisi</a:t>
            </a:r>
            <a:endParaRPr lang="tr-TR" sz="2800"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620688"/>
            <a:ext cx="8856984" cy="6120680"/>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9793126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188640"/>
            <a:ext cx="8964488" cy="576064"/>
          </a:xfrm>
        </p:spPr>
        <p:txBody>
          <a:bodyPr>
            <a:normAutofit fontScale="90000"/>
          </a:bodyPr>
          <a:lstStyle/>
          <a:p>
            <a:r>
              <a:rPr lang="tr-TR" sz="4000" dirty="0" smtClean="0"/>
              <a:t>Sanayi Kenevirinden Kağıt</a:t>
            </a:r>
            <a:endParaRPr lang="tr-TR" sz="40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836712"/>
            <a:ext cx="8784975" cy="5904656"/>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5589855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1008112"/>
          </a:xfrm>
        </p:spPr>
        <p:txBody>
          <a:bodyPr/>
          <a:lstStyle/>
          <a:p>
            <a:r>
              <a:rPr lang="tr-TR" dirty="0" smtClean="0"/>
              <a:t>Kenevir bazlı yalıtım malzemesi</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908720"/>
            <a:ext cx="8784976" cy="5949280"/>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1267240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720080"/>
          </a:xfrm>
        </p:spPr>
        <p:txBody>
          <a:bodyPr>
            <a:normAutofit/>
          </a:bodyPr>
          <a:lstStyle/>
          <a:p>
            <a:r>
              <a:rPr lang="tr-TR" sz="3600" dirty="0" smtClean="0"/>
              <a:t>Kenevir bazlı kağıda yazılan ABD Anayasası </a:t>
            </a:r>
            <a:endParaRPr lang="tr-TR" sz="36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836712"/>
            <a:ext cx="6048672" cy="5904656"/>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3662095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864096"/>
          </a:xfrm>
        </p:spPr>
        <p:txBody>
          <a:bodyPr>
            <a:normAutofit fontScale="90000"/>
          </a:bodyPr>
          <a:lstStyle/>
          <a:p>
            <a:r>
              <a:rPr lang="tr-TR" dirty="0" smtClean="0"/>
              <a:t>Endüstriyel Kenevir Kullanım Alanları</a:t>
            </a:r>
            <a:endParaRPr lang="tr-TR"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404664"/>
            <a:ext cx="7992888" cy="6237312"/>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3516459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620688"/>
          </a:xfrm>
        </p:spPr>
        <p:txBody>
          <a:bodyPr>
            <a:normAutofit/>
          </a:bodyPr>
          <a:lstStyle/>
          <a:p>
            <a:r>
              <a:rPr lang="tr-TR" sz="1800" dirty="0" smtClean="0"/>
              <a:t>Kendir İpinin Geleneksel Üretimi</a:t>
            </a:r>
            <a:endParaRPr lang="tr-TR" sz="18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548680"/>
            <a:ext cx="8568952" cy="4896544"/>
          </a:xfrm>
        </p:spPr>
      </p:pic>
      <p:sp>
        <p:nvSpPr>
          <p:cNvPr id="4" name="Altbilgi Yer Tutucusu 3"/>
          <p:cNvSpPr>
            <a:spLocks noGrp="1"/>
          </p:cNvSpPr>
          <p:nvPr>
            <p:ph type="ftr" sz="quarter" idx="11"/>
          </p:nvPr>
        </p:nvSpPr>
        <p:spPr>
          <a:xfrm>
            <a:off x="971600" y="5589240"/>
            <a:ext cx="7632848" cy="1132235"/>
          </a:xfrm>
        </p:spPr>
        <p:txBody>
          <a:bodyPr/>
          <a:lstStyle/>
          <a:p>
            <a:endParaRPr lang="tr-TR" dirty="0" smtClean="0">
              <a:solidFill>
                <a:schemeClr val="tx1"/>
              </a:solidFill>
            </a:endParaRPr>
          </a:p>
          <a:p>
            <a:endParaRPr lang="tr-TR" dirty="0">
              <a:solidFill>
                <a:schemeClr val="tx1"/>
              </a:solidFill>
            </a:endParaRPr>
          </a:p>
          <a:p>
            <a:r>
              <a:rPr lang="tr-TR" dirty="0" smtClean="0">
                <a:solidFill>
                  <a:schemeClr val="tx1"/>
                </a:solidFill>
              </a:rPr>
              <a:t>Dayanıklı </a:t>
            </a:r>
            <a:r>
              <a:rPr lang="tr-TR" dirty="0">
                <a:solidFill>
                  <a:schemeClr val="tx1"/>
                </a:solidFill>
              </a:rPr>
              <a:t>ve hafif olmasıyla dekorasyon ve ayakkabı sektöründe kullanılan kendir ipinin geleneksel üretimi Gaziantep’teki rutubetli mağaralarda sürüyor. Nemi çeken kendir lifleri mağaralarda sıkılaştırılırken, işçiler günde 40 km koşmak zorunda. </a:t>
            </a:r>
            <a:r>
              <a:rPr lang="tr-TR" b="1" u="sng" dirty="0">
                <a:solidFill>
                  <a:schemeClr val="tx1"/>
                </a:solidFill>
              </a:rPr>
              <a:t>Kaynak:</a:t>
            </a:r>
            <a:r>
              <a:rPr lang="tr-TR" dirty="0">
                <a:solidFill>
                  <a:schemeClr val="tx1"/>
                </a:solidFill>
              </a:rPr>
              <a:t> Kendir ipinin üretim maratonu: 40 km</a:t>
            </a:r>
          </a:p>
          <a:p>
            <a:r>
              <a:rPr lang="tr-TR" u="sng" dirty="0">
                <a:hlinkClick r:id="rId3"/>
              </a:rPr>
              <a:t>https://www.haberturk.com/yasam/haber/1053561-kendir-ipinin-uretim-maratonu-40-km</a:t>
            </a:r>
            <a:endParaRPr lang="tr-TR" dirty="0"/>
          </a:p>
          <a:p>
            <a:r>
              <a:rPr lang="tr-TR" dirty="0"/>
              <a:t> </a:t>
            </a:r>
          </a:p>
          <a:p>
            <a:pPr algn="l"/>
            <a:endParaRPr lang="en-US" dirty="0"/>
          </a:p>
        </p:txBody>
      </p:sp>
    </p:spTree>
    <p:extLst>
      <p:ext uri="{BB962C8B-B14F-4D97-AF65-F5344CB8AC3E}">
        <p14:creationId xmlns:p14="http://schemas.microsoft.com/office/powerpoint/2010/main" val="21520618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274042"/>
          </a:xfrm>
        </p:spPr>
        <p:txBody>
          <a:bodyPr>
            <a:normAutofit fontScale="90000"/>
          </a:bodyPr>
          <a:lstStyle/>
          <a:p>
            <a:r>
              <a:rPr lang="tr-TR" b="1" dirty="0"/>
              <a:t>Kenevir THC – </a:t>
            </a:r>
            <a:r>
              <a:rPr lang="tr-TR" b="1" dirty="0" err="1"/>
              <a:t>Tetraidrocannabinolo</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764704"/>
            <a:ext cx="8496944" cy="5976664"/>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117290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Kenevir Selülozu</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764704"/>
            <a:ext cx="8496943" cy="5976664"/>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980924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536" y="188640"/>
            <a:ext cx="8229600" cy="720080"/>
          </a:xfrm>
        </p:spPr>
        <p:txBody>
          <a:bodyPr>
            <a:normAutofit fontScale="90000"/>
          </a:bodyPr>
          <a:lstStyle/>
          <a:p>
            <a:r>
              <a:rPr lang="tr-TR" sz="2800" b="1" dirty="0" smtClean="0">
                <a:solidFill>
                  <a:srgbClr val="FF0000"/>
                </a:solidFill>
              </a:rPr>
              <a:t/>
            </a:r>
            <a:br>
              <a:rPr lang="tr-TR" sz="2800" b="1" dirty="0" smtClean="0">
                <a:solidFill>
                  <a:srgbClr val="FF0000"/>
                </a:solidFill>
              </a:rPr>
            </a:br>
            <a:r>
              <a:rPr lang="tr-TR" b="1" dirty="0" smtClean="0">
                <a:solidFill>
                  <a:srgbClr val="FF0000"/>
                </a:solidFill>
              </a:rPr>
              <a:t>Baykal </a:t>
            </a:r>
            <a:r>
              <a:rPr lang="tr-TR" b="1" dirty="0">
                <a:solidFill>
                  <a:srgbClr val="FF0000"/>
                </a:solidFill>
              </a:rPr>
              <a:t>Gölü</a:t>
            </a:r>
            <a:br>
              <a:rPr lang="tr-TR" b="1" dirty="0">
                <a:solidFill>
                  <a:srgbClr val="FF0000"/>
                </a:solidFill>
              </a:rPr>
            </a:br>
            <a:endParaRPr lang="tr-TR"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836712"/>
            <a:ext cx="8568952" cy="5616624"/>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1029765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dirty="0" smtClean="0"/>
              <a:t>Kenevir Kökü</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836712"/>
            <a:ext cx="8640960" cy="5832648"/>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8324323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5400" b="1" dirty="0" smtClean="0">
              <a:solidFill>
                <a:srgbClr val="FF0000"/>
              </a:solidFill>
            </a:endParaRPr>
          </a:p>
          <a:p>
            <a:pPr marL="0" indent="0" algn="ctr">
              <a:buNone/>
            </a:pPr>
            <a:r>
              <a:rPr lang="tr-TR" sz="5400" b="1" dirty="0" smtClean="0">
                <a:solidFill>
                  <a:srgbClr val="FF0000"/>
                </a:solidFill>
              </a:rPr>
              <a:t>DENİZCİLİKTE </a:t>
            </a:r>
          </a:p>
          <a:p>
            <a:pPr marL="0" indent="0" algn="ctr">
              <a:buNone/>
            </a:pPr>
            <a:r>
              <a:rPr lang="tr-TR" sz="5400" b="1" dirty="0" smtClean="0">
                <a:solidFill>
                  <a:srgbClr val="FF0000"/>
                </a:solidFill>
              </a:rPr>
              <a:t>STRATEJİK BİR ÜRÜN: </a:t>
            </a:r>
          </a:p>
          <a:p>
            <a:pPr marL="0" indent="0" algn="ctr">
              <a:buNone/>
            </a:pPr>
            <a:r>
              <a:rPr lang="tr-TR" sz="5400" b="1" dirty="0" smtClean="0">
                <a:solidFill>
                  <a:srgbClr val="FF0000"/>
                </a:solidFill>
              </a:rPr>
              <a:t>K E N D İ R</a:t>
            </a:r>
            <a:endParaRPr lang="tr-TR" sz="5400" b="1" dirty="0">
              <a:solidFill>
                <a:srgbClr val="FF0000"/>
              </a:solidFill>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5663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360040"/>
          </a:xfrm>
        </p:spPr>
        <p:txBody>
          <a:bodyPr>
            <a:noAutofit/>
          </a:bodyPr>
          <a:lstStyle/>
          <a:p>
            <a:r>
              <a:rPr lang="tr-TR" sz="1800" b="1" dirty="0" smtClean="0"/>
              <a:t/>
            </a:r>
            <a:br>
              <a:rPr lang="tr-TR" sz="1800" b="1" dirty="0" smtClean="0"/>
            </a:br>
            <a:r>
              <a:rPr lang="tr-TR" sz="1800" b="1" dirty="0" smtClean="0"/>
              <a:t>Dil</a:t>
            </a:r>
            <a:r>
              <a:rPr lang="tr-TR" sz="1800" b="1" dirty="0"/>
              <a:t>, Tarih, Coğrafya: Kutadgu Bilig</a:t>
            </a:r>
            <a:r>
              <a:rPr lang="tr-TR" sz="1800" dirty="0"/>
              <a:t/>
            </a:r>
            <a:br>
              <a:rPr lang="tr-TR" sz="1800" dirty="0"/>
            </a:br>
            <a:endParaRPr lang="tr-TR" sz="1800" dirty="0"/>
          </a:p>
        </p:txBody>
      </p:sp>
      <p:sp>
        <p:nvSpPr>
          <p:cNvPr id="3" name="İçerik Yer Tutucusu 2"/>
          <p:cNvSpPr>
            <a:spLocks noGrp="1"/>
          </p:cNvSpPr>
          <p:nvPr>
            <p:ph idx="1"/>
          </p:nvPr>
        </p:nvSpPr>
        <p:spPr>
          <a:xfrm>
            <a:off x="457200" y="404664"/>
            <a:ext cx="8579296" cy="6453336"/>
          </a:xfrm>
        </p:spPr>
        <p:txBody>
          <a:bodyPr>
            <a:normAutofit fontScale="40000" lnSpcReduction="20000"/>
          </a:bodyPr>
          <a:lstStyle/>
          <a:p>
            <a:pPr marL="0" indent="0">
              <a:buNone/>
            </a:pPr>
            <a:r>
              <a:rPr lang="tr-TR" dirty="0"/>
              <a:t/>
            </a:r>
            <a:br>
              <a:rPr lang="tr-TR" dirty="0"/>
            </a:br>
            <a:r>
              <a:rPr lang="tr-TR" sz="4500" dirty="0" smtClean="0"/>
              <a:t>Atatürk </a:t>
            </a:r>
            <a:r>
              <a:rPr lang="tr-TR" sz="4500" dirty="0"/>
              <a:t>1935 yılında dil, tarih ve coğrafya ( zihin, zaman, zemin) fakültesini bizzat kendi isimlendirmesi ile kurdurarak Türkiye Cumhuriyeti için çok önemli bir hedef tespitinde bulunmuştur. Devletin ve geleceğimizin temellerini bu üç kavram da bulmaktayız: Dil, tarih, coğrafya. </a:t>
            </a:r>
            <a:r>
              <a:rPr lang="tr-TR" sz="4500" dirty="0" smtClean="0"/>
              <a:t>Türk </a:t>
            </a:r>
            <a:r>
              <a:rPr lang="tr-TR" sz="4500" dirty="0"/>
              <a:t>kavramının kökü kökeni Türkistan’da yatmaktadır. Türkistan‘a düşmanlarımız tarafından yapılan adlandırma ile Orta Asya olarak yaklaşmakta nedenle hata ettiğimiz ortadadır. Türkler, Türkistan coğrafyalardaki yaşantıları boyunca iki farklı coğrafya unsurlarını kendilerine kanat edinmişler ve batıya doğru akınlarını hep bu kanatlar üzerinden gerçekleştirmişlerdir; Bozkır ve su </a:t>
            </a:r>
            <a:r>
              <a:rPr lang="tr-TR" sz="4500" dirty="0" smtClean="0"/>
              <a:t>.Bozkır </a:t>
            </a:r>
            <a:r>
              <a:rPr lang="tr-TR" sz="4500" dirty="0"/>
              <a:t>boyutu, otlak alanlar, küçükbaş hayvancılığı ve buna dayalı deri, tekstil gibi giyim kuşam ve süt, peynir gibi beslenme tarzı ürünleri ile anlam buluyordu. </a:t>
            </a:r>
          </a:p>
          <a:p>
            <a:pPr marL="0" indent="0">
              <a:buNone/>
            </a:pPr>
            <a:endParaRPr lang="tr-TR" sz="4500" dirty="0"/>
          </a:p>
          <a:p>
            <a:pPr marL="0" indent="0">
              <a:buNone/>
            </a:pPr>
            <a:r>
              <a:rPr lang="tr-TR" sz="4500" dirty="0"/>
              <a:t>Diğer yandan ise Su boyutu ise özellikle </a:t>
            </a:r>
            <a:r>
              <a:rPr lang="tr-TR" sz="4500" b="1" dirty="0" err="1">
                <a:solidFill>
                  <a:srgbClr val="FF0000"/>
                </a:solidFill>
              </a:rPr>
              <a:t>Yenisey</a:t>
            </a:r>
            <a:r>
              <a:rPr lang="tr-TR" sz="4500" b="1" dirty="0">
                <a:solidFill>
                  <a:srgbClr val="FF0000"/>
                </a:solidFill>
              </a:rPr>
              <a:t>, </a:t>
            </a:r>
            <a:r>
              <a:rPr lang="tr-TR" sz="4500" b="1" dirty="0" err="1">
                <a:solidFill>
                  <a:srgbClr val="FF0000"/>
                </a:solidFill>
              </a:rPr>
              <a:t>İrtiş</a:t>
            </a:r>
            <a:r>
              <a:rPr lang="tr-TR" sz="4500" b="1" dirty="0">
                <a:solidFill>
                  <a:srgbClr val="FF0000"/>
                </a:solidFill>
              </a:rPr>
              <a:t>, Selenga, Orhun, Seyhun, Ceyhun nehirleri </a:t>
            </a:r>
            <a:r>
              <a:rPr lang="tr-TR" sz="4500" dirty="0"/>
              <a:t>ile </a:t>
            </a:r>
            <a:r>
              <a:rPr lang="tr-TR" sz="4500" b="1" dirty="0">
                <a:solidFill>
                  <a:srgbClr val="FF0000"/>
                </a:solidFill>
              </a:rPr>
              <a:t>Aral gölü, Baykal gölü ve </a:t>
            </a:r>
            <a:r>
              <a:rPr lang="tr-TR" sz="4500" b="1" dirty="0" err="1">
                <a:solidFill>
                  <a:srgbClr val="FF0000"/>
                </a:solidFill>
              </a:rPr>
              <a:t>Balkaş</a:t>
            </a:r>
            <a:r>
              <a:rPr lang="tr-TR" sz="4500" b="1" dirty="0">
                <a:solidFill>
                  <a:srgbClr val="FF0000"/>
                </a:solidFill>
              </a:rPr>
              <a:t> gölü</a:t>
            </a:r>
            <a:r>
              <a:rPr lang="tr-TR" sz="4500" dirty="0"/>
              <a:t> üzerindeki su kaynaklarına dayalı olarak yapılan faaliyetlerdi. </a:t>
            </a:r>
            <a:r>
              <a:rPr lang="tr-TR" sz="4500" dirty="0" smtClean="0"/>
              <a:t>İşte </a:t>
            </a:r>
            <a:r>
              <a:rPr lang="tr-TR" sz="4500" dirty="0"/>
              <a:t>burada karşımıza kendi kenevir bitkisi çıkmaktadır. Kendir sulak alanlarda yetişen bir bitkidir ve kökeni Türkistan‘daki sulak alanlardır. Türkler kendiri, hem giyim kuşam üretimlerinde kullanmışlar hem de halat, yelken bezi gibi denizcilerin ana malzemeleri için kendire başvurmuşlar ve akabinde Akdeniz kıyılarına geldiklerinde bu malzeme sayesinde Akdeniz’in bir numaralı deniz gücü haline gelmişlerdir. </a:t>
            </a:r>
            <a:endParaRPr lang="tr-TR" sz="4500" dirty="0" smtClean="0"/>
          </a:p>
          <a:p>
            <a:pPr marL="0" indent="0">
              <a:buNone/>
            </a:pPr>
            <a:endParaRPr lang="tr-TR" sz="4500" dirty="0"/>
          </a:p>
          <a:p>
            <a:pPr marL="0" indent="0">
              <a:buNone/>
            </a:pPr>
            <a:r>
              <a:rPr lang="tr-TR" sz="4500" dirty="0" smtClean="0"/>
              <a:t>Çünkü </a:t>
            </a:r>
            <a:r>
              <a:rPr lang="tr-TR" sz="4500" dirty="0"/>
              <a:t>kendir, yelken bezi ve son derece dayanıklı halat yapımında kullanılmaktadır ki halat da denizcilikte çok temel bir </a:t>
            </a:r>
            <a:r>
              <a:rPr lang="tr-TR" sz="4500" dirty="0" smtClean="0"/>
              <a:t>unsurdur. Böylelikle </a:t>
            </a:r>
            <a:r>
              <a:rPr lang="tr-TR" sz="4500" dirty="0"/>
              <a:t>bozkır ve su kültürünün sentezi olarak bozkıra dayalı yönler Türklerin bozkırlar meralar boyunca sürekli olarak aktif olmalarını, yola koyulmalarını, Sarı Nehir boylarından Tuna Nehri boylarına kadar her yüzyılda bir yaptıkları seferlerle, aile göçleri ile İran, Avrupa, Afrika ve Anadolu içlerine ulaşmalarını sağlamış, jeopolitik boyut bu şekilde değişim göstermiştir. </a:t>
            </a:r>
          </a:p>
          <a:p>
            <a:pPr marL="0" indent="0">
              <a:buNone/>
            </a:pPr>
            <a:r>
              <a:rPr lang="tr-TR" sz="4500" dirty="0"/>
              <a:t/>
            </a:r>
            <a:br>
              <a:rPr lang="tr-TR" sz="4500" dirty="0"/>
            </a:br>
            <a:endParaRPr lang="tr-TR" sz="4500" dirty="0"/>
          </a:p>
        </p:txBody>
      </p:sp>
      <p:sp>
        <p:nvSpPr>
          <p:cNvPr id="4" name="Altbilgi Yer Tutucusu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008163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60648"/>
            <a:ext cx="8229600" cy="720080"/>
          </a:xfrm>
        </p:spPr>
        <p:txBody>
          <a:bodyPr>
            <a:normAutofit fontScale="90000"/>
          </a:bodyPr>
          <a:lstStyle/>
          <a:p>
            <a:r>
              <a:rPr lang="tr-TR" b="1" dirty="0"/>
              <a:t>Dil, Tarih, Coğrafya: Kutadgu Bilig</a:t>
            </a:r>
            <a:r>
              <a:rPr lang="tr-TR" dirty="0"/>
              <a:t/>
            </a:r>
            <a:br>
              <a:rPr lang="tr-TR" dirty="0"/>
            </a:br>
            <a:endParaRPr lang="tr-TR" dirty="0"/>
          </a:p>
        </p:txBody>
      </p:sp>
      <p:sp>
        <p:nvSpPr>
          <p:cNvPr id="3" name="İçerik Yer Tutucusu 2"/>
          <p:cNvSpPr>
            <a:spLocks noGrp="1"/>
          </p:cNvSpPr>
          <p:nvPr>
            <p:ph idx="1"/>
          </p:nvPr>
        </p:nvSpPr>
        <p:spPr>
          <a:xfrm>
            <a:off x="457200" y="620688"/>
            <a:ext cx="8229600" cy="5505475"/>
          </a:xfrm>
        </p:spPr>
        <p:txBody>
          <a:bodyPr>
            <a:noAutofit/>
          </a:bodyPr>
          <a:lstStyle/>
          <a:p>
            <a:pPr marL="0" indent="0">
              <a:buNone/>
            </a:pPr>
            <a:r>
              <a:rPr lang="tr-TR" sz="1700" dirty="0"/>
              <a:t>Su boyutu ise sahip oldukları kendir malzemesi sayesinde nehir ve göllerde başlattıkları denizciliği başlangıç olarak </a:t>
            </a:r>
            <a:r>
              <a:rPr lang="tr-TR" sz="1700" b="1" dirty="0">
                <a:solidFill>
                  <a:srgbClr val="FF0000"/>
                </a:solidFill>
              </a:rPr>
              <a:t>Hazar Denizi, Karadeniz ve Akdeniz </a:t>
            </a:r>
            <a:r>
              <a:rPr lang="tr-TR" sz="1700" dirty="0"/>
              <a:t>boyutuna, ardından da </a:t>
            </a:r>
            <a:r>
              <a:rPr lang="tr-TR" sz="1700" b="1" dirty="0">
                <a:solidFill>
                  <a:srgbClr val="FF0000"/>
                </a:solidFill>
              </a:rPr>
              <a:t>Kızıldeniz ve Basra Körfezi </a:t>
            </a:r>
            <a:r>
              <a:rPr lang="tr-TR" sz="1700" dirty="0"/>
              <a:t>boyutlarına çıkarmalarına ve yüzyıllar boyunca devasa bir </a:t>
            </a:r>
            <a:r>
              <a:rPr lang="tr-TR" sz="1700" dirty="0" smtClean="0"/>
              <a:t>deniz gücü </a:t>
            </a:r>
            <a:r>
              <a:rPr lang="tr-TR" sz="1700" dirty="0"/>
              <a:t>olmalarına neden olmuştu. Geldiğimiz 2025 yılı itibari ile ise geçmişte kalan hatıraların geleceğe yönelik yorumlanması neticesinde, bozkır kültürünün sonucu olarak, tabanda halk kitleleri nezdinde sahip olduğumuz dinamizmi stratejik doğru yönlendirmeler neticesinde, devlet düzeyinde uygun kanallara aktararak yeniden büyük bir güç haline, özellikle de deniz gücü haline gelmemiz konusu, son derece önem taşımaktadır. </a:t>
            </a:r>
          </a:p>
          <a:p>
            <a:pPr marL="0" indent="0">
              <a:buNone/>
            </a:pPr>
            <a:endParaRPr lang="tr-TR" sz="1700" dirty="0"/>
          </a:p>
          <a:p>
            <a:pPr marL="0" indent="0">
              <a:buNone/>
            </a:pPr>
            <a:r>
              <a:rPr lang="tr-TR" sz="1700" dirty="0"/>
              <a:t>Tarihimizin zaman boyutunu, karalarda 1071 öncesine götüremeyen ve denizlerdeki zaman boyutunu da 1081’den öteye götüremeyen sorunlu ve kısıtlı bakış açımıza karşın, anavatanı Türkistan olan ve 6000 yıldan bu yana işlenen kenevir (kendir)  ürünü hakkındaki yeni bilgi ve  bulgular bizleri yepyeni stratejilere yönlendirmektedir. Tersanelerimizin Osmanlı zamanında ana girdisi olan bu ürün, aslında denizciliğimizin ve  gemiciliğimizin nehirler ve göller boyutunda Türkistan’da ne denli ileri bir aşamaya geldiğinin de kanıtıdır. Daha sonra bu boyut </a:t>
            </a:r>
            <a:r>
              <a:rPr lang="tr-TR" sz="1700" b="1" dirty="0">
                <a:solidFill>
                  <a:srgbClr val="FF0000"/>
                </a:solidFill>
              </a:rPr>
              <a:t>Hazar ve  Karadeniz üzerinden Akdeniz’e </a:t>
            </a:r>
            <a:r>
              <a:rPr lang="tr-TR" sz="1700" dirty="0"/>
              <a:t>taşınmış ve zamanın en büyük deniz güçlerinden biri haline gelmişiz.  Bu durumda, edindiğimiz yeni bilgiler kapsamında zihnimize ezberletilen yanlış dogmaları yıkıp, denizciliğimizdeki Türkistan boyutunu göz önüne alarak,  21. yüzyıl imkanlarıyla okyanuslara açılan bir denizciliği yeniden inşa etmeliyiz. </a:t>
            </a:r>
          </a:p>
          <a:p>
            <a:pPr marL="0" indent="0">
              <a:buNone/>
            </a:pPr>
            <a:r>
              <a:rPr lang="tr-TR" sz="1700" dirty="0"/>
              <a:t/>
            </a:r>
            <a:br>
              <a:rPr lang="tr-TR" sz="1700" dirty="0"/>
            </a:br>
            <a:r>
              <a:rPr lang="tr-TR" sz="1700" dirty="0"/>
              <a:t>ABD başkanı </a:t>
            </a:r>
            <a:r>
              <a:rPr lang="tr-TR" sz="1700" dirty="0" err="1"/>
              <a:t>Trump‘ın</a:t>
            </a:r>
            <a:r>
              <a:rPr lang="tr-TR" sz="1700" dirty="0"/>
              <a:t> göreve gelmeden önce Kanada, </a:t>
            </a:r>
            <a:r>
              <a:rPr lang="tr-TR" sz="1700" dirty="0" err="1" smtClean="0"/>
              <a:t>Gröndland’dan</a:t>
            </a:r>
            <a:r>
              <a:rPr lang="tr-TR" sz="1700" dirty="0" smtClean="0"/>
              <a:t> </a:t>
            </a:r>
            <a:r>
              <a:rPr lang="tr-TR" sz="1700" dirty="0"/>
              <a:t>bahsetmesi gündeminin bir numaralı maddesinin </a:t>
            </a:r>
            <a:r>
              <a:rPr lang="tr-TR" sz="1700" b="1" dirty="0">
                <a:solidFill>
                  <a:srgbClr val="FF0000"/>
                </a:solidFill>
              </a:rPr>
              <a:t>Kuzey Buz Denizi</a:t>
            </a:r>
            <a:r>
              <a:rPr lang="tr-TR" sz="1700" dirty="0"/>
              <a:t> olduğunun göstergesidir.</a:t>
            </a:r>
          </a:p>
          <a:p>
            <a:endParaRPr lang="tr-TR" sz="1700" dirty="0"/>
          </a:p>
        </p:txBody>
      </p:sp>
    </p:spTree>
    <p:extLst>
      <p:ext uri="{BB962C8B-B14F-4D97-AF65-F5344CB8AC3E}">
        <p14:creationId xmlns:p14="http://schemas.microsoft.com/office/powerpoint/2010/main" val="11033226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620688"/>
          </a:xfrm>
        </p:spPr>
        <p:txBody>
          <a:bodyPr>
            <a:normAutofit fontScale="90000"/>
          </a:bodyPr>
          <a:lstStyle/>
          <a:p>
            <a:r>
              <a:rPr lang="tr-TR" dirty="0" smtClean="0">
                <a:solidFill>
                  <a:srgbClr val="FF0000"/>
                </a:solidFill>
              </a:rPr>
              <a:t>Stratejik bir Ürün: Kendir</a:t>
            </a:r>
            <a:endParaRPr lang="tr-TR" dirty="0">
              <a:solidFill>
                <a:srgbClr val="FF0000"/>
              </a:solidFill>
            </a:endParaRPr>
          </a:p>
        </p:txBody>
      </p:sp>
      <p:sp>
        <p:nvSpPr>
          <p:cNvPr id="3" name="İçerik Yer Tutucusu 2"/>
          <p:cNvSpPr>
            <a:spLocks noGrp="1"/>
          </p:cNvSpPr>
          <p:nvPr>
            <p:ph idx="1"/>
          </p:nvPr>
        </p:nvSpPr>
        <p:spPr>
          <a:xfrm>
            <a:off x="179512" y="692696"/>
            <a:ext cx="8856984" cy="6048672"/>
          </a:xfrm>
        </p:spPr>
        <p:txBody>
          <a:bodyPr>
            <a:normAutofit fontScale="62500" lnSpcReduction="20000"/>
          </a:bodyPr>
          <a:lstStyle/>
          <a:p>
            <a:r>
              <a:rPr lang="tr-TR" b="1" dirty="0">
                <a:solidFill>
                  <a:srgbClr val="FF0000"/>
                </a:solidFill>
              </a:rPr>
              <a:t>Büyük Asya'da </a:t>
            </a:r>
            <a:r>
              <a:rPr lang="tr-TR" b="1" dirty="0" err="1">
                <a:solidFill>
                  <a:srgbClr val="FF0000"/>
                </a:solidFill>
              </a:rPr>
              <a:t>Hunlar'dan</a:t>
            </a:r>
            <a:r>
              <a:rPr lang="tr-TR" b="1" dirty="0">
                <a:solidFill>
                  <a:srgbClr val="FF0000"/>
                </a:solidFill>
              </a:rPr>
              <a:t> başlayarak giyim kuşam için ekilip biçilen kendir, Osmanlılar ile birlikte Küçük Asya'da özellikle Karadeniz bölgesinde olmak üzere bilhassa stratejik bir ürün vasfı kazanmış, savaş ekonomisinin olmazsa olmazı haline gelmiştir. 19.yüzyılda Batı ile savaşın gereği üretimi zirvelere çıkan kendir, 20.yüzyıl ortalarına doğru Batı'nın baskıları neticesinde Türkiye Cumhuriyeti'nde üretimi yasak bir ürün haline gelmiştir. </a:t>
            </a:r>
            <a:endParaRPr lang="tr-TR" b="1" dirty="0" smtClean="0">
              <a:solidFill>
                <a:srgbClr val="FF0000"/>
              </a:solidFill>
            </a:endParaRPr>
          </a:p>
          <a:p>
            <a:endParaRPr lang="tr-TR" dirty="0"/>
          </a:p>
          <a:p>
            <a:r>
              <a:rPr lang="tr-TR" dirty="0"/>
              <a:t>Kendir aynı zamanda kendimizdir, kendimiz olma mücadelesidir aslında. Her iki mücadele de birbiri ile </a:t>
            </a:r>
            <a:r>
              <a:rPr lang="tr-TR" dirty="0" smtClean="0"/>
              <a:t>iç içedir</a:t>
            </a:r>
            <a:r>
              <a:rPr lang="tr-TR" dirty="0"/>
              <a:t>. 19.yüzyıl Merkantilizm çağında </a:t>
            </a:r>
            <a:r>
              <a:rPr lang="tr-TR" dirty="0" err="1"/>
              <a:t>Baltalimanı</a:t>
            </a:r>
            <a:r>
              <a:rPr lang="tr-TR" dirty="0"/>
              <a:t> Serbest Ticaret Anlaşması ile çökertilen Osmanlı Sanayii İngiliz </a:t>
            </a:r>
            <a:r>
              <a:rPr lang="tr-TR" dirty="0" err="1"/>
              <a:t>Kumaşı'nın</a:t>
            </a:r>
            <a:r>
              <a:rPr lang="tr-TR" dirty="0"/>
              <a:t>, 2.Dünya Savaşı sonrası ABD ile olan anlaşmalar ise Amerikan </a:t>
            </a:r>
            <a:r>
              <a:rPr lang="tr-TR" dirty="0" err="1"/>
              <a:t>Bezi'nin</a:t>
            </a:r>
            <a:r>
              <a:rPr lang="tr-TR" dirty="0"/>
              <a:t> önünü açmış ve Trabzon Bezi, Rize bezi ile birlikte </a:t>
            </a:r>
            <a:r>
              <a:rPr lang="tr-TR" dirty="0" smtClean="0"/>
              <a:t>yok olma </a:t>
            </a:r>
            <a:r>
              <a:rPr lang="tr-TR" dirty="0"/>
              <a:t>sürecine girmiştir. Osmanlı topraklarında çıkan petrol ve yetiştirilen pamuk ele geçirilerek üretilen ve yerli </a:t>
            </a:r>
            <a:r>
              <a:rPr lang="tr-TR" dirty="0" err="1"/>
              <a:t>acentalar</a:t>
            </a:r>
            <a:r>
              <a:rPr lang="tr-TR" dirty="0"/>
              <a:t> ile ülkemize girişi yapılan ithal ürünler manivela olarak kullanılarak günümüze gelindiğinde ise kendimiz ile hesaplaşma sürecine girilmiştir. </a:t>
            </a:r>
            <a:endParaRPr lang="tr-TR" dirty="0" smtClean="0"/>
          </a:p>
          <a:p>
            <a:endParaRPr lang="tr-TR" dirty="0"/>
          </a:p>
          <a:p>
            <a:r>
              <a:rPr lang="tr-TR" dirty="0"/>
              <a:t>21.yüzyıl başlarında hızlanmaya başlayan bu </a:t>
            </a:r>
            <a:r>
              <a:rPr lang="tr-TR" dirty="0" smtClean="0"/>
              <a:t>süreçte </a:t>
            </a:r>
            <a:r>
              <a:rPr lang="tr-TR" dirty="0"/>
              <a:t>ortaya çıkmaya başlayan </a:t>
            </a:r>
            <a:r>
              <a:rPr lang="tr-TR" dirty="0" smtClean="0"/>
              <a:t>geçmişte </a:t>
            </a:r>
            <a:r>
              <a:rPr lang="tr-TR" dirty="0"/>
              <a:t>kalan arşiv belgeleri de incelenerek yayınlanan kitabımızdaki çok yönlü sözlükler; dilimizin şaşmaz tanıklığıdır aynı zamanda. </a:t>
            </a:r>
          </a:p>
          <a:p>
            <a:r>
              <a:rPr lang="tr-TR" b="1" dirty="0"/>
              <a:t>Hun, Uygur ve Osmanlı atalarından miras kendir</a:t>
            </a:r>
            <a:r>
              <a:rPr lang="tr-TR" dirty="0"/>
              <a:t>, kendimiz olma sürecinin mihenk taşıdır da. Mirasın gereği ise, binlerce yılın </a:t>
            </a:r>
            <a:r>
              <a:rPr lang="tr-TR" dirty="0" err="1"/>
              <a:t>baştacı</a:t>
            </a:r>
            <a:r>
              <a:rPr lang="tr-TR" dirty="0"/>
              <a:t> kültürümüzün yeniden değerlendirilerek daha da güçlendirilerek yaşatılmasını sağlamaktır.</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7254273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Savaş zamanının ansızın doğan stratejik mal ihtiyaçları (Osmanlı </a:t>
            </a:r>
            <a:r>
              <a:rPr lang="tr-TR" dirty="0" err="1" smtClean="0"/>
              <a:t>İmp</a:t>
            </a:r>
            <a:r>
              <a:rPr lang="tr-TR" dirty="0" smtClean="0"/>
              <a:t>.)</a:t>
            </a:r>
            <a:endParaRPr lang="tr-TR" dirty="0"/>
          </a:p>
        </p:txBody>
      </p:sp>
      <p:sp>
        <p:nvSpPr>
          <p:cNvPr id="3" name="İçerik Yer Tutucusu 2"/>
          <p:cNvSpPr>
            <a:spLocks noGrp="1"/>
          </p:cNvSpPr>
          <p:nvPr>
            <p:ph idx="1"/>
          </p:nvPr>
        </p:nvSpPr>
        <p:spPr/>
        <p:txBody>
          <a:bodyPr>
            <a:normAutofit/>
          </a:bodyPr>
          <a:lstStyle/>
          <a:p>
            <a:r>
              <a:rPr lang="tr-TR" dirty="0" smtClean="0"/>
              <a:t>yelken </a:t>
            </a:r>
            <a:r>
              <a:rPr lang="tr-TR" b="1" dirty="0"/>
              <a:t>bez</a:t>
            </a:r>
            <a:r>
              <a:rPr lang="tr-TR" dirty="0"/>
              <a:t>i, </a:t>
            </a:r>
            <a:endParaRPr lang="tr-TR" dirty="0" smtClean="0"/>
          </a:p>
          <a:p>
            <a:r>
              <a:rPr lang="tr-TR" dirty="0" smtClean="0"/>
              <a:t>barut</a:t>
            </a:r>
            <a:r>
              <a:rPr lang="tr-TR" dirty="0"/>
              <a:t>, </a:t>
            </a:r>
            <a:endParaRPr lang="tr-TR" dirty="0" smtClean="0"/>
          </a:p>
          <a:p>
            <a:r>
              <a:rPr lang="tr-TR" dirty="0" smtClean="0"/>
              <a:t>demir</a:t>
            </a:r>
            <a:r>
              <a:rPr lang="tr-TR" dirty="0"/>
              <a:t>, </a:t>
            </a:r>
            <a:endParaRPr lang="tr-TR" dirty="0" smtClean="0"/>
          </a:p>
          <a:p>
            <a:r>
              <a:rPr lang="tr-TR" dirty="0" smtClean="0"/>
              <a:t>bakır</a:t>
            </a:r>
            <a:r>
              <a:rPr lang="tr-TR" dirty="0"/>
              <a:t>, </a:t>
            </a:r>
            <a:endParaRPr lang="tr-TR" dirty="0" smtClean="0"/>
          </a:p>
          <a:p>
            <a:r>
              <a:rPr lang="tr-TR" dirty="0" smtClean="0"/>
              <a:t>kereste</a:t>
            </a:r>
            <a:r>
              <a:rPr lang="tr-TR" dirty="0"/>
              <a:t>, </a:t>
            </a:r>
            <a:endParaRPr lang="tr-TR" dirty="0" smtClean="0"/>
          </a:p>
          <a:p>
            <a:r>
              <a:rPr lang="tr-TR" dirty="0" smtClean="0"/>
              <a:t>zift</a:t>
            </a:r>
            <a:r>
              <a:rPr lang="tr-TR" dirty="0"/>
              <a:t>, </a:t>
            </a:r>
            <a:endParaRPr lang="tr-TR" dirty="0" smtClean="0"/>
          </a:p>
          <a:p>
            <a:r>
              <a:rPr lang="tr-TR" b="1" dirty="0" smtClean="0">
                <a:solidFill>
                  <a:srgbClr val="FF0000"/>
                </a:solidFill>
              </a:rPr>
              <a:t>Kendir</a:t>
            </a:r>
          </a:p>
          <a:p>
            <a:pPr marL="0" indent="0">
              <a:buNone/>
            </a:pPr>
            <a:endParaRPr lang="tr-TR" b="1"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120865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Autofit/>
          </a:bodyPr>
          <a:lstStyle/>
          <a:p>
            <a:r>
              <a:rPr lang="tr-TR" sz="2800" b="1" dirty="0">
                <a:solidFill>
                  <a:srgbClr val="FF0000"/>
                </a:solidFill>
              </a:rPr>
              <a:t>Osmanlı gemi üretiminin önemli hammaddelerinden birisi kendir ürünleriydi</a:t>
            </a:r>
            <a:br>
              <a:rPr lang="tr-TR" sz="2800" b="1" dirty="0">
                <a:solidFill>
                  <a:srgbClr val="FF0000"/>
                </a:solidFill>
              </a:rPr>
            </a:br>
            <a:endParaRPr lang="tr-TR" sz="2800" dirty="0"/>
          </a:p>
        </p:txBody>
      </p:sp>
      <p:sp>
        <p:nvSpPr>
          <p:cNvPr id="3" name="İçerik Yer Tutucusu 2"/>
          <p:cNvSpPr>
            <a:spLocks noGrp="1"/>
          </p:cNvSpPr>
          <p:nvPr>
            <p:ph idx="1"/>
          </p:nvPr>
        </p:nvSpPr>
        <p:spPr>
          <a:xfrm>
            <a:off x="457200" y="908720"/>
            <a:ext cx="8229600" cy="5217443"/>
          </a:xfrm>
        </p:spPr>
        <p:txBody>
          <a:bodyPr>
            <a:normAutofit fontScale="62500" lnSpcReduction="20000"/>
          </a:bodyPr>
          <a:lstStyle/>
          <a:p>
            <a:r>
              <a:rPr lang="tr-TR" b="1" dirty="0"/>
              <a:t>Çarşamba</a:t>
            </a:r>
            <a:r>
              <a:rPr lang="tr-TR" dirty="0"/>
              <a:t>’dan </a:t>
            </a:r>
            <a:r>
              <a:rPr lang="tr-TR" b="1" dirty="0"/>
              <a:t>Fatsa</a:t>
            </a:r>
            <a:r>
              <a:rPr lang="tr-TR" dirty="0"/>
              <a:t>’ya kadar olan bölgede yetişen ve ticaretin konusu olan diğer bir üretim tarzı </a:t>
            </a:r>
            <a:r>
              <a:rPr lang="tr-TR" b="1" dirty="0"/>
              <a:t>kendir </a:t>
            </a:r>
            <a:r>
              <a:rPr lang="tr-TR" dirty="0"/>
              <a:t>yetiştiriciliğidir. </a:t>
            </a:r>
            <a:r>
              <a:rPr lang="tr-TR" b="1" dirty="0"/>
              <a:t>Kendir </a:t>
            </a:r>
            <a:r>
              <a:rPr lang="tr-TR" dirty="0"/>
              <a:t>üretimi, Osmanlıların bölgeye gelişlerinden az sonra başlayan ve 19. asra kadar ehemmiyetini aralıksız devam ettiren ve hatta İmparatorluğun sonuna kadar ekim ve dikimi yapılan bir öneme sahipti. </a:t>
            </a:r>
            <a:r>
              <a:rPr lang="tr-TR" b="1" dirty="0">
                <a:solidFill>
                  <a:srgbClr val="FF0000"/>
                </a:solidFill>
              </a:rPr>
              <a:t>Yaygın kanaatte Osmanlı klasik dönemi olarak bilinen 15.-17. asırlar arasında gelişmiş Osmanlı gemi üretiminin önemli hammaddelerinden birisi kendir ürünleriydi</a:t>
            </a:r>
          </a:p>
          <a:p>
            <a:r>
              <a:rPr lang="tr-TR" dirty="0"/>
              <a:t>Evliya Çelebi’nin de ifade ettiği gibi Canik sancağındaki </a:t>
            </a:r>
            <a:r>
              <a:rPr lang="tr-TR" b="1" dirty="0"/>
              <a:t>kendir </a:t>
            </a:r>
            <a:r>
              <a:rPr lang="tr-TR" dirty="0"/>
              <a:t>üretimi dünyaya yetecek kadar fazlaydı. Bu nedenle </a:t>
            </a:r>
            <a:r>
              <a:rPr lang="tr-TR" b="1" dirty="0">
                <a:solidFill>
                  <a:srgbClr val="FF0000"/>
                </a:solidFill>
              </a:rPr>
              <a:t>kendir üretimi, askeri ve stratejik bir öneme sahipti. Çünkü bu dönemde Osmanlı devleti dünya çapında bir deniz gücüne sahipti ve ülkenin değişik sahillerinde çok sayıda tersanelerde gemi üretimi yapılıyordu. </a:t>
            </a:r>
            <a:r>
              <a:rPr lang="tr-TR" dirty="0"/>
              <a:t>Karadeniz’in Anadolu sahillerinde bile </a:t>
            </a:r>
            <a:r>
              <a:rPr lang="tr-TR" b="1" dirty="0"/>
              <a:t>Sinop</a:t>
            </a:r>
            <a:r>
              <a:rPr lang="tr-TR" dirty="0"/>
              <a:t>’tan başlayarak </a:t>
            </a:r>
            <a:r>
              <a:rPr lang="tr-TR" b="1" dirty="0"/>
              <a:t>Samsun</a:t>
            </a:r>
            <a:r>
              <a:rPr lang="tr-TR" dirty="0"/>
              <a:t>, </a:t>
            </a:r>
            <a:r>
              <a:rPr lang="tr-TR" b="1" dirty="0"/>
              <a:t>Çarşamba</a:t>
            </a:r>
            <a:r>
              <a:rPr lang="tr-TR" dirty="0"/>
              <a:t>, Ünye ve </a:t>
            </a:r>
            <a:r>
              <a:rPr lang="tr-TR" b="1" dirty="0"/>
              <a:t>Fatsa</a:t>
            </a:r>
            <a:r>
              <a:rPr lang="tr-TR" dirty="0"/>
              <a:t>’nın da içinde olduğu Canik sancağı ve </a:t>
            </a:r>
            <a:r>
              <a:rPr lang="tr-TR" b="1" dirty="0"/>
              <a:t>Trabzon</a:t>
            </a:r>
            <a:r>
              <a:rPr lang="tr-TR" dirty="0"/>
              <a:t>’a doğru </a:t>
            </a:r>
            <a:r>
              <a:rPr lang="tr-TR" b="1" dirty="0">
                <a:solidFill>
                  <a:srgbClr val="FF0000"/>
                </a:solidFill>
              </a:rPr>
              <a:t>değişik limanlarda küçük, orta ve büyük tonajlarda askeri ve ticari gemiler üretiliyordu.</a:t>
            </a:r>
            <a:r>
              <a:rPr lang="tr-TR" dirty="0"/>
              <a:t> Canik sancağında üretilen </a:t>
            </a:r>
            <a:r>
              <a:rPr lang="tr-TR" b="1" dirty="0"/>
              <a:t>kendir</a:t>
            </a:r>
            <a:r>
              <a:rPr lang="tr-TR" dirty="0"/>
              <a:t>ler, hasadın yapılacağı zamanlarda İstanbul’dan görevli olarak gelen “</a:t>
            </a:r>
            <a:r>
              <a:rPr lang="tr-TR" b="1" dirty="0"/>
              <a:t>kendir </a:t>
            </a:r>
            <a:r>
              <a:rPr lang="tr-TR" dirty="0"/>
              <a:t>mubayaacıları” tarafından “miri fiyatla” satın alınıyor ve en yakın limanlara sevki yapılarak, buradan gemilerle </a:t>
            </a:r>
            <a:r>
              <a:rPr lang="tr-TR" b="1" dirty="0">
                <a:solidFill>
                  <a:srgbClr val="FF0000"/>
                </a:solidFill>
              </a:rPr>
              <a:t>İstanbul tersanelerine veya hangi tersane ihtiyacı için alınıyorsa oraya</a:t>
            </a:r>
            <a:r>
              <a:rPr lang="tr-TR" dirty="0"/>
              <a:t> naklediliyordu.</a:t>
            </a:r>
          </a:p>
        </p:txBody>
      </p:sp>
      <p:sp>
        <p:nvSpPr>
          <p:cNvPr id="4" name="Altbilgi Yer Tutucusu 3"/>
          <p:cNvSpPr>
            <a:spLocks noGrp="1"/>
          </p:cNvSpPr>
          <p:nvPr>
            <p:ph type="ftr" sz="quarter" idx="11"/>
          </p:nvPr>
        </p:nvSpPr>
        <p:spPr>
          <a:xfrm>
            <a:off x="611560" y="5877272"/>
            <a:ext cx="8280920" cy="844203"/>
          </a:xfrm>
        </p:spPr>
        <p:txBody>
          <a:bodyPr/>
          <a:lstStyle/>
          <a:p>
            <a:pPr algn="l"/>
            <a:r>
              <a:rPr lang="tr-TR" sz="1400" b="1" u="sng" dirty="0">
                <a:solidFill>
                  <a:schemeClr val="tx1"/>
                </a:solidFill>
              </a:rPr>
              <a:t>Kaynak:</a:t>
            </a:r>
            <a:r>
              <a:rPr lang="tr-TR" sz="1400" dirty="0">
                <a:solidFill>
                  <a:schemeClr val="tx1"/>
                </a:solidFill>
              </a:rPr>
              <a:t> Osman Köse, XVIII. Yüzyılda </a:t>
            </a:r>
            <a:r>
              <a:rPr lang="tr-TR" sz="1400" b="1" dirty="0">
                <a:solidFill>
                  <a:schemeClr val="tx1"/>
                </a:solidFill>
              </a:rPr>
              <a:t>Çarşamba</a:t>
            </a:r>
            <a:r>
              <a:rPr lang="tr-TR" sz="1400" dirty="0">
                <a:solidFill>
                  <a:schemeClr val="tx1"/>
                </a:solidFill>
              </a:rPr>
              <a:t> (Canik) Uluslararası Sosyal Araştırmalar Dergisi. Cilt: 4 Sayı: 19. Güz 2011 Fall 2011 </a:t>
            </a:r>
            <a:r>
              <a:rPr lang="tr-TR" sz="1400" u="sng" dirty="0">
                <a:solidFill>
                  <a:schemeClr val="tx1"/>
                </a:solidFill>
                <a:hlinkClick r:id="rId2"/>
              </a:rPr>
              <a:t>http://www.sosyalarastirmalar.com/cilt4/sayi19_pdf/2_tarih_uluslararasi/kose_osman.pdf</a:t>
            </a:r>
            <a:endParaRPr lang="tr-TR" sz="1400" dirty="0">
              <a:solidFill>
                <a:schemeClr val="tx1"/>
              </a:solidFill>
            </a:endParaRPr>
          </a:p>
          <a:p>
            <a:pPr algn="l"/>
            <a:endParaRPr lang="en-US" dirty="0"/>
          </a:p>
        </p:txBody>
      </p:sp>
    </p:spTree>
    <p:extLst>
      <p:ext uri="{BB962C8B-B14F-4D97-AF65-F5344CB8AC3E}">
        <p14:creationId xmlns:p14="http://schemas.microsoft.com/office/powerpoint/2010/main" val="20025003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457200" y="1600200"/>
            <a:ext cx="8229600" cy="5257800"/>
          </a:xfrm>
        </p:spPr>
        <p:txBody>
          <a:bodyPr>
            <a:normAutofit fontScale="85000" lnSpcReduction="20000"/>
          </a:bodyPr>
          <a:lstStyle/>
          <a:p>
            <a:r>
              <a:rPr lang="tr-TR" dirty="0" err="1"/>
              <a:t>Marco</a:t>
            </a:r>
            <a:r>
              <a:rPr lang="tr-TR" dirty="0"/>
              <a:t> Polo, 1275’te sözde 20 yıllık Çin gezisine başlamış ve Doğu Türkistan’daki kağıt üretimi, Çin gemilerinin onarımı ve vahaların yakınlarında toprağın işlenmesi için </a:t>
            </a:r>
            <a:r>
              <a:rPr lang="tr-TR" b="1" dirty="0">
                <a:solidFill>
                  <a:srgbClr val="FF0000"/>
                </a:solidFill>
              </a:rPr>
              <a:t>kenevir lifi</a:t>
            </a:r>
            <a:r>
              <a:rPr lang="tr-TR" dirty="0"/>
              <a:t> kullandığını anlatmıştır.</a:t>
            </a:r>
          </a:p>
          <a:p>
            <a:r>
              <a:rPr lang="tr-TR" b="1" dirty="0" smtClean="0">
                <a:solidFill>
                  <a:srgbClr val="FF0000"/>
                </a:solidFill>
              </a:rPr>
              <a:t>Kendirin</a:t>
            </a:r>
            <a:r>
              <a:rPr lang="tr-TR" dirty="0" smtClean="0"/>
              <a:t> </a:t>
            </a:r>
            <a:r>
              <a:rPr lang="tr-TR" dirty="0"/>
              <a:t>dünya üzerinde dolaşımı ile ilgili olarak; 1150 yıllarında Müslümanlar, Avrupa'nın birçok bölgelerini kenevirle tanıştırdılar. Kıtanın ilk haritası kenevirden yapılan kâğıda çizildi. 1450 yılında Gutenberg, İncil'i kenevirden sayfalar hâlinde çoğalttı. 1492'de </a:t>
            </a:r>
            <a:r>
              <a:rPr lang="tr-TR" dirty="0" err="1"/>
              <a:t>Kristof</a:t>
            </a:r>
            <a:r>
              <a:rPr lang="tr-TR" dirty="0"/>
              <a:t> </a:t>
            </a:r>
            <a:r>
              <a:rPr lang="tr-TR" dirty="0" err="1"/>
              <a:t>Kolomb'un</a:t>
            </a:r>
            <a:r>
              <a:rPr lang="tr-TR" dirty="0"/>
              <a:t> gemisi </a:t>
            </a:r>
            <a:r>
              <a:rPr lang="tr-TR" b="1" dirty="0">
                <a:solidFill>
                  <a:srgbClr val="FF0000"/>
                </a:solidFill>
              </a:rPr>
              <a:t>80 ton ağırlığında kenevirden üretilmiş yelken ve iple </a:t>
            </a:r>
            <a:r>
              <a:rPr lang="tr-TR" dirty="0"/>
              <a:t>donatılmıştır. Önemi kısa sürede kavranan bitkinin bu yıllardan itibaren hızla ekimi yayılmıştır. </a:t>
            </a:r>
            <a:r>
              <a:rPr lang="tr-TR" sz="2500" dirty="0"/>
              <a:t>Kaynak: </a:t>
            </a:r>
            <a:r>
              <a:rPr lang="tr-TR" sz="2500" dirty="0" err="1"/>
              <a:t>Focus</a:t>
            </a:r>
            <a:r>
              <a:rPr lang="tr-TR" sz="2500" dirty="0"/>
              <a:t> Dergisi, sayı: 2001/06 Haziran 2001, s. 20-25.</a:t>
            </a:r>
          </a:p>
          <a:p>
            <a:endParaRPr lang="tr-TR" dirty="0"/>
          </a:p>
          <a:p>
            <a:endParaRPr lang="tr-TR" sz="2500"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511844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Autofit/>
          </a:bodyPr>
          <a:lstStyle/>
          <a:p>
            <a:r>
              <a:rPr lang="tr-TR" sz="3200" b="1" dirty="0" smtClean="0">
                <a:solidFill>
                  <a:srgbClr val="FF0000"/>
                </a:solidFill>
              </a:rPr>
              <a:t>Osmanlı Gemi Sanayiinde Kendir</a:t>
            </a:r>
            <a:endParaRPr lang="tr-TR" sz="3200" b="1" dirty="0">
              <a:solidFill>
                <a:srgbClr val="FF0000"/>
              </a:solidFill>
            </a:endParaRPr>
          </a:p>
        </p:txBody>
      </p:sp>
      <p:sp>
        <p:nvSpPr>
          <p:cNvPr id="3" name="İçerik Yer Tutucusu 2"/>
          <p:cNvSpPr>
            <a:spLocks noGrp="1"/>
          </p:cNvSpPr>
          <p:nvPr>
            <p:ph idx="1"/>
          </p:nvPr>
        </p:nvSpPr>
        <p:spPr>
          <a:xfrm>
            <a:off x="457200" y="620688"/>
            <a:ext cx="8229600" cy="5505475"/>
          </a:xfrm>
        </p:spPr>
        <p:txBody>
          <a:bodyPr>
            <a:normAutofit fontScale="70000" lnSpcReduction="20000"/>
          </a:bodyPr>
          <a:lstStyle/>
          <a:p>
            <a:pPr marL="0" indent="0">
              <a:buNone/>
            </a:pPr>
            <a:endParaRPr lang="tr-TR" dirty="0" smtClean="0"/>
          </a:p>
          <a:p>
            <a:pPr marL="0" indent="0">
              <a:buNone/>
            </a:pPr>
            <a:r>
              <a:rPr lang="tr-TR" dirty="0" smtClean="0"/>
              <a:t>Bir </a:t>
            </a:r>
            <a:r>
              <a:rPr lang="tr-TR" dirty="0"/>
              <a:t>sınai-kültür bitkisi olan </a:t>
            </a:r>
            <a:r>
              <a:rPr lang="tr-TR" b="1" dirty="0">
                <a:solidFill>
                  <a:srgbClr val="FF0000"/>
                </a:solidFill>
              </a:rPr>
              <a:t>kendir</a:t>
            </a:r>
            <a:r>
              <a:rPr lang="tr-TR" dirty="0"/>
              <a:t>, özellikle tekstil sanayii, ilaç ve yemeklik yağ üretimi için kullanılmaktadır. Osmanlı Devleti döneminde XVI. yüzyılda genellikle </a:t>
            </a:r>
            <a:r>
              <a:rPr lang="tr-TR" b="1" dirty="0">
                <a:solidFill>
                  <a:srgbClr val="FF0000"/>
                </a:solidFill>
              </a:rPr>
              <a:t>gemi sanayinde </a:t>
            </a:r>
            <a:r>
              <a:rPr lang="tr-TR" dirty="0" err="1"/>
              <a:t>sarfedilmekte</a:t>
            </a:r>
            <a:r>
              <a:rPr lang="tr-TR" dirty="0"/>
              <a:t>, toprak ve ikliminin uygun olması dolayısıyla da daha çok Karadeniz bölgesinde ekilmekteydi. Bez, halat, sicim urgan vs. yapımında halkın kendi ihtiyaçları için kullandığı bu bitkinin Osmanlı arşiv kayıtlarında </a:t>
            </a:r>
            <a:r>
              <a:rPr lang="tr-TR" b="1" dirty="0">
                <a:solidFill>
                  <a:srgbClr val="FF0000"/>
                </a:solidFill>
              </a:rPr>
              <a:t>kendir-keten/</a:t>
            </a:r>
            <a:r>
              <a:rPr lang="tr-TR" b="1" dirty="0" err="1">
                <a:solidFill>
                  <a:srgbClr val="FF0000"/>
                </a:solidFill>
              </a:rPr>
              <a:t>kettân</a:t>
            </a:r>
            <a:r>
              <a:rPr lang="tr-TR" b="1" dirty="0">
                <a:solidFill>
                  <a:srgbClr val="FF0000"/>
                </a:solidFill>
              </a:rPr>
              <a:t> </a:t>
            </a:r>
            <a:r>
              <a:rPr lang="tr-TR" dirty="0"/>
              <a:t>şeklinde geçtiği de görülmektedir. </a:t>
            </a:r>
            <a:endParaRPr lang="tr-TR" dirty="0" smtClean="0"/>
          </a:p>
          <a:p>
            <a:pPr marL="0" indent="0">
              <a:buNone/>
            </a:pPr>
            <a:endParaRPr lang="tr-TR" dirty="0"/>
          </a:p>
          <a:p>
            <a:pPr marL="0" indent="0">
              <a:buNone/>
            </a:pPr>
            <a:r>
              <a:rPr lang="tr-TR" dirty="0" smtClean="0"/>
              <a:t>Samsun'a </a:t>
            </a:r>
            <a:r>
              <a:rPr lang="tr-TR" dirty="0"/>
              <a:t>bağlı Çarşamba, Terme ve Fatsa ekim alanları "ocaklık" olarak doğrudan </a:t>
            </a:r>
            <a:r>
              <a:rPr lang="tr-TR" dirty="0" err="1"/>
              <a:t>Tersâne</a:t>
            </a:r>
            <a:r>
              <a:rPr lang="tr-TR" dirty="0"/>
              <a:t>-i </a:t>
            </a:r>
            <a:r>
              <a:rPr lang="tr-TR" dirty="0" err="1"/>
              <a:t>Âmire'ye</a:t>
            </a:r>
            <a:r>
              <a:rPr lang="tr-TR" dirty="0"/>
              <a:t> bağlı olup her yıl ortaya çıkan ihtiyaç açığının ise Kendir Emini vasıtasıyla </a:t>
            </a:r>
            <a:r>
              <a:rPr lang="tr-TR" b="1" dirty="0">
                <a:solidFill>
                  <a:srgbClr val="FF0000"/>
                </a:solidFill>
              </a:rPr>
              <a:t>Kastamonu'dan Rize'ye kadar olan ekim bölgelerinden </a:t>
            </a:r>
            <a:r>
              <a:rPr lang="tr-TR" dirty="0"/>
              <a:t>karşılandığı anlaşılmaktadır. Alımlarda kalite esasına dikkat edilmekte olup, çalışanlarında aranan özellikler ve yaptıkları işle ilgili hukuki statüleri açık hükümlere bağlanmıştır. Ayrıca kayıtlarda her bölgenin ortalama yıllık üretim miktarı ile birim fiyatları düzenli olarak tutulmuştur</a:t>
            </a:r>
            <a:r>
              <a:rPr lang="tr-TR" sz="2500" dirty="0"/>
              <a:t>. (Kaynak: Mehmet </a:t>
            </a:r>
            <a:r>
              <a:rPr lang="tr-TR" sz="2500" dirty="0" err="1"/>
              <a:t>Taştemir</a:t>
            </a:r>
            <a:r>
              <a:rPr lang="tr-TR" sz="2500" dirty="0"/>
              <a:t>,  Karadeniz bölgesinde kendir-keten üretimi ve kullanım </a:t>
            </a:r>
            <a:r>
              <a:rPr lang="tr-TR" sz="2500" dirty="0" err="1"/>
              <a:t>alanları.XV</a:t>
            </a:r>
            <a:r>
              <a:rPr lang="tr-TR" sz="2500" dirty="0"/>
              <a:t>. Yüzyıl sonu XVII. Yüzyıl ilk yarısı)</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3917282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
            </a:r>
            <a:br>
              <a:rPr lang="tr-TR" dirty="0" smtClean="0"/>
            </a:br>
            <a:r>
              <a:rPr lang="tr-TR" dirty="0" smtClean="0"/>
              <a:t>SAMSUN</a:t>
            </a:r>
            <a:r>
              <a:rPr lang="tr-TR" dirty="0"/>
              <a:t/>
            </a:r>
            <a:br>
              <a:rPr lang="tr-TR" dirty="0"/>
            </a:br>
            <a:endParaRPr lang="tr-TR" dirty="0"/>
          </a:p>
        </p:txBody>
      </p:sp>
      <p:sp>
        <p:nvSpPr>
          <p:cNvPr id="3" name="İçerik Yer Tutucusu 2"/>
          <p:cNvSpPr>
            <a:spLocks noGrp="1"/>
          </p:cNvSpPr>
          <p:nvPr>
            <p:ph idx="1"/>
          </p:nvPr>
        </p:nvSpPr>
        <p:spPr>
          <a:xfrm>
            <a:off x="457200" y="908720"/>
            <a:ext cx="8229600" cy="5949280"/>
          </a:xfrm>
        </p:spPr>
        <p:txBody>
          <a:bodyPr>
            <a:normAutofit fontScale="62500" lnSpcReduction="20000"/>
          </a:bodyPr>
          <a:lstStyle/>
          <a:p>
            <a:r>
              <a:rPr lang="tr-TR" dirty="0" smtClean="0"/>
              <a:t>1645 </a:t>
            </a:r>
            <a:r>
              <a:rPr lang="tr-TR" dirty="0"/>
              <a:t>Yılında Samsun’u ziyaret eden Evliya Çelebi Samsun hakkında şunları yazmıştır. "Canik toprağında </a:t>
            </a:r>
            <a:r>
              <a:rPr lang="tr-TR" dirty="0" err="1"/>
              <a:t>voyvadalıktır</a:t>
            </a:r>
            <a:r>
              <a:rPr lang="tr-TR" dirty="0"/>
              <a:t>. Emanettir 150 Akçalı kazandır. Yeni çeri serdarı, kethüdası, kale dizdarı ve neferleri vardır. </a:t>
            </a:r>
            <a:r>
              <a:rPr lang="tr-TR" b="1" dirty="0">
                <a:solidFill>
                  <a:srgbClr val="FF0000"/>
                </a:solidFill>
              </a:rPr>
              <a:t>Halkı tümüyle gemici ve kendirci olup,</a:t>
            </a:r>
            <a:r>
              <a:rPr lang="tr-TR" dirty="0"/>
              <a:t> avam takımı yoktur. Fakat </a:t>
            </a:r>
            <a:r>
              <a:rPr lang="tr-TR" dirty="0" err="1"/>
              <a:t>pekça</a:t>
            </a:r>
            <a:r>
              <a:rPr lang="tr-TR" dirty="0"/>
              <a:t> temiz giyer. Şehir, Sinop tarafına düşer. Kalesi deniz kıyısında sağlam bir taş yapıdır. III. Mehmet (Eğri Fatihi) döneminde Ruslar bu kaleyi istila edip bazı yerlerini yıkmış iseler de sonra yine onarılarak </a:t>
            </a:r>
            <a:r>
              <a:rPr lang="tr-TR" dirty="0" err="1"/>
              <a:t>müstevhi</a:t>
            </a:r>
            <a:r>
              <a:rPr lang="tr-TR" dirty="0"/>
              <a:t> edilmiş ve neferler konmuştur. Yetmiş kulesi iki bin bedeni vardır. Samsun şehrinin suyuna (</a:t>
            </a:r>
            <a:r>
              <a:rPr lang="tr-TR" dirty="0" err="1"/>
              <a:t>kanavkariz</a:t>
            </a:r>
            <a:r>
              <a:rPr lang="tr-TR" dirty="0"/>
              <a:t>) derler, lezzetli bir sudur. Evleri kiremitli, bağlı, bahçelidir. Medrese, imaret </a:t>
            </a:r>
            <a:r>
              <a:rPr lang="tr-TR" dirty="0" err="1"/>
              <a:t>darülhadis</a:t>
            </a:r>
            <a:r>
              <a:rPr lang="tr-TR" dirty="0"/>
              <a:t> gibi şeyleri yoktur. 7 tane sübyan mektebi vardır. Açık yerdir ama yine demir atılabilir. Dağlarında yaban üzümü, nar rengi armut turşusu meşhurdur. Nice bir fıçılarla İstanbul’a getirilir. </a:t>
            </a:r>
            <a:r>
              <a:rPr lang="tr-TR" b="1" dirty="0">
                <a:solidFill>
                  <a:srgbClr val="FF0000"/>
                </a:solidFill>
              </a:rPr>
              <a:t>Gemi </a:t>
            </a:r>
            <a:r>
              <a:rPr lang="tr-TR" b="1" dirty="0" smtClean="0">
                <a:solidFill>
                  <a:srgbClr val="FF0000"/>
                </a:solidFill>
              </a:rPr>
              <a:t>palamarları </a:t>
            </a:r>
            <a:r>
              <a:rPr lang="tr-TR" b="1" dirty="0">
                <a:solidFill>
                  <a:srgbClr val="FF0000"/>
                </a:solidFill>
              </a:rPr>
              <a:t>için kendir ipleri ise dünyaya yetecek kadar </a:t>
            </a:r>
            <a:r>
              <a:rPr lang="tr-TR" b="1" dirty="0" smtClean="0">
                <a:solidFill>
                  <a:srgbClr val="FF0000"/>
                </a:solidFill>
              </a:rPr>
              <a:t>çoktur</a:t>
            </a:r>
            <a:r>
              <a:rPr lang="tr-TR" b="1" dirty="0">
                <a:solidFill>
                  <a:srgbClr val="FF0000"/>
                </a:solidFill>
              </a:rPr>
              <a:t>." </a:t>
            </a:r>
            <a:r>
              <a:rPr lang="tr-TR" sz="2200" dirty="0"/>
              <a:t>Kaynak: Gezginlerin Gözünden Samsun - Samsun İl Kültür ve Turizm Müdürlüğü    http://www.Samsunkulturturizm.gov.tr/TR-59624/gezginlerin-gozunden-Samsun.html</a:t>
            </a:r>
          </a:p>
          <a:p>
            <a:endParaRPr lang="tr-TR" dirty="0"/>
          </a:p>
          <a:p>
            <a:r>
              <a:rPr lang="tr-TR" dirty="0"/>
              <a:t>Kâtip Çelebi'nin verdiği bilgiye göre Samsun'dan 7000 kantar </a:t>
            </a:r>
            <a:r>
              <a:rPr lang="tr-TR" b="1" dirty="0">
                <a:solidFill>
                  <a:srgbClr val="FF0000"/>
                </a:solidFill>
              </a:rPr>
              <a:t>kendir </a:t>
            </a:r>
            <a:r>
              <a:rPr lang="tr-TR" dirty="0"/>
              <a:t>muayyen olduğu belirtilmektedir. (Çelebi, 1329, s. 155) Evliya Çelebi de Samsun'u anlatırken: </a:t>
            </a:r>
            <a:r>
              <a:rPr lang="tr-TR" b="1" dirty="0">
                <a:solidFill>
                  <a:srgbClr val="FF0000"/>
                </a:solidFill>
              </a:rPr>
              <a:t>“Gemi palamarları için kendir ipleri bütün dünyaya buradan gidecek kadar çoktur” </a:t>
            </a:r>
            <a:r>
              <a:rPr lang="tr-TR" dirty="0"/>
              <a:t>(Evliya, 1314, s. 78) de. </a:t>
            </a:r>
            <a:r>
              <a:rPr lang="tr-TR" sz="2200" dirty="0"/>
              <a:t>Kaynak: Nevzat Sağlam Dr. </a:t>
            </a:r>
            <a:r>
              <a:rPr lang="tr-TR" sz="2200" dirty="0" err="1"/>
              <a:t>Tersâne</a:t>
            </a:r>
            <a:r>
              <a:rPr lang="tr-TR" sz="2200" dirty="0"/>
              <a:t> Âmire Açısından Terme'nin Önemi. İnsan ve Toplum Bilimleri Araştırmaları Dergisi Cilt / 7, Sayı: 1, 2018 Sayfa: 454-480 [24-02-2018] – [03-04-2018]  http://www.itobiad.com/download/article-file/452394</a:t>
            </a:r>
          </a:p>
          <a:p>
            <a:endParaRPr lang="tr-TR"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40629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rPr>
              <a:t>Baykal Gölü</a:t>
            </a:r>
            <a:br>
              <a:rPr lang="tr-TR" b="1" dirty="0">
                <a:solidFill>
                  <a:srgbClr val="FF0000"/>
                </a:solidFill>
              </a:rPr>
            </a:b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08720"/>
            <a:ext cx="8784976" cy="5760640"/>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2516264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GELİBOLU</a:t>
            </a:r>
            <a:br>
              <a:rPr lang="tr-TR" dirty="0"/>
            </a:br>
            <a:endParaRPr lang="tr-TR" dirty="0"/>
          </a:p>
        </p:txBody>
      </p:sp>
      <p:sp>
        <p:nvSpPr>
          <p:cNvPr id="3" name="İçerik Yer Tutucusu 2"/>
          <p:cNvSpPr>
            <a:spLocks noGrp="1"/>
          </p:cNvSpPr>
          <p:nvPr>
            <p:ph idx="1"/>
          </p:nvPr>
        </p:nvSpPr>
        <p:spPr/>
        <p:txBody>
          <a:bodyPr>
            <a:normAutofit fontScale="77500" lnSpcReduction="20000"/>
          </a:bodyPr>
          <a:lstStyle/>
          <a:p>
            <a:pPr marL="0" indent="0">
              <a:buNone/>
            </a:pPr>
            <a:r>
              <a:rPr lang="tr-TR" dirty="0" smtClean="0"/>
              <a:t>Yelken </a:t>
            </a:r>
            <a:r>
              <a:rPr lang="tr-TR" dirty="0"/>
              <a:t>İhracı:  Marmara Bölgesi'nde Gelibolu' da </a:t>
            </a:r>
            <a:r>
              <a:rPr lang="tr-TR" b="1" dirty="0">
                <a:solidFill>
                  <a:srgbClr val="FF0000"/>
                </a:solidFill>
              </a:rPr>
              <a:t>kendirden üretilen kumaş yelkenler</a:t>
            </a:r>
            <a:r>
              <a:rPr lang="tr-TR" dirty="0"/>
              <a:t> tüm Avrupa’ya ihraç ediliyordu. Osmanlı Karasularından geçen tüm yelkenli gemiler Gelibolu Yelkeni almadan gitmiyorlardı. Osmanlı Dönemi'nde üretilen yelken, Karadeniz Bölgesinde </a:t>
            </a:r>
            <a:r>
              <a:rPr lang="tr-TR" b="1" dirty="0">
                <a:solidFill>
                  <a:srgbClr val="FF0000"/>
                </a:solidFill>
              </a:rPr>
              <a:t>Kendir, Kenevir, Halat, İp, Sicim, İplik Üretimi bezleri </a:t>
            </a:r>
            <a:r>
              <a:rPr lang="tr-TR" dirty="0"/>
              <a:t>tüm dünyaya ihraç ediliyordu. </a:t>
            </a:r>
            <a:r>
              <a:rPr lang="tr-TR" b="1" dirty="0">
                <a:solidFill>
                  <a:srgbClr val="FF0000"/>
                </a:solidFill>
              </a:rPr>
              <a:t>Osmanlı devletinde Denizcilik ve Tarım çok gelişmişti.</a:t>
            </a:r>
            <a:r>
              <a:rPr lang="tr-TR" dirty="0"/>
              <a:t> 19. yy' da batıdaki sanayi devrimi Osmanlı </a:t>
            </a:r>
            <a:r>
              <a:rPr lang="tr-TR" dirty="0" err="1"/>
              <a:t>Türkiyesi'nden</a:t>
            </a:r>
            <a:r>
              <a:rPr lang="tr-TR" dirty="0"/>
              <a:t> ileri olsa bile kendi ülkesinin ihtiyaçlarını karşılamak ve dışa bağımlı olmamak için </a:t>
            </a:r>
            <a:r>
              <a:rPr lang="tr-TR" b="1" dirty="0">
                <a:solidFill>
                  <a:srgbClr val="FF0000"/>
                </a:solidFill>
              </a:rPr>
              <a:t>Kendir-Kenevir-Halat-İp ve Sicim gibi denizcilikte ve tarımda temel ihtiyaç aletlerinden olan ürünlerin üretimi ve tüketimi</a:t>
            </a:r>
            <a:r>
              <a:rPr lang="tr-TR" dirty="0"/>
              <a:t> önemli yer tutmaktadır. </a:t>
            </a:r>
            <a:r>
              <a:rPr lang="tr-TR" sz="1800" dirty="0"/>
              <a:t>Kaynak: Mustafa Bozdemir (2011), Osmanlı'dan Cumhuriyet'e Endüstriyel Mirasımız. İstanbul Ticaret Odası, 2011. İstanbul</a:t>
            </a:r>
          </a:p>
          <a:p>
            <a:endParaRPr lang="tr-TR"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471600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r>
              <a:rPr lang="tr-TR" sz="5400" b="1" dirty="0" smtClean="0">
                <a:solidFill>
                  <a:srgbClr val="FF0000"/>
                </a:solidFill>
              </a:rPr>
              <a:t>TÜRKİSTAN</a:t>
            </a:r>
          </a:p>
          <a:p>
            <a:pPr marL="0" indent="0" algn="ctr">
              <a:buNone/>
            </a:pPr>
            <a:r>
              <a:rPr lang="tr-TR" sz="5400" b="1" dirty="0" smtClean="0">
                <a:solidFill>
                  <a:srgbClr val="FF0000"/>
                </a:solidFill>
              </a:rPr>
              <a:t>ve </a:t>
            </a:r>
          </a:p>
          <a:p>
            <a:pPr marL="0" indent="0" algn="ctr">
              <a:buNone/>
            </a:pPr>
            <a:r>
              <a:rPr lang="tr-TR" sz="5400" b="1" dirty="0" smtClean="0">
                <a:solidFill>
                  <a:srgbClr val="FF0000"/>
                </a:solidFill>
              </a:rPr>
              <a:t>TÜRKİYE</a:t>
            </a:r>
            <a:endParaRPr lang="tr-TR" sz="5400" b="1" dirty="0">
              <a:solidFill>
                <a:srgbClr val="FF0000"/>
              </a:solidFill>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6879117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smtClean="0"/>
              <a:t/>
            </a:r>
            <a:br>
              <a:rPr lang="tr-TR" b="1" dirty="0" smtClean="0"/>
            </a:br>
            <a:r>
              <a:rPr lang="tr-TR" b="1" dirty="0" smtClean="0"/>
              <a:t>“</a:t>
            </a:r>
            <a:r>
              <a:rPr lang="tr-TR" b="1" dirty="0"/>
              <a:t>Türkistan beldelerinden günümüze</a:t>
            </a:r>
            <a:r>
              <a:rPr lang="tr-TR" dirty="0"/>
              <a:t/>
            </a:r>
            <a:br>
              <a:rPr lang="tr-TR" dirty="0"/>
            </a:br>
            <a:r>
              <a:rPr lang="tr-TR" b="1" dirty="0"/>
              <a:t>         6000 yıllık bir yolculuk”</a:t>
            </a:r>
            <a:r>
              <a:rPr lang="tr-TR" dirty="0"/>
              <a:t/>
            </a:r>
            <a:br>
              <a:rPr lang="tr-TR" dirty="0"/>
            </a:br>
            <a:endParaRPr lang="tr-TR" dirty="0"/>
          </a:p>
        </p:txBody>
      </p:sp>
      <p:sp>
        <p:nvSpPr>
          <p:cNvPr id="3" name="İçerik Yer Tutucusu 2"/>
          <p:cNvSpPr>
            <a:spLocks noGrp="1"/>
          </p:cNvSpPr>
          <p:nvPr>
            <p:ph idx="1"/>
          </p:nvPr>
        </p:nvSpPr>
        <p:spPr>
          <a:xfrm>
            <a:off x="457200" y="1916832"/>
            <a:ext cx="8229600" cy="4752528"/>
          </a:xfrm>
        </p:spPr>
        <p:txBody>
          <a:bodyPr/>
          <a:lstStyle/>
          <a:p>
            <a:pPr marL="0" indent="0" algn="ctr">
              <a:buNone/>
            </a:pPr>
            <a:r>
              <a:rPr lang="tr-TR" b="1" dirty="0"/>
              <a:t>TÜRK KENEVİRİ</a:t>
            </a:r>
            <a:endParaRPr lang="tr-TR" dirty="0"/>
          </a:p>
          <a:p>
            <a:pPr marL="0" indent="0" algn="ctr">
              <a:buNone/>
            </a:pPr>
            <a:r>
              <a:rPr lang="tr-TR" b="1" dirty="0"/>
              <a:t> </a:t>
            </a:r>
            <a:endParaRPr lang="tr-TR" dirty="0"/>
          </a:p>
          <a:p>
            <a:pPr marL="0" indent="0" algn="ctr">
              <a:buNone/>
            </a:pPr>
            <a:r>
              <a:rPr lang="tr-TR" b="1" dirty="0"/>
              <a:t>TÜRKİYE VE TÜRKİSTAN’DA </a:t>
            </a:r>
            <a:endParaRPr lang="tr-TR" dirty="0"/>
          </a:p>
          <a:p>
            <a:pPr marL="0" indent="0" algn="ctr">
              <a:buNone/>
            </a:pPr>
            <a:r>
              <a:rPr lang="tr-TR" b="1" dirty="0"/>
              <a:t>       KENDİR - KENEVİR </a:t>
            </a:r>
            <a:endParaRPr lang="tr-TR" dirty="0"/>
          </a:p>
          <a:p>
            <a:pPr marL="0" indent="0" algn="ctr">
              <a:buNone/>
            </a:pPr>
            <a:r>
              <a:rPr lang="tr-TR" b="1" dirty="0"/>
              <a:t> KÜLTÜRÜNÜN KÖKENLERİ</a:t>
            </a:r>
            <a:endParaRPr lang="tr-TR" dirty="0"/>
          </a:p>
          <a:p>
            <a:pPr marL="0" indent="0" algn="ctr">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045157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274042"/>
          </a:xfrm>
        </p:spPr>
        <p:txBody>
          <a:bodyPr>
            <a:normAutofit fontScale="90000"/>
          </a:bodyPr>
          <a:lstStyle/>
          <a:p>
            <a:endParaRPr lang="tr-TR" dirty="0"/>
          </a:p>
        </p:txBody>
      </p:sp>
      <p:sp>
        <p:nvSpPr>
          <p:cNvPr id="3" name="İçerik Yer Tutucusu 2"/>
          <p:cNvSpPr>
            <a:spLocks noGrp="1"/>
          </p:cNvSpPr>
          <p:nvPr>
            <p:ph idx="1"/>
          </p:nvPr>
        </p:nvSpPr>
        <p:spPr>
          <a:xfrm>
            <a:off x="457200" y="404664"/>
            <a:ext cx="8229600" cy="5721499"/>
          </a:xfrm>
        </p:spPr>
        <p:txBody>
          <a:bodyPr>
            <a:normAutofit fontScale="92500" lnSpcReduction="20000"/>
          </a:bodyPr>
          <a:lstStyle/>
          <a:p>
            <a:pPr marL="0" indent="0" algn="ctr">
              <a:buNone/>
            </a:pPr>
            <a:r>
              <a:rPr lang="tr-TR" i="1" dirty="0"/>
              <a:t> </a:t>
            </a:r>
            <a:endParaRPr lang="tr-TR" dirty="0"/>
          </a:p>
          <a:p>
            <a:pPr marL="0" indent="0" algn="ctr">
              <a:buNone/>
            </a:pPr>
            <a:r>
              <a:rPr lang="tr-TR" sz="5400" i="1" dirty="0" smtClean="0"/>
              <a:t>“</a:t>
            </a:r>
            <a:r>
              <a:rPr lang="tr-TR" sz="5400" i="1" dirty="0"/>
              <a:t>Çıt </a:t>
            </a:r>
            <a:r>
              <a:rPr lang="tr-TR" sz="5400" i="1" dirty="0" err="1"/>
              <a:t>çıt</a:t>
            </a:r>
            <a:r>
              <a:rPr lang="tr-TR" sz="5400" i="1" dirty="0"/>
              <a:t> </a:t>
            </a:r>
            <a:r>
              <a:rPr lang="tr-TR" sz="5400" i="1" dirty="0" err="1"/>
              <a:t>çedene</a:t>
            </a:r>
            <a:r>
              <a:rPr lang="tr-TR" sz="5400" i="1" dirty="0"/>
              <a:t>            </a:t>
            </a:r>
            <a:endParaRPr lang="tr-TR" sz="5400" dirty="0"/>
          </a:p>
          <a:p>
            <a:pPr marL="0" indent="0" algn="ctr">
              <a:buNone/>
            </a:pPr>
            <a:r>
              <a:rPr lang="tr-TR" sz="5400" i="1" dirty="0" smtClean="0"/>
              <a:t>Sar </a:t>
            </a:r>
            <a:r>
              <a:rPr lang="tr-TR" sz="5400" i="1" dirty="0"/>
              <a:t>bedeni bedene             </a:t>
            </a:r>
            <a:endParaRPr lang="tr-TR" sz="5400" dirty="0"/>
          </a:p>
          <a:p>
            <a:pPr marL="0" indent="0" algn="ctr">
              <a:buNone/>
            </a:pPr>
            <a:r>
              <a:rPr lang="tr-TR" sz="5400" i="1" dirty="0"/>
              <a:t>Dünya dolu yâr olsa             </a:t>
            </a:r>
            <a:endParaRPr lang="tr-TR" sz="5400" dirty="0"/>
          </a:p>
          <a:p>
            <a:pPr marL="0" indent="0" algn="ctr">
              <a:buNone/>
            </a:pPr>
            <a:r>
              <a:rPr lang="tr-TR" sz="5400" i="1" dirty="0"/>
              <a:t>Alacağım bir tane” </a:t>
            </a:r>
            <a:endParaRPr lang="tr-TR" sz="5400" dirty="0"/>
          </a:p>
          <a:p>
            <a:pPr marL="0" indent="0" algn="ctr">
              <a:buNone/>
            </a:pPr>
            <a:r>
              <a:rPr lang="tr-TR" sz="5400" i="1" dirty="0"/>
              <a:t> </a:t>
            </a:r>
            <a:endParaRPr lang="tr-TR" sz="5400" dirty="0"/>
          </a:p>
          <a:p>
            <a:pPr marL="0" indent="0" algn="ctr">
              <a:buNone/>
            </a:pPr>
            <a:r>
              <a:rPr lang="tr-TR" sz="5400" i="1" dirty="0"/>
              <a:t>Kayseri türküsü</a:t>
            </a:r>
            <a:endParaRPr lang="tr-TR" sz="5400" dirty="0"/>
          </a:p>
          <a:p>
            <a:pPr marL="0" indent="0" algn="ctr">
              <a:buNone/>
            </a:pPr>
            <a:r>
              <a:rPr lang="tr-TR" b="1" dirty="0"/>
              <a:t> </a:t>
            </a:r>
            <a:endParaRPr lang="tr-TR"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8490265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lnSpcReduction="10000"/>
          </a:bodyPr>
          <a:lstStyle/>
          <a:p>
            <a:pPr marL="0" indent="0" algn="ctr">
              <a:buNone/>
            </a:pPr>
            <a:r>
              <a:rPr lang="tr-TR" b="1" i="1" dirty="0" smtClean="0"/>
              <a:t>KENDİR</a:t>
            </a:r>
            <a:r>
              <a:rPr lang="tr-TR" b="1" i="1" dirty="0"/>
              <a:t>…</a:t>
            </a:r>
            <a:endParaRPr lang="tr-TR" dirty="0"/>
          </a:p>
          <a:p>
            <a:pPr marL="0" indent="0" algn="ctr">
              <a:buNone/>
            </a:pPr>
            <a:r>
              <a:rPr lang="tr-TR" b="1" i="1" dirty="0" smtClean="0"/>
              <a:t>KENDİNDİR </a:t>
            </a:r>
            <a:endParaRPr lang="tr-TR" dirty="0"/>
          </a:p>
          <a:p>
            <a:pPr marL="0" indent="0" algn="ctr">
              <a:buNone/>
            </a:pPr>
            <a:r>
              <a:rPr lang="tr-TR" b="1" i="1" dirty="0"/>
              <a:t> </a:t>
            </a:r>
            <a:endParaRPr lang="tr-TR" dirty="0"/>
          </a:p>
          <a:p>
            <a:pPr marL="0" indent="0" algn="ctr">
              <a:buNone/>
            </a:pPr>
            <a:r>
              <a:rPr lang="tr-TR" b="1" i="1" dirty="0" smtClean="0"/>
              <a:t>KENDİR </a:t>
            </a:r>
            <a:r>
              <a:rPr lang="tr-TR" b="1" i="1" dirty="0"/>
              <a:t>DESTANI</a:t>
            </a:r>
            <a:endParaRPr lang="tr-TR" dirty="0"/>
          </a:p>
          <a:p>
            <a:pPr marL="0" indent="0" algn="ctr">
              <a:buNone/>
            </a:pPr>
            <a:r>
              <a:rPr lang="tr-TR" b="1" i="1" dirty="0"/>
              <a:t> </a:t>
            </a:r>
            <a:endParaRPr lang="tr-TR" dirty="0"/>
          </a:p>
          <a:p>
            <a:pPr marL="0" indent="0" algn="ctr">
              <a:buNone/>
            </a:pPr>
            <a:r>
              <a:rPr lang="tr-TR" b="1" i="1" dirty="0"/>
              <a:t>                 </a:t>
            </a:r>
            <a:endParaRPr lang="tr-TR" dirty="0"/>
          </a:p>
          <a:p>
            <a:pPr marL="0" indent="0" algn="ctr">
              <a:buNone/>
            </a:pPr>
            <a:r>
              <a:rPr lang="tr-TR" b="1" i="1" dirty="0"/>
              <a:t>       - KENDİMLE DÜŞÜNCELER- </a:t>
            </a:r>
            <a:endParaRPr lang="tr-TR" dirty="0"/>
          </a:p>
          <a:p>
            <a:pPr marL="0" indent="0">
              <a:buNone/>
            </a:pPr>
            <a:r>
              <a:rPr lang="tr-TR" b="1" i="1" dirty="0"/>
              <a:t> </a:t>
            </a: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8674445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432048"/>
          </a:xfrm>
        </p:spPr>
        <p:txBody>
          <a:bodyPr>
            <a:normAutofit fontScale="90000"/>
          </a:bodyPr>
          <a:lstStyle/>
          <a:p>
            <a:pPr lvl="0"/>
            <a:r>
              <a:rPr lang="tr-TR" sz="1800" b="1" u="sng" dirty="0" smtClean="0"/>
              <a:t/>
            </a:r>
            <a:br>
              <a:rPr lang="tr-TR" sz="1800" b="1" u="sng" dirty="0" smtClean="0"/>
            </a:br>
            <a:r>
              <a:rPr lang="tr-TR" b="1" dirty="0" smtClean="0">
                <a:solidFill>
                  <a:srgbClr val="FF0000"/>
                </a:solidFill>
              </a:rPr>
              <a:t>T  Ü  R K İ S T A N</a:t>
            </a:r>
            <a:r>
              <a:rPr lang="tr-TR" b="1" dirty="0"/>
              <a:t/>
            </a:r>
            <a:br>
              <a:rPr lang="tr-TR" b="1" dirty="0"/>
            </a:br>
            <a:r>
              <a:rPr lang="tr-TR" sz="1200" b="1" dirty="0" smtClean="0"/>
              <a:t>DÜNYADA </a:t>
            </a:r>
            <a:r>
              <a:rPr lang="tr-TR" sz="1200" b="1" dirty="0"/>
              <a:t>KENDİR VE KENEVİR ÜRETİMİ </a:t>
            </a:r>
            <a:r>
              <a:rPr lang="tr-TR" sz="1800" dirty="0"/>
              <a:t/>
            </a:r>
            <a:br>
              <a:rPr lang="tr-TR" sz="1800" dirty="0"/>
            </a:br>
            <a:endParaRPr lang="tr-TR" sz="1800" dirty="0"/>
          </a:p>
        </p:txBody>
      </p:sp>
      <p:sp>
        <p:nvSpPr>
          <p:cNvPr id="3" name="İçerik Yer Tutucusu 2"/>
          <p:cNvSpPr>
            <a:spLocks noGrp="1"/>
          </p:cNvSpPr>
          <p:nvPr>
            <p:ph idx="1"/>
          </p:nvPr>
        </p:nvSpPr>
        <p:spPr>
          <a:xfrm>
            <a:off x="457200" y="0"/>
            <a:ext cx="8229600" cy="6858000"/>
          </a:xfrm>
        </p:spPr>
        <p:txBody>
          <a:bodyPr>
            <a:normAutofit fontScale="25000" lnSpcReduction="20000"/>
          </a:bodyPr>
          <a:lstStyle/>
          <a:p>
            <a:pPr marL="0" indent="0">
              <a:buNone/>
            </a:pPr>
            <a:r>
              <a:rPr lang="tr-TR" b="1" dirty="0"/>
              <a:t> </a:t>
            </a:r>
            <a:endParaRPr lang="tr-TR" b="1" dirty="0" smtClean="0"/>
          </a:p>
          <a:p>
            <a:pPr marL="0" indent="0">
              <a:buNone/>
            </a:pPr>
            <a:r>
              <a:rPr lang="tr-TR" sz="4800" b="1" dirty="0" smtClean="0"/>
              <a:t>TÜRKLER  </a:t>
            </a:r>
          </a:p>
          <a:p>
            <a:pPr lvl="0"/>
            <a:r>
              <a:rPr lang="tr-TR" sz="4800" dirty="0" smtClean="0"/>
              <a:t>Altay </a:t>
            </a:r>
            <a:r>
              <a:rPr lang="tr-TR" sz="4800" dirty="0"/>
              <a:t>Türkleri</a:t>
            </a:r>
          </a:p>
          <a:p>
            <a:pPr lvl="0"/>
            <a:r>
              <a:rPr lang="tr-TR" sz="4800" dirty="0"/>
              <a:t>Batı Türkleri</a:t>
            </a:r>
          </a:p>
          <a:p>
            <a:pPr lvl="0"/>
            <a:r>
              <a:rPr lang="tr-TR" sz="4800" dirty="0"/>
              <a:t>Çağatay</a:t>
            </a:r>
          </a:p>
          <a:p>
            <a:pPr lvl="0"/>
            <a:r>
              <a:rPr lang="tr-TR" sz="4800" dirty="0"/>
              <a:t>Çuvaşlar</a:t>
            </a:r>
          </a:p>
          <a:p>
            <a:pPr lvl="0"/>
            <a:r>
              <a:rPr lang="tr-TR" sz="4800" dirty="0"/>
              <a:t>Doğu Türkistan, Uygurlar</a:t>
            </a:r>
          </a:p>
          <a:p>
            <a:pPr lvl="0"/>
            <a:r>
              <a:rPr lang="tr-TR" sz="4800" dirty="0"/>
              <a:t>Doğu Türkleri</a:t>
            </a:r>
          </a:p>
          <a:p>
            <a:pPr lvl="0"/>
            <a:r>
              <a:rPr lang="tr-TR" sz="4800" dirty="0" err="1"/>
              <a:t>Fergana</a:t>
            </a:r>
            <a:endParaRPr lang="tr-TR" sz="4800" dirty="0"/>
          </a:p>
          <a:p>
            <a:pPr lvl="0"/>
            <a:r>
              <a:rPr lang="tr-TR" sz="4800" dirty="0"/>
              <a:t>Fin-Ugor Kavimleri</a:t>
            </a:r>
          </a:p>
          <a:p>
            <a:pPr lvl="0"/>
            <a:r>
              <a:rPr lang="tr-TR" sz="4800" dirty="0" err="1"/>
              <a:t>Harezmşahlar</a:t>
            </a:r>
            <a:endParaRPr lang="tr-TR" sz="4800" dirty="0"/>
          </a:p>
          <a:p>
            <a:pPr lvl="0"/>
            <a:r>
              <a:rPr lang="tr-TR" sz="4800" dirty="0"/>
              <a:t>Horasan</a:t>
            </a:r>
          </a:p>
          <a:p>
            <a:pPr lvl="0"/>
            <a:r>
              <a:rPr lang="tr-TR" sz="4800" dirty="0"/>
              <a:t>İskitler</a:t>
            </a:r>
          </a:p>
          <a:p>
            <a:pPr lvl="0"/>
            <a:r>
              <a:rPr lang="tr-TR" sz="4800" dirty="0"/>
              <a:t>Kaşgarlı </a:t>
            </a:r>
            <a:r>
              <a:rPr lang="tr-TR" sz="4800" dirty="0" err="1"/>
              <a:t>Mahmud</a:t>
            </a:r>
            <a:endParaRPr lang="tr-TR" sz="4800" dirty="0"/>
          </a:p>
          <a:p>
            <a:pPr lvl="0"/>
            <a:r>
              <a:rPr lang="tr-TR" sz="4800" dirty="0"/>
              <a:t>Kazan Türkleri</a:t>
            </a:r>
          </a:p>
          <a:p>
            <a:pPr lvl="0"/>
            <a:r>
              <a:rPr lang="tr-TR" sz="4800" dirty="0"/>
              <a:t>Kıpçaklar</a:t>
            </a:r>
          </a:p>
          <a:p>
            <a:pPr lvl="0"/>
            <a:r>
              <a:rPr lang="tr-TR" sz="4800" dirty="0"/>
              <a:t>Kırgız Türkleri</a:t>
            </a:r>
          </a:p>
          <a:p>
            <a:pPr lvl="0"/>
            <a:r>
              <a:rPr lang="tr-TR" sz="4800" dirty="0"/>
              <a:t>Kuman Türkleri</a:t>
            </a:r>
          </a:p>
          <a:p>
            <a:pPr lvl="0"/>
            <a:r>
              <a:rPr lang="tr-TR" sz="4800" dirty="0"/>
              <a:t>Kuzey Türkleri</a:t>
            </a:r>
          </a:p>
          <a:p>
            <a:pPr lvl="0"/>
            <a:r>
              <a:rPr lang="tr-TR" sz="4800" dirty="0"/>
              <a:t>Memluk Türkleri</a:t>
            </a:r>
          </a:p>
          <a:p>
            <a:pPr lvl="0"/>
            <a:r>
              <a:rPr lang="tr-TR" sz="4800" dirty="0"/>
              <a:t>Orta Asya</a:t>
            </a:r>
          </a:p>
          <a:p>
            <a:pPr lvl="0"/>
            <a:r>
              <a:rPr lang="tr-TR" sz="4800" dirty="0"/>
              <a:t>Özbek Türkleri</a:t>
            </a:r>
          </a:p>
          <a:p>
            <a:pPr lvl="0"/>
            <a:r>
              <a:rPr lang="tr-TR" sz="4800" dirty="0" err="1"/>
              <a:t>Tobol</a:t>
            </a:r>
            <a:r>
              <a:rPr lang="tr-TR" sz="4800" dirty="0"/>
              <a:t> </a:t>
            </a:r>
            <a:r>
              <a:rPr lang="tr-TR" sz="4800" dirty="0" smtClean="0"/>
              <a:t>Türkleri</a:t>
            </a:r>
          </a:p>
          <a:p>
            <a:pPr lvl="0"/>
            <a:endParaRPr lang="tr-TR" sz="4800" dirty="0"/>
          </a:p>
          <a:p>
            <a:pPr marL="0" indent="0">
              <a:buNone/>
            </a:pPr>
            <a:r>
              <a:rPr lang="tr-TR" sz="4800" b="1" dirty="0" smtClean="0"/>
              <a:t>TÜRKİSTAN CİVARI</a:t>
            </a:r>
          </a:p>
          <a:p>
            <a:r>
              <a:rPr lang="tr-TR" sz="4800" b="1" dirty="0" smtClean="0"/>
              <a:t>UZAKDOĞU</a:t>
            </a:r>
            <a:endParaRPr lang="tr-TR" sz="4800" dirty="0"/>
          </a:p>
          <a:p>
            <a:pPr lvl="0"/>
            <a:r>
              <a:rPr lang="tr-TR" sz="4800" dirty="0"/>
              <a:t>Çin ve Uzakdoğu</a:t>
            </a:r>
          </a:p>
          <a:p>
            <a:pPr lvl="0"/>
            <a:r>
              <a:rPr lang="tr-TR" sz="4800" dirty="0"/>
              <a:t>Moğollar</a:t>
            </a:r>
          </a:p>
          <a:p>
            <a:r>
              <a:rPr lang="tr-TR" sz="4800" b="1" dirty="0"/>
              <a:t>HİND KITASI</a:t>
            </a:r>
            <a:endParaRPr lang="tr-TR" sz="4800" dirty="0"/>
          </a:p>
          <a:p>
            <a:pPr lvl="0"/>
            <a:r>
              <a:rPr lang="tr-TR" sz="4800" dirty="0"/>
              <a:t>Hindistan</a:t>
            </a:r>
          </a:p>
          <a:p>
            <a:pPr lvl="0"/>
            <a:r>
              <a:rPr lang="tr-TR" sz="4800" dirty="0"/>
              <a:t>Kandahar</a:t>
            </a:r>
          </a:p>
          <a:p>
            <a:r>
              <a:rPr lang="tr-TR" sz="4800" b="1" dirty="0"/>
              <a:t>RUSYA</a:t>
            </a:r>
            <a:endParaRPr lang="tr-TR" sz="4800" dirty="0"/>
          </a:p>
          <a:p>
            <a:r>
              <a:rPr lang="tr-TR" sz="4800" b="1" dirty="0"/>
              <a:t>YAKINDOĞU</a:t>
            </a:r>
            <a:endParaRPr lang="tr-TR" sz="4800" dirty="0"/>
          </a:p>
          <a:p>
            <a:r>
              <a:rPr lang="tr-TR" sz="4800" dirty="0"/>
              <a:t>Arap-Fars</a:t>
            </a:r>
          </a:p>
          <a:p>
            <a:r>
              <a:rPr lang="tr-TR" sz="4800" dirty="0"/>
              <a:t>Araplar</a:t>
            </a:r>
          </a:p>
          <a:p>
            <a:r>
              <a:rPr lang="tr-TR" sz="4800" dirty="0"/>
              <a:t>Eski Mısır</a:t>
            </a:r>
          </a:p>
          <a:p>
            <a:r>
              <a:rPr lang="tr-TR" sz="4800" dirty="0" smtClean="0"/>
              <a:t>İran</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257584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b="1" dirty="0" smtClean="0">
                <a:solidFill>
                  <a:srgbClr val="FF0000"/>
                </a:solidFill>
              </a:rPr>
              <a:t>TÜRKİYE</a:t>
            </a:r>
            <a:endParaRPr lang="tr-TR" b="1" dirty="0">
              <a:solidFill>
                <a:srgbClr val="FF0000"/>
              </a:solidFill>
            </a:endParaRPr>
          </a:p>
        </p:txBody>
      </p:sp>
      <p:sp>
        <p:nvSpPr>
          <p:cNvPr id="3" name="İçerik Yer Tutucusu 2"/>
          <p:cNvSpPr>
            <a:spLocks noGrp="1"/>
          </p:cNvSpPr>
          <p:nvPr>
            <p:ph idx="1"/>
          </p:nvPr>
        </p:nvSpPr>
        <p:spPr>
          <a:xfrm>
            <a:off x="457200" y="836712"/>
            <a:ext cx="8229600" cy="6021288"/>
          </a:xfrm>
        </p:spPr>
        <p:txBody>
          <a:bodyPr>
            <a:normAutofit fontScale="47500" lnSpcReduction="20000"/>
          </a:bodyPr>
          <a:lstStyle/>
          <a:p>
            <a:endParaRPr lang="tr-TR" dirty="0"/>
          </a:p>
          <a:p>
            <a:pPr marL="0" indent="0">
              <a:buNone/>
            </a:pPr>
            <a:r>
              <a:rPr lang="tr-TR" b="1" dirty="0" smtClean="0"/>
              <a:t>DÖNEMLER</a:t>
            </a:r>
            <a:endParaRPr lang="tr-TR" b="1" dirty="0"/>
          </a:p>
          <a:p>
            <a:endParaRPr lang="tr-TR" dirty="0"/>
          </a:p>
          <a:p>
            <a:pPr lvl="0"/>
            <a:r>
              <a:rPr lang="tr-TR" dirty="0"/>
              <a:t>Anadolu, Antik Dönem</a:t>
            </a:r>
          </a:p>
          <a:p>
            <a:pPr lvl="0"/>
            <a:r>
              <a:rPr lang="tr-TR" dirty="0"/>
              <a:t>Anadolu</a:t>
            </a:r>
          </a:p>
          <a:p>
            <a:pPr lvl="0"/>
            <a:r>
              <a:rPr lang="tr-TR" dirty="0"/>
              <a:t>Anadolu Beylikleri</a:t>
            </a:r>
          </a:p>
          <a:p>
            <a:pPr lvl="0"/>
            <a:r>
              <a:rPr lang="tr-TR" dirty="0"/>
              <a:t>Osmanlı İmparatorluğu</a:t>
            </a:r>
          </a:p>
          <a:p>
            <a:pPr lvl="0"/>
            <a:r>
              <a:rPr lang="tr-TR" dirty="0"/>
              <a:t>Türkiye Cumhuriyeti</a:t>
            </a:r>
          </a:p>
          <a:p>
            <a:pPr lvl="0"/>
            <a:endParaRPr lang="tr-TR" b="1" dirty="0"/>
          </a:p>
          <a:p>
            <a:pPr marL="0" lvl="0" indent="0">
              <a:buNone/>
            </a:pPr>
            <a:r>
              <a:rPr lang="tr-TR" b="1" dirty="0"/>
              <a:t>COĞRAFYALAR</a:t>
            </a:r>
          </a:p>
          <a:p>
            <a:pPr lvl="0"/>
            <a:endParaRPr lang="tr-TR" dirty="0"/>
          </a:p>
          <a:p>
            <a:pPr lvl="0"/>
            <a:r>
              <a:rPr lang="tr-TR" dirty="0"/>
              <a:t>Samsun</a:t>
            </a:r>
          </a:p>
          <a:p>
            <a:pPr lvl="0"/>
            <a:r>
              <a:rPr lang="tr-TR" dirty="0"/>
              <a:t>Rize</a:t>
            </a:r>
          </a:p>
          <a:p>
            <a:pPr lvl="0"/>
            <a:r>
              <a:rPr lang="tr-TR" dirty="0"/>
              <a:t>Ünye (Ordu)</a:t>
            </a:r>
          </a:p>
          <a:p>
            <a:pPr lvl="0"/>
            <a:r>
              <a:rPr lang="tr-TR" dirty="0" err="1"/>
              <a:t>GaziAntep</a:t>
            </a:r>
            <a:endParaRPr lang="tr-TR" dirty="0"/>
          </a:p>
          <a:p>
            <a:pPr lvl="0"/>
            <a:r>
              <a:rPr lang="tr-TR" dirty="0"/>
              <a:t>Birecik, Urfa</a:t>
            </a:r>
          </a:p>
          <a:p>
            <a:pPr lvl="0"/>
            <a:r>
              <a:rPr lang="tr-TR" dirty="0"/>
              <a:t>Gelibolu</a:t>
            </a:r>
          </a:p>
          <a:p>
            <a:pPr lvl="0"/>
            <a:endParaRPr lang="tr-TR" dirty="0"/>
          </a:p>
          <a:p>
            <a:pPr marL="0" lvl="0" indent="0">
              <a:buNone/>
            </a:pPr>
            <a:r>
              <a:rPr lang="tr-TR" b="1" dirty="0"/>
              <a:t>TEKNİKLER</a:t>
            </a:r>
            <a:endParaRPr lang="tr-TR" dirty="0"/>
          </a:p>
          <a:p>
            <a:pPr lvl="0"/>
            <a:r>
              <a:rPr lang="tr-TR" dirty="0"/>
              <a:t>Beslenme Teknikleri</a:t>
            </a:r>
          </a:p>
          <a:p>
            <a:pPr lvl="0"/>
            <a:r>
              <a:rPr lang="tr-TR" dirty="0"/>
              <a:t>Tarım Teknikleri</a:t>
            </a:r>
          </a:p>
          <a:p>
            <a:pPr lvl="0"/>
            <a:r>
              <a:rPr lang="tr-TR" dirty="0"/>
              <a:t>İnşaat ve Aydınlatma Teknikleri</a:t>
            </a:r>
          </a:p>
          <a:p>
            <a:pPr lvl="0"/>
            <a:r>
              <a:rPr lang="tr-TR" dirty="0"/>
              <a:t>Dokuma ve Giyim Teknikleri</a:t>
            </a:r>
          </a:p>
          <a:p>
            <a:pPr lvl="0"/>
            <a:r>
              <a:rPr lang="tr-TR" dirty="0"/>
              <a:t>Halk Eczacılık ve Sağaltma Teknikleri</a:t>
            </a:r>
          </a:p>
          <a:p>
            <a:pPr lvl="0"/>
            <a:r>
              <a:rPr lang="tr-TR" dirty="0"/>
              <a:t>Savunma Mühimmatı </a:t>
            </a:r>
            <a:r>
              <a:rPr lang="tr-TR" dirty="0" smtClean="0"/>
              <a:t>Teknikleri</a:t>
            </a:r>
            <a:r>
              <a:rPr lang="tr-TR" dirty="0"/>
              <a:t> </a:t>
            </a:r>
          </a:p>
          <a:p>
            <a:pPr marL="0" indent="0">
              <a:buNone/>
            </a:pPr>
            <a:endParaRPr lang="tr-TR" dirty="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3540678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i="1" cap="all" dirty="0"/>
              <a:t>(ORTA ASYA)</a:t>
            </a:r>
            <a:r>
              <a:rPr lang="tr-TR" dirty="0"/>
              <a:t/>
            </a:r>
            <a:br>
              <a:rPr lang="tr-TR" dirty="0"/>
            </a:br>
            <a:endParaRPr lang="tr-TR" dirty="0"/>
          </a:p>
        </p:txBody>
      </p:sp>
      <p:sp>
        <p:nvSpPr>
          <p:cNvPr id="3" name="İçerik Yer Tutucusu 2"/>
          <p:cNvSpPr>
            <a:spLocks noGrp="1"/>
          </p:cNvSpPr>
          <p:nvPr>
            <p:ph idx="1"/>
          </p:nvPr>
        </p:nvSpPr>
        <p:spPr>
          <a:xfrm>
            <a:off x="457200" y="260648"/>
            <a:ext cx="8229600" cy="6480720"/>
          </a:xfrm>
        </p:spPr>
        <p:txBody>
          <a:bodyPr>
            <a:normAutofit fontScale="77500" lnSpcReduction="20000"/>
          </a:bodyPr>
          <a:lstStyle/>
          <a:p>
            <a:pPr lvl="0"/>
            <a:r>
              <a:rPr lang="tr-TR" dirty="0" smtClean="0"/>
              <a:t>Asya’lar</a:t>
            </a:r>
            <a:endParaRPr lang="tr-TR" dirty="0"/>
          </a:p>
          <a:p>
            <a:pPr lvl="0"/>
            <a:r>
              <a:rPr lang="tr-TR" dirty="0"/>
              <a:t>Kadim Kıta Orta Asya</a:t>
            </a:r>
          </a:p>
          <a:p>
            <a:pPr lvl="0"/>
            <a:r>
              <a:rPr lang="tr-TR" dirty="0"/>
              <a:t>Orta Asya ve Küçük Asya</a:t>
            </a:r>
          </a:p>
          <a:p>
            <a:pPr lvl="0"/>
            <a:r>
              <a:rPr lang="tr-TR" dirty="0" err="1"/>
              <a:t>Tiyanşan</a:t>
            </a:r>
            <a:r>
              <a:rPr lang="tr-TR" dirty="0"/>
              <a:t> Dağları</a:t>
            </a:r>
          </a:p>
          <a:p>
            <a:pPr lvl="0"/>
            <a:r>
              <a:rPr lang="tr-TR" dirty="0"/>
              <a:t>Altay Dağları</a:t>
            </a:r>
          </a:p>
          <a:p>
            <a:pPr lvl="0"/>
            <a:r>
              <a:rPr lang="tr-TR" dirty="0"/>
              <a:t>Yüksek Vadiler</a:t>
            </a:r>
          </a:p>
          <a:p>
            <a:pPr lvl="0"/>
            <a:r>
              <a:rPr lang="tr-TR" dirty="0"/>
              <a:t>Sular</a:t>
            </a:r>
          </a:p>
          <a:p>
            <a:pPr lvl="0"/>
            <a:r>
              <a:rPr lang="tr-TR" dirty="0"/>
              <a:t>Orta Asya</a:t>
            </a:r>
          </a:p>
          <a:p>
            <a:pPr lvl="0"/>
            <a:r>
              <a:rPr lang="tr-TR" dirty="0"/>
              <a:t>Avrasyalılar</a:t>
            </a:r>
          </a:p>
          <a:p>
            <a:pPr lvl="0"/>
            <a:r>
              <a:rPr lang="tr-TR" dirty="0"/>
              <a:t>Bozkırlar</a:t>
            </a:r>
          </a:p>
          <a:p>
            <a:pPr lvl="0"/>
            <a:r>
              <a:rPr lang="tr-TR" dirty="0"/>
              <a:t>Orta Asya Halkları</a:t>
            </a:r>
          </a:p>
          <a:p>
            <a:pPr lvl="0"/>
            <a:r>
              <a:rPr lang="tr-TR" dirty="0"/>
              <a:t>Turfan</a:t>
            </a:r>
          </a:p>
          <a:p>
            <a:pPr lvl="0"/>
            <a:r>
              <a:rPr lang="tr-TR" dirty="0"/>
              <a:t>İlk Kâğıt</a:t>
            </a:r>
          </a:p>
          <a:p>
            <a:pPr lvl="0"/>
            <a:r>
              <a:rPr lang="tr-TR" dirty="0"/>
              <a:t>Şamanlar</a:t>
            </a:r>
          </a:p>
          <a:p>
            <a:pPr lvl="0"/>
            <a:r>
              <a:rPr lang="tr-TR" dirty="0" err="1"/>
              <a:t>Kâşgar</a:t>
            </a:r>
            <a:r>
              <a:rPr lang="tr-TR" dirty="0"/>
              <a:t> ve </a:t>
            </a:r>
            <a:r>
              <a:rPr lang="tr-TR" dirty="0" err="1"/>
              <a:t>Hotan</a:t>
            </a:r>
            <a:r>
              <a:rPr lang="tr-TR" dirty="0"/>
              <a:t> Vahaları</a:t>
            </a:r>
          </a:p>
          <a:p>
            <a:pPr lvl="0"/>
            <a:r>
              <a:rPr lang="tr-TR" dirty="0"/>
              <a:t>Uygurlar</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1051150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pPr lvl="0"/>
            <a:r>
              <a:rPr lang="tr-TR" b="1" dirty="0" smtClean="0"/>
              <a:t/>
            </a:r>
            <a:br>
              <a:rPr lang="tr-TR" b="1" dirty="0" smtClean="0"/>
            </a:br>
            <a:r>
              <a:rPr lang="tr-TR" sz="3600" b="1" dirty="0" smtClean="0"/>
              <a:t>SÖZLÜKLERİMİZDE </a:t>
            </a:r>
            <a:r>
              <a:rPr lang="tr-TR" sz="3600" b="1" dirty="0"/>
              <a:t>KENEVİR KÜLTÜRÜ</a:t>
            </a:r>
            <a:r>
              <a:rPr lang="tr-TR" sz="3600" dirty="0"/>
              <a:t/>
            </a:r>
            <a:br>
              <a:rPr lang="tr-TR" sz="3600" dirty="0"/>
            </a:br>
            <a:endParaRPr lang="tr-TR" sz="3600" dirty="0"/>
          </a:p>
        </p:txBody>
      </p:sp>
      <p:sp>
        <p:nvSpPr>
          <p:cNvPr id="3" name="İçerik Yer Tutucusu 2"/>
          <p:cNvSpPr>
            <a:spLocks noGrp="1"/>
          </p:cNvSpPr>
          <p:nvPr>
            <p:ph idx="1"/>
          </p:nvPr>
        </p:nvSpPr>
        <p:spPr>
          <a:xfrm>
            <a:off x="457200" y="692696"/>
            <a:ext cx="8229600" cy="6120680"/>
          </a:xfrm>
        </p:spPr>
        <p:txBody>
          <a:bodyPr>
            <a:normAutofit fontScale="55000" lnSpcReduction="20000"/>
          </a:bodyPr>
          <a:lstStyle/>
          <a:p>
            <a:endParaRPr lang="tr-TR" dirty="0"/>
          </a:p>
          <a:p>
            <a:r>
              <a:rPr lang="tr-TR" dirty="0"/>
              <a:t>Etimoloji Sözlüğü </a:t>
            </a:r>
          </a:p>
          <a:p>
            <a:r>
              <a:rPr lang="tr-TR" dirty="0"/>
              <a:t>Güncel Türkçe Sözlük</a:t>
            </a:r>
          </a:p>
          <a:p>
            <a:r>
              <a:rPr lang="tr-TR" dirty="0"/>
              <a:t>Atasözleri ve Deyimler</a:t>
            </a:r>
          </a:p>
          <a:p>
            <a:r>
              <a:rPr lang="tr-TR" dirty="0"/>
              <a:t>Terimler Sözlükleri  </a:t>
            </a:r>
          </a:p>
          <a:p>
            <a:r>
              <a:rPr lang="tr-TR" dirty="0"/>
              <a:t>Tekstil Kumaş Sözlüğü</a:t>
            </a:r>
          </a:p>
          <a:p>
            <a:r>
              <a:rPr lang="tr-TR" dirty="0"/>
              <a:t>Tıp Terimleri Sözlüğü</a:t>
            </a:r>
          </a:p>
          <a:p>
            <a:r>
              <a:rPr lang="en-US" dirty="0" err="1"/>
              <a:t>Kendir</a:t>
            </a:r>
            <a:r>
              <a:rPr lang="en-US" dirty="0"/>
              <a:t> </a:t>
            </a:r>
            <a:r>
              <a:rPr lang="en-US" dirty="0" err="1"/>
              <a:t>ve</a:t>
            </a:r>
            <a:r>
              <a:rPr lang="en-US" dirty="0"/>
              <a:t> </a:t>
            </a:r>
            <a:r>
              <a:rPr lang="en-US" dirty="0" err="1"/>
              <a:t>Rize</a:t>
            </a:r>
            <a:r>
              <a:rPr lang="en-US" dirty="0"/>
              <a:t> </a:t>
            </a:r>
            <a:r>
              <a:rPr lang="en-US" dirty="0" err="1"/>
              <a:t>Bezi</a:t>
            </a:r>
            <a:r>
              <a:rPr lang="en-US" dirty="0"/>
              <a:t> </a:t>
            </a:r>
            <a:r>
              <a:rPr lang="en-US" dirty="0" err="1"/>
              <a:t>Terminolojisi</a:t>
            </a:r>
            <a:endParaRPr lang="tr-TR" dirty="0"/>
          </a:p>
          <a:p>
            <a:r>
              <a:rPr lang="tr-TR" dirty="0"/>
              <a:t>Tarama Sözlüğü</a:t>
            </a:r>
          </a:p>
          <a:p>
            <a:r>
              <a:rPr lang="tr-TR" dirty="0"/>
              <a:t>Türkiye Türkçesi Ağızları Sözlüğü</a:t>
            </a:r>
          </a:p>
          <a:p>
            <a:r>
              <a:rPr lang="tr-TR" dirty="0"/>
              <a:t>Halk Dilinden Derleme Sözlüğü</a:t>
            </a:r>
          </a:p>
          <a:p>
            <a:r>
              <a:rPr lang="tr-TR" dirty="0"/>
              <a:t>Büyük Türkçe Sözlük</a:t>
            </a:r>
          </a:p>
          <a:p>
            <a:r>
              <a:rPr lang="tr-TR" dirty="0"/>
              <a:t>Bölge Ağızlarında Atasözleri</a:t>
            </a:r>
          </a:p>
          <a:p>
            <a:r>
              <a:rPr lang="tr-TR" dirty="0" err="1"/>
              <a:t>Verintiler</a:t>
            </a:r>
            <a:r>
              <a:rPr lang="tr-TR" dirty="0"/>
              <a:t> Sözlüğü</a:t>
            </a:r>
          </a:p>
          <a:p>
            <a:r>
              <a:rPr lang="tr-TR" dirty="0"/>
              <a:t>Türk Lehçeleri Sözlüğü</a:t>
            </a:r>
          </a:p>
          <a:p>
            <a:r>
              <a:rPr lang="tr-TR" dirty="0"/>
              <a:t>Kenevir: İngilizce Türkçe Sözlük</a:t>
            </a:r>
          </a:p>
          <a:p>
            <a:r>
              <a:rPr lang="tr-TR" dirty="0"/>
              <a:t>Kenevir: Türkçe İngilizce Sözlük</a:t>
            </a:r>
          </a:p>
          <a:p>
            <a:r>
              <a:rPr lang="tr-TR" dirty="0"/>
              <a:t>Kendir: İngilizce Türkçe Sözlük</a:t>
            </a:r>
          </a:p>
          <a:p>
            <a:r>
              <a:rPr lang="tr-TR" u="sng" dirty="0" err="1"/>
              <a:t>Yeradlarında</a:t>
            </a:r>
            <a:r>
              <a:rPr lang="tr-TR" u="sng" dirty="0"/>
              <a:t> Kendir- Türkiye</a:t>
            </a:r>
            <a:endParaRPr lang="tr-TR" dirty="0"/>
          </a:p>
          <a:p>
            <a:r>
              <a:rPr lang="tr-TR" u="sng" dirty="0" err="1"/>
              <a:t>Yeradlarında</a:t>
            </a:r>
            <a:r>
              <a:rPr lang="tr-TR" u="sng" dirty="0"/>
              <a:t> Kendir- Türkiye Dışı</a:t>
            </a:r>
            <a:endParaRPr lang="tr-TR" dirty="0"/>
          </a:p>
          <a:p>
            <a:r>
              <a:rPr lang="tr-TR" dirty="0"/>
              <a:t>Kendir Sözlüğü - Osmanlı ve Cumhuriyet </a:t>
            </a:r>
            <a:r>
              <a:rPr lang="tr-TR" dirty="0" smtClean="0"/>
              <a:t>Arşivleri</a:t>
            </a:r>
            <a:r>
              <a:rPr lang="tr-TR" dirty="0"/>
              <a:t> </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8096733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Autofit/>
          </a:bodyPr>
          <a:lstStyle/>
          <a:p>
            <a:r>
              <a:rPr lang="tr-TR" sz="2800" b="1" dirty="0" smtClean="0"/>
              <a:t>ÖNERİLER</a:t>
            </a:r>
            <a:endParaRPr lang="tr-TR" sz="2800" b="1" dirty="0"/>
          </a:p>
        </p:txBody>
      </p:sp>
      <p:sp>
        <p:nvSpPr>
          <p:cNvPr id="3" name="İçerik Yer Tutucusu 2"/>
          <p:cNvSpPr>
            <a:spLocks noGrp="1"/>
          </p:cNvSpPr>
          <p:nvPr>
            <p:ph idx="1"/>
          </p:nvPr>
        </p:nvSpPr>
        <p:spPr>
          <a:xfrm>
            <a:off x="457200" y="0"/>
            <a:ext cx="8229600" cy="6957392"/>
          </a:xfrm>
        </p:spPr>
        <p:txBody>
          <a:bodyPr>
            <a:normAutofit fontScale="32500" lnSpcReduction="20000"/>
          </a:bodyPr>
          <a:lstStyle/>
          <a:p>
            <a:pPr marL="0" indent="0">
              <a:buNone/>
            </a:pPr>
            <a:r>
              <a:rPr lang="tr-TR" dirty="0"/>
              <a:t> </a:t>
            </a:r>
          </a:p>
          <a:p>
            <a:r>
              <a:rPr lang="tr-TR" b="1" dirty="0"/>
              <a:t>SONUÇ: KENDİR-KENEVİR İÇİN NELER YAPILMALI: 300 </a:t>
            </a:r>
            <a:r>
              <a:rPr lang="tr-TR" b="1" dirty="0" smtClean="0"/>
              <a:t>ÖNERİ</a:t>
            </a:r>
          </a:p>
          <a:p>
            <a:endParaRPr lang="tr-TR" dirty="0"/>
          </a:p>
          <a:p>
            <a:r>
              <a:rPr lang="tr-TR" b="1" dirty="0"/>
              <a:t>GENEL ÖNERİLER</a:t>
            </a:r>
            <a:endParaRPr lang="tr-TR" dirty="0"/>
          </a:p>
          <a:p>
            <a:pPr lvl="0"/>
            <a:r>
              <a:rPr lang="tr-TR" dirty="0"/>
              <a:t>İletişim</a:t>
            </a:r>
          </a:p>
          <a:p>
            <a:pPr lvl="0"/>
            <a:r>
              <a:rPr lang="tr-TR" dirty="0"/>
              <a:t>Öğretim</a:t>
            </a:r>
          </a:p>
          <a:p>
            <a:pPr lvl="0"/>
            <a:r>
              <a:rPr lang="tr-TR" dirty="0"/>
              <a:t>Düşünce Geliştirme-Vizyon</a:t>
            </a:r>
          </a:p>
          <a:p>
            <a:pPr lvl="0"/>
            <a:r>
              <a:rPr lang="tr-TR" dirty="0"/>
              <a:t>En Önemli Yönleri (Ürün)</a:t>
            </a:r>
          </a:p>
          <a:p>
            <a:pPr lvl="0"/>
            <a:r>
              <a:rPr lang="tr-TR" dirty="0"/>
              <a:t>Kurumlar</a:t>
            </a:r>
          </a:p>
          <a:p>
            <a:pPr lvl="0"/>
            <a:r>
              <a:rPr lang="tr-TR" dirty="0"/>
              <a:t>Tanıtım</a:t>
            </a:r>
          </a:p>
          <a:p>
            <a:pPr lvl="0"/>
            <a:r>
              <a:rPr lang="tr-TR" dirty="0"/>
              <a:t>Yayın Faaliyetleri</a:t>
            </a:r>
          </a:p>
          <a:p>
            <a:pPr lvl="0"/>
            <a:r>
              <a:rPr lang="tr-TR" dirty="0"/>
              <a:t>Teşvik ve </a:t>
            </a:r>
            <a:r>
              <a:rPr lang="tr-TR" dirty="0" smtClean="0"/>
              <a:t>Ödüller</a:t>
            </a:r>
          </a:p>
          <a:p>
            <a:pPr lvl="0"/>
            <a:endParaRPr lang="tr-TR" dirty="0"/>
          </a:p>
          <a:p>
            <a:r>
              <a:rPr lang="tr-TR" b="1" dirty="0"/>
              <a:t>TÜRKİSTAN </a:t>
            </a:r>
            <a:r>
              <a:rPr lang="tr-TR" b="1" dirty="0" smtClean="0"/>
              <a:t>ÖNERİLER</a:t>
            </a:r>
          </a:p>
          <a:p>
            <a:endParaRPr lang="tr-TR" dirty="0"/>
          </a:p>
          <a:p>
            <a:r>
              <a:rPr lang="tr-TR" b="1" dirty="0"/>
              <a:t>TÜRKİYE ÖNERİLER</a:t>
            </a:r>
            <a:endParaRPr lang="tr-TR" dirty="0"/>
          </a:p>
          <a:p>
            <a:pPr lvl="0"/>
            <a:r>
              <a:rPr lang="tr-TR" dirty="0"/>
              <a:t>Arşivler</a:t>
            </a:r>
          </a:p>
          <a:p>
            <a:pPr lvl="0"/>
            <a:r>
              <a:rPr lang="tr-TR" dirty="0"/>
              <a:t>Kültür-Sanat</a:t>
            </a:r>
          </a:p>
          <a:p>
            <a:pPr lvl="0"/>
            <a:r>
              <a:rPr lang="tr-TR" dirty="0"/>
              <a:t>Öneriler: Yasaklar</a:t>
            </a:r>
          </a:p>
          <a:p>
            <a:pPr lvl="0"/>
            <a:r>
              <a:rPr lang="tr-TR" dirty="0"/>
              <a:t>Öneriler: Kullanım Alanları </a:t>
            </a:r>
          </a:p>
          <a:p>
            <a:pPr lvl="0"/>
            <a:r>
              <a:rPr lang="tr-TR" dirty="0"/>
              <a:t>Kullanım Alanları Çeşitliliği</a:t>
            </a:r>
          </a:p>
          <a:p>
            <a:pPr lvl="0"/>
            <a:r>
              <a:rPr lang="tr-TR" dirty="0"/>
              <a:t>Tarım-Gıda</a:t>
            </a:r>
          </a:p>
          <a:p>
            <a:pPr lvl="0"/>
            <a:r>
              <a:rPr lang="tr-TR" dirty="0"/>
              <a:t>İnşaat ve Aydınlatma Teknikleri </a:t>
            </a:r>
          </a:p>
          <a:p>
            <a:pPr lvl="0"/>
            <a:r>
              <a:rPr lang="tr-TR" dirty="0"/>
              <a:t>Dokuma ve Giyim Teknikleri</a:t>
            </a:r>
          </a:p>
          <a:p>
            <a:pPr lvl="0"/>
            <a:r>
              <a:rPr lang="tr-TR" dirty="0"/>
              <a:t>Halk Eczacılık Ve Sağaltma Teknikleri,</a:t>
            </a:r>
          </a:p>
          <a:p>
            <a:pPr lvl="0"/>
            <a:r>
              <a:rPr lang="tr-TR" dirty="0"/>
              <a:t>Otomobil Sanayii</a:t>
            </a:r>
          </a:p>
          <a:p>
            <a:pPr lvl="0"/>
            <a:r>
              <a:rPr lang="tr-TR" dirty="0"/>
              <a:t>Kimya ve Petrokimya Sanayii</a:t>
            </a:r>
          </a:p>
          <a:p>
            <a:pPr lvl="0"/>
            <a:r>
              <a:rPr lang="tr-TR" dirty="0"/>
              <a:t>Kağıt Sanayii</a:t>
            </a:r>
          </a:p>
          <a:p>
            <a:pPr lvl="0"/>
            <a:r>
              <a:rPr lang="tr-TR" dirty="0"/>
              <a:t>Yatırımlar</a:t>
            </a:r>
          </a:p>
          <a:p>
            <a:pPr lvl="0"/>
            <a:r>
              <a:rPr lang="tr-TR" dirty="0" err="1"/>
              <a:t>Arge</a:t>
            </a:r>
            <a:endParaRPr lang="tr-TR" dirty="0"/>
          </a:p>
          <a:p>
            <a:pPr lvl="0"/>
            <a:r>
              <a:rPr lang="tr-TR" dirty="0"/>
              <a:t>Marka - Yerli Kaynaklar</a:t>
            </a:r>
          </a:p>
          <a:p>
            <a:pPr lvl="0"/>
            <a:r>
              <a:rPr lang="tr-TR" dirty="0"/>
              <a:t>Kurumlar</a:t>
            </a:r>
          </a:p>
          <a:p>
            <a:pPr lvl="0"/>
            <a:r>
              <a:rPr lang="tr-TR" dirty="0"/>
              <a:t>Savunma Mühimmatı Teknikleri </a:t>
            </a:r>
          </a:p>
          <a:p>
            <a:r>
              <a:rPr lang="tr-TR" b="1" dirty="0"/>
              <a:t> DIŞ DÜNYA ÖNERİLER</a:t>
            </a:r>
            <a:endParaRPr lang="tr-TR" dirty="0"/>
          </a:p>
          <a:p>
            <a:r>
              <a:rPr lang="tr-TR" b="1" dirty="0"/>
              <a:t>SONSÖZ - ŞİİR</a:t>
            </a:r>
            <a:endParaRPr lang="tr-TR" dirty="0"/>
          </a:p>
          <a:p>
            <a:r>
              <a:rPr lang="tr-TR" b="1" dirty="0"/>
              <a:t>EKLER</a:t>
            </a:r>
            <a:endParaRPr lang="tr-TR" dirty="0"/>
          </a:p>
          <a:p>
            <a:pPr lvl="0"/>
            <a:r>
              <a:rPr lang="tr-TR" b="1" u="sng" dirty="0"/>
              <a:t>ARŞİVLERİMİZDE KENDİR</a:t>
            </a:r>
            <a:endParaRPr lang="tr-TR" dirty="0"/>
          </a:p>
          <a:p>
            <a:pPr lvl="0"/>
            <a:r>
              <a:rPr lang="tr-TR" b="1" dirty="0"/>
              <a:t>TOBB SANAYİ VERİ TABANI KENDİR ÜRÜNLERİ</a:t>
            </a:r>
            <a:endParaRPr lang="tr-TR" dirty="0"/>
          </a:p>
          <a:p>
            <a:pPr lvl="0"/>
            <a:r>
              <a:rPr lang="tr-TR" b="1" dirty="0"/>
              <a:t>ULUSLARARASI KENDİR TİCARETİ</a:t>
            </a:r>
            <a:endParaRPr lang="tr-TR" dirty="0"/>
          </a:p>
          <a:p>
            <a:pPr lvl="0"/>
            <a:r>
              <a:rPr lang="tr-TR" b="1" dirty="0"/>
              <a:t>KENDİR </a:t>
            </a:r>
            <a:r>
              <a:rPr lang="tr-TR" b="1" dirty="0" smtClean="0"/>
              <a:t>TEZLERİ</a:t>
            </a: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99896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Autofit/>
          </a:bodyPr>
          <a:lstStyle/>
          <a:p>
            <a:r>
              <a:rPr lang="tr-TR" b="1" dirty="0" smtClean="0">
                <a:solidFill>
                  <a:srgbClr val="FF0000"/>
                </a:solidFill>
              </a:rPr>
              <a:t/>
            </a:r>
            <a:br>
              <a:rPr lang="tr-TR" b="1" dirty="0" smtClean="0">
                <a:solidFill>
                  <a:srgbClr val="FF0000"/>
                </a:solidFill>
              </a:rPr>
            </a:br>
            <a:r>
              <a:rPr lang="tr-TR" b="1" dirty="0" smtClean="0">
                <a:solidFill>
                  <a:srgbClr val="FF0000"/>
                </a:solidFill>
              </a:rPr>
              <a:t>Güney </a:t>
            </a:r>
            <a:r>
              <a:rPr lang="tr-TR" b="1" dirty="0">
                <a:solidFill>
                  <a:srgbClr val="FF0000"/>
                </a:solidFill>
              </a:rPr>
              <a:t>Sibirya</a:t>
            </a:r>
            <a:br>
              <a:rPr lang="tr-TR" b="1" dirty="0">
                <a:solidFill>
                  <a:srgbClr val="FF0000"/>
                </a:solidFill>
              </a:rPr>
            </a:b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764705"/>
            <a:ext cx="8229600" cy="4752528"/>
          </a:xfrm>
        </p:spPr>
      </p:pic>
      <p:sp>
        <p:nvSpPr>
          <p:cNvPr id="4" name="Altbilgi Yer Tutucusu 3"/>
          <p:cNvSpPr>
            <a:spLocks noGrp="1"/>
          </p:cNvSpPr>
          <p:nvPr>
            <p:ph type="ftr" sz="quarter" idx="11"/>
          </p:nvPr>
        </p:nvSpPr>
        <p:spPr>
          <a:xfrm>
            <a:off x="539552" y="5517232"/>
            <a:ext cx="8280920" cy="1204243"/>
          </a:xfrm>
        </p:spPr>
        <p:txBody>
          <a:bodyPr/>
          <a:lstStyle/>
          <a:p>
            <a:pPr algn="l"/>
            <a:r>
              <a:rPr lang="tr-TR" b="1" dirty="0" err="1" smtClean="0">
                <a:solidFill>
                  <a:schemeClr val="tx1"/>
                </a:solidFill>
              </a:rPr>
              <a:t>Yenisey</a:t>
            </a:r>
            <a:r>
              <a:rPr lang="tr-TR" b="1" dirty="0" smtClean="0">
                <a:solidFill>
                  <a:schemeClr val="tx1"/>
                </a:solidFill>
              </a:rPr>
              <a:t>,</a:t>
            </a:r>
            <a:r>
              <a:rPr lang="az-Cyrl-AZ" b="1" dirty="0" smtClean="0">
                <a:solidFill>
                  <a:schemeClr val="tx1"/>
                </a:solidFill>
              </a:rPr>
              <a:t> </a:t>
            </a:r>
            <a:r>
              <a:rPr lang="tr-TR" b="1" dirty="0">
                <a:solidFill>
                  <a:schemeClr val="tx1"/>
                </a:solidFill>
              </a:rPr>
              <a:t>Arktik Okyanusu’na boşalan en büyük nehir sistemidir. </a:t>
            </a:r>
            <a:r>
              <a:rPr lang="tr-TR" b="1" dirty="0" err="1">
                <a:solidFill>
                  <a:schemeClr val="tx1"/>
                </a:solidFill>
              </a:rPr>
              <a:t>Angara</a:t>
            </a:r>
            <a:r>
              <a:rPr lang="tr-TR" b="1" dirty="0">
                <a:solidFill>
                  <a:schemeClr val="tx1"/>
                </a:solidFill>
              </a:rPr>
              <a:t> ve Selenga kolları ile birlikte dünyanın en uzun beşinci akarsuyu olma özelliğini taşır. Moğolistan’ın dağlarından doğarak, Sibirya’nın çok büyük bir alanını sulayarak Kuzey buz denizi tarafındaki Kara Denizi’ne sularını boşaltır. Nehir Türkler açısından tarihî önem de teşkil eder, birçok Türk </a:t>
            </a:r>
            <a:r>
              <a:rPr lang="tr-TR" b="1" dirty="0" err="1">
                <a:solidFill>
                  <a:schemeClr val="tx1"/>
                </a:solidFill>
              </a:rPr>
              <a:t>veMoğol</a:t>
            </a:r>
            <a:r>
              <a:rPr lang="tr-TR" b="1" dirty="0">
                <a:solidFill>
                  <a:schemeClr val="tx1"/>
                </a:solidFill>
              </a:rPr>
              <a:t> devleti bu nehrin kenarlarında kurulmuştur. Türk soylu Tuva Cumhuriyetinin başkenti Kızıl şehri </a:t>
            </a:r>
            <a:r>
              <a:rPr lang="tr-TR" b="1" dirty="0" err="1">
                <a:solidFill>
                  <a:schemeClr val="tx1"/>
                </a:solidFill>
              </a:rPr>
              <a:t>Yenisey</a:t>
            </a:r>
            <a:r>
              <a:rPr lang="tr-TR" b="1" dirty="0">
                <a:solidFill>
                  <a:schemeClr val="tx1"/>
                </a:solidFill>
              </a:rPr>
              <a:t> akarsuyu kenarında kuruludur</a:t>
            </a:r>
            <a:r>
              <a:rPr lang="tr-TR" b="1" dirty="0" smtClean="0">
                <a:solidFill>
                  <a:schemeClr val="tx1"/>
                </a:solidFill>
              </a:rPr>
              <a:t>.</a:t>
            </a:r>
            <a:r>
              <a:rPr lang="tr-TR" dirty="0"/>
              <a:t> </a:t>
            </a:r>
            <a:r>
              <a:rPr lang="tr-TR" b="1" dirty="0" err="1">
                <a:solidFill>
                  <a:schemeClr val="tx1"/>
                </a:solidFill>
              </a:rPr>
              <a:t>Yenisey</a:t>
            </a:r>
            <a:r>
              <a:rPr lang="tr-TR" b="1" dirty="0">
                <a:solidFill>
                  <a:schemeClr val="tx1"/>
                </a:solidFill>
              </a:rPr>
              <a:t> nehri sahillerinde ki Tuva, Hakas ve </a:t>
            </a:r>
            <a:r>
              <a:rPr lang="tr-TR" b="1" dirty="0" err="1">
                <a:solidFill>
                  <a:schemeClr val="tx1"/>
                </a:solidFill>
              </a:rPr>
              <a:t>Krasnoyarsk</a:t>
            </a:r>
            <a:r>
              <a:rPr lang="tr-TR" b="1" dirty="0">
                <a:solidFill>
                  <a:schemeClr val="tx1"/>
                </a:solidFill>
              </a:rPr>
              <a:t> eyaleti</a:t>
            </a:r>
            <a:r>
              <a:rPr lang="tr-TR" b="1" dirty="0" smtClean="0">
                <a:solidFill>
                  <a:schemeClr val="tx1"/>
                </a:solidFill>
              </a:rPr>
              <a:t> yer almaktadır.</a:t>
            </a:r>
            <a:endParaRPr lang="en-US" b="1" dirty="0">
              <a:solidFill>
                <a:schemeClr val="tx1"/>
              </a:solidFill>
            </a:endParaRPr>
          </a:p>
        </p:txBody>
      </p:sp>
    </p:spTree>
    <p:extLst>
      <p:ext uri="{BB962C8B-B14F-4D97-AF65-F5344CB8AC3E}">
        <p14:creationId xmlns:p14="http://schemas.microsoft.com/office/powerpoint/2010/main" val="5846221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pPr lvl="0"/>
            <a:r>
              <a:rPr lang="tr-TR" b="1" dirty="0"/>
              <a:t>TÜRKÜLERDE, ŞİİRLERDE KENDİR</a:t>
            </a:r>
            <a:r>
              <a:rPr lang="tr-TR" dirty="0"/>
              <a:t/>
            </a:r>
            <a:br>
              <a:rPr lang="tr-TR" dirty="0"/>
            </a:br>
            <a:endParaRPr lang="tr-TR" dirty="0"/>
          </a:p>
        </p:txBody>
      </p:sp>
      <p:sp>
        <p:nvSpPr>
          <p:cNvPr id="3" name="İçerik Yer Tutucusu 2"/>
          <p:cNvSpPr>
            <a:spLocks noGrp="1"/>
          </p:cNvSpPr>
          <p:nvPr>
            <p:ph idx="1"/>
          </p:nvPr>
        </p:nvSpPr>
        <p:spPr>
          <a:xfrm>
            <a:off x="457200" y="620688"/>
            <a:ext cx="8229600" cy="6048672"/>
          </a:xfrm>
        </p:spPr>
        <p:txBody>
          <a:bodyPr>
            <a:normAutofit lnSpcReduction="10000"/>
          </a:bodyPr>
          <a:lstStyle/>
          <a:p>
            <a:r>
              <a:rPr lang="tr-TR" b="1" dirty="0" smtClean="0"/>
              <a:t>Kurucaşile/</a:t>
            </a:r>
            <a:r>
              <a:rPr lang="tr-TR" b="1" dirty="0" err="1" smtClean="0"/>
              <a:t>Cromna</a:t>
            </a:r>
            <a:r>
              <a:rPr lang="tr-TR" b="1" dirty="0" smtClean="0"/>
              <a:t> </a:t>
            </a:r>
            <a:endParaRPr lang="tr-TR" dirty="0"/>
          </a:p>
          <a:p>
            <a:r>
              <a:rPr lang="tr-TR" b="1" dirty="0"/>
              <a:t>Çadır Altı Minare (Helvacı) 2</a:t>
            </a:r>
            <a:endParaRPr lang="tr-TR" dirty="0"/>
          </a:p>
          <a:p>
            <a:r>
              <a:rPr lang="tr-TR" b="1" dirty="0"/>
              <a:t>Senin İçin</a:t>
            </a:r>
            <a:endParaRPr lang="tr-TR" dirty="0"/>
          </a:p>
          <a:p>
            <a:r>
              <a:rPr lang="tr-TR" b="1" dirty="0"/>
              <a:t>Anonim Türküler – Gökyüzünde Duman </a:t>
            </a:r>
            <a:r>
              <a:rPr lang="tr-TR" b="1" dirty="0" err="1"/>
              <a:t>Duman</a:t>
            </a:r>
            <a:r>
              <a:rPr lang="tr-TR" b="1" dirty="0"/>
              <a:t> </a:t>
            </a:r>
            <a:r>
              <a:rPr lang="tr-TR" b="1" dirty="0" err="1"/>
              <a:t>Durnalar</a:t>
            </a:r>
            <a:endParaRPr lang="tr-TR" dirty="0"/>
          </a:p>
          <a:p>
            <a:r>
              <a:rPr lang="tr-TR" b="1" dirty="0"/>
              <a:t>Hasan’ın </a:t>
            </a:r>
            <a:r>
              <a:rPr lang="tr-TR" b="1" dirty="0" err="1"/>
              <a:t>Ağıdı</a:t>
            </a:r>
            <a:r>
              <a:rPr lang="tr-TR" b="1" dirty="0"/>
              <a:t> Türküsü</a:t>
            </a:r>
            <a:endParaRPr lang="tr-TR" dirty="0"/>
          </a:p>
          <a:p>
            <a:r>
              <a:rPr lang="tr-TR" b="1" dirty="0" err="1"/>
              <a:t>Kibaroğullarının</a:t>
            </a:r>
            <a:r>
              <a:rPr lang="tr-TR" b="1" dirty="0"/>
              <a:t> </a:t>
            </a:r>
            <a:r>
              <a:rPr lang="tr-TR" b="1" dirty="0" err="1"/>
              <a:t>Ağıdı</a:t>
            </a:r>
            <a:r>
              <a:rPr lang="tr-TR" b="1" dirty="0"/>
              <a:t> </a:t>
            </a:r>
            <a:endParaRPr lang="tr-TR" dirty="0"/>
          </a:p>
          <a:p>
            <a:r>
              <a:rPr lang="tr-TR" b="1" dirty="0" err="1"/>
              <a:t>Müftü’nün</a:t>
            </a:r>
            <a:r>
              <a:rPr lang="tr-TR" b="1" dirty="0"/>
              <a:t> </a:t>
            </a:r>
            <a:r>
              <a:rPr lang="tr-TR" b="1" dirty="0" err="1"/>
              <a:t>Ağıdı</a:t>
            </a:r>
            <a:endParaRPr lang="tr-TR" dirty="0"/>
          </a:p>
          <a:p>
            <a:r>
              <a:rPr lang="tr-TR" b="1" dirty="0" err="1"/>
              <a:t>Hotamışlı</a:t>
            </a:r>
            <a:r>
              <a:rPr lang="tr-TR" b="1" dirty="0"/>
              <a:t> Derviş</a:t>
            </a:r>
            <a:endParaRPr lang="tr-TR" dirty="0"/>
          </a:p>
          <a:p>
            <a:r>
              <a:rPr lang="tr-TR" b="1" dirty="0"/>
              <a:t>Yağlı Kendir</a:t>
            </a:r>
            <a:endParaRPr lang="tr-TR" dirty="0"/>
          </a:p>
          <a:p>
            <a:r>
              <a:rPr lang="tr-TR" b="1" dirty="0"/>
              <a:t>Kendir </a:t>
            </a:r>
            <a:r>
              <a:rPr lang="tr-TR" b="1" dirty="0" err="1"/>
              <a:t>Kimisen</a:t>
            </a:r>
            <a:endParaRPr lang="tr-TR" dirty="0"/>
          </a:p>
          <a:p>
            <a:pPr marL="0" indent="0">
              <a:buNone/>
            </a:pPr>
            <a:endParaRPr lang="tr-TR" dirty="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3841343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b="1" dirty="0" smtClean="0"/>
              <a:t>Türk Keneviri</a:t>
            </a:r>
            <a:br>
              <a:rPr lang="tr-TR" b="1" dirty="0" smtClean="0"/>
            </a:br>
            <a:r>
              <a:rPr lang="tr-TR" sz="3600" dirty="0" smtClean="0"/>
              <a:t>Öneriler</a:t>
            </a:r>
            <a:endParaRPr lang="tr-TR" sz="3600" dirty="0"/>
          </a:p>
        </p:txBody>
      </p:sp>
      <p:sp>
        <p:nvSpPr>
          <p:cNvPr id="3" name="İçerik Yer Tutucusu 2"/>
          <p:cNvSpPr>
            <a:spLocks noGrp="1"/>
          </p:cNvSpPr>
          <p:nvPr>
            <p:ph idx="1"/>
          </p:nvPr>
        </p:nvSpPr>
        <p:spPr>
          <a:xfrm>
            <a:off x="457200" y="908720"/>
            <a:ext cx="8229600" cy="5832648"/>
          </a:xfrm>
        </p:spPr>
        <p:txBody>
          <a:bodyPr>
            <a:normAutofit fontScale="70000" lnSpcReduction="20000"/>
          </a:bodyPr>
          <a:lstStyle/>
          <a:p>
            <a:r>
              <a:rPr lang="tr-TR" dirty="0" smtClean="0"/>
              <a:t>Arşivler</a:t>
            </a:r>
            <a:endParaRPr lang="tr-TR" dirty="0"/>
          </a:p>
          <a:p>
            <a:r>
              <a:rPr lang="tr-TR" dirty="0"/>
              <a:t>Kültür-Sanat</a:t>
            </a:r>
          </a:p>
          <a:p>
            <a:r>
              <a:rPr lang="tr-TR" dirty="0"/>
              <a:t>Öneriler: Yasaklar</a:t>
            </a:r>
          </a:p>
          <a:p>
            <a:r>
              <a:rPr lang="tr-TR" dirty="0"/>
              <a:t>Öneriler: Kullanım Alanları</a:t>
            </a:r>
          </a:p>
          <a:p>
            <a:r>
              <a:rPr lang="tr-TR" dirty="0"/>
              <a:t>Kullanım Alanları Çeşitliliği</a:t>
            </a:r>
          </a:p>
          <a:p>
            <a:r>
              <a:rPr lang="tr-TR" dirty="0"/>
              <a:t>Tarım-Gıda</a:t>
            </a:r>
          </a:p>
          <a:p>
            <a:r>
              <a:rPr lang="tr-TR" dirty="0"/>
              <a:t>İnşaat ve Aydınlatma Teknikleri</a:t>
            </a:r>
          </a:p>
          <a:p>
            <a:r>
              <a:rPr lang="tr-TR" dirty="0"/>
              <a:t>Dokuma ve Giyim Teknikleri</a:t>
            </a:r>
          </a:p>
          <a:p>
            <a:r>
              <a:rPr lang="tr-TR" dirty="0"/>
              <a:t>Halk Eczacılık Ve Sağaltma Teknikleri,</a:t>
            </a:r>
          </a:p>
          <a:p>
            <a:r>
              <a:rPr lang="tr-TR" dirty="0"/>
              <a:t>Otomobil Sanayii</a:t>
            </a:r>
          </a:p>
          <a:p>
            <a:r>
              <a:rPr lang="tr-TR" dirty="0"/>
              <a:t>Kimya ve Petrokimya Sanayii</a:t>
            </a:r>
          </a:p>
          <a:p>
            <a:r>
              <a:rPr lang="tr-TR" dirty="0"/>
              <a:t>Kağıt Sanayii</a:t>
            </a:r>
          </a:p>
          <a:p>
            <a:r>
              <a:rPr lang="tr-TR" dirty="0"/>
              <a:t>Yatırımlar</a:t>
            </a:r>
          </a:p>
          <a:p>
            <a:r>
              <a:rPr lang="tr-TR" dirty="0" err="1"/>
              <a:t>Arge</a:t>
            </a:r>
            <a:endParaRPr lang="tr-TR" dirty="0"/>
          </a:p>
          <a:p>
            <a:r>
              <a:rPr lang="tr-TR" dirty="0"/>
              <a:t>Marka – Yerli Kaynaklar</a:t>
            </a:r>
          </a:p>
          <a:p>
            <a:r>
              <a:rPr lang="tr-TR" dirty="0"/>
              <a:t>Kurumlar</a:t>
            </a:r>
          </a:p>
          <a:p>
            <a:r>
              <a:rPr lang="tr-TR" dirty="0"/>
              <a:t>Savunma Mühimmatı Teknikleri</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8164419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3528" y="44624"/>
            <a:ext cx="8363272" cy="360040"/>
          </a:xfrm>
        </p:spPr>
        <p:txBody>
          <a:bodyPr>
            <a:normAutofit fontScale="90000"/>
          </a:bodyPr>
          <a:lstStyle/>
          <a:p>
            <a:r>
              <a:rPr lang="tr-TR" sz="1800" b="1" dirty="0" smtClean="0"/>
              <a:t/>
            </a:r>
            <a:br>
              <a:rPr lang="tr-TR" sz="1800" b="1" dirty="0" smtClean="0"/>
            </a:br>
            <a:r>
              <a:rPr lang="tr-TR" sz="1800" b="1" dirty="0" smtClean="0"/>
              <a:t/>
            </a:r>
            <a:br>
              <a:rPr lang="tr-TR" sz="1800" b="1" dirty="0" smtClean="0"/>
            </a:br>
            <a:r>
              <a:rPr lang="tr-TR" sz="3600" b="1" dirty="0" smtClean="0"/>
              <a:t>ARŞİVLERİMİZDE </a:t>
            </a:r>
            <a:r>
              <a:rPr lang="tr-TR" sz="3600" b="1" dirty="0"/>
              <a:t>KENDİR</a:t>
            </a:r>
            <a:r>
              <a:rPr lang="tr-TR" sz="3600" dirty="0"/>
              <a:t/>
            </a:r>
            <a:br>
              <a:rPr lang="tr-TR" sz="3600" dirty="0"/>
            </a:br>
            <a:endParaRPr lang="tr-TR" sz="3600" dirty="0"/>
          </a:p>
        </p:txBody>
      </p:sp>
      <p:sp>
        <p:nvSpPr>
          <p:cNvPr id="3" name="İçerik Yer Tutucusu 2"/>
          <p:cNvSpPr>
            <a:spLocks noGrp="1"/>
          </p:cNvSpPr>
          <p:nvPr>
            <p:ph idx="1"/>
          </p:nvPr>
        </p:nvSpPr>
        <p:spPr>
          <a:xfrm>
            <a:off x="179512" y="476672"/>
            <a:ext cx="9289032" cy="6192688"/>
          </a:xfrm>
        </p:spPr>
        <p:txBody>
          <a:bodyPr>
            <a:noAutofit/>
          </a:bodyPr>
          <a:lstStyle/>
          <a:p>
            <a:pPr marL="0" indent="0">
              <a:buNone/>
            </a:pPr>
            <a:r>
              <a:rPr lang="tr-TR" sz="2800" b="1" i="1" dirty="0" smtClean="0"/>
              <a:t>Eflak </a:t>
            </a:r>
            <a:r>
              <a:rPr lang="tr-TR" sz="2800" b="1" i="1" dirty="0"/>
              <a:t>voyvodasına hüküm: </a:t>
            </a:r>
            <a:r>
              <a:rPr lang="tr-TR" sz="2800" i="1" dirty="0"/>
              <a:t>Gemiler için </a:t>
            </a:r>
            <a:r>
              <a:rPr lang="tr-TR" sz="2800" b="1" i="1" dirty="0"/>
              <a:t>kendir</a:t>
            </a:r>
            <a:r>
              <a:rPr lang="tr-TR" sz="2800" i="1" dirty="0"/>
              <a:t> lazım olduğundan </a:t>
            </a:r>
            <a:r>
              <a:rPr lang="tr-TR" sz="2800" i="1" dirty="0" err="1"/>
              <a:t>Eflak'da</a:t>
            </a:r>
            <a:r>
              <a:rPr lang="tr-TR" sz="2800" i="1" dirty="0"/>
              <a:t> </a:t>
            </a:r>
            <a:r>
              <a:rPr lang="tr-TR" sz="2800" b="1" i="1" dirty="0"/>
              <a:t>kendir</a:t>
            </a:r>
            <a:r>
              <a:rPr lang="tr-TR" sz="2800" i="1" dirty="0"/>
              <a:t> hasıl olan yerlere adamlar gönderip her ne </a:t>
            </a:r>
            <a:r>
              <a:rPr lang="tr-TR" sz="2800" i="1" dirty="0" err="1"/>
              <a:t>mikdar</a:t>
            </a:r>
            <a:r>
              <a:rPr lang="tr-TR" sz="2800" i="1" dirty="0"/>
              <a:t> </a:t>
            </a:r>
            <a:r>
              <a:rPr lang="tr-TR" sz="2800" b="1" i="1" dirty="0"/>
              <a:t>kendir</a:t>
            </a:r>
            <a:r>
              <a:rPr lang="tr-TR" sz="2800" i="1" dirty="0"/>
              <a:t> bulunursa cümlesini </a:t>
            </a:r>
            <a:r>
              <a:rPr lang="tr-TR" sz="2800" i="1" dirty="0" err="1"/>
              <a:t>Ruscuk</a:t>
            </a:r>
            <a:r>
              <a:rPr lang="tr-TR" sz="2800" i="1" dirty="0"/>
              <a:t> İskelesi'ne indirip hazinece mahsubu icra olunmak üzere bedelinin bildirilmesi hakkında olup voyvodanın adamı </a:t>
            </a:r>
            <a:r>
              <a:rPr lang="tr-TR" sz="2800" i="1" dirty="0" err="1"/>
              <a:t>Andıra'ya</a:t>
            </a:r>
            <a:r>
              <a:rPr lang="tr-TR" sz="2800" i="1" dirty="0"/>
              <a:t> verilmiştir</a:t>
            </a:r>
            <a:r>
              <a:rPr lang="tr-TR" sz="2800" i="1" dirty="0" smtClean="0"/>
              <a:t>. H-14-06-979 </a:t>
            </a:r>
            <a:r>
              <a:rPr lang="tr-TR" sz="2800" i="1" dirty="0"/>
              <a:t>(</a:t>
            </a:r>
            <a:r>
              <a:rPr lang="tr-TR" sz="2800" i="1" dirty="0" smtClean="0"/>
              <a:t>Osmanlı A</a:t>
            </a:r>
            <a:r>
              <a:rPr lang="tr-TR" sz="2800" i="1" dirty="0"/>
              <a:t>.{</a:t>
            </a:r>
            <a:r>
              <a:rPr lang="tr-TR" sz="2800" i="1" dirty="0" err="1"/>
              <a:t>DVNSMHM.d</a:t>
            </a:r>
            <a:r>
              <a:rPr lang="tr-TR" sz="2800" i="1" dirty="0"/>
              <a:t>...16.578.0</a:t>
            </a:r>
            <a:r>
              <a:rPr lang="tr-TR" sz="2800" i="1" dirty="0" smtClean="0"/>
              <a:t>)</a:t>
            </a:r>
          </a:p>
          <a:p>
            <a:pPr marL="0" lvl="0" indent="0">
              <a:buNone/>
            </a:pPr>
            <a:r>
              <a:rPr lang="tr-TR" sz="2800" b="1" i="1" dirty="0" err="1" smtClean="0"/>
              <a:t>Mütekaid</a:t>
            </a:r>
            <a:r>
              <a:rPr lang="tr-TR" sz="2800" b="1" i="1" dirty="0" smtClean="0"/>
              <a:t> </a:t>
            </a:r>
            <a:r>
              <a:rPr lang="tr-TR" sz="2800" b="1" i="1" dirty="0"/>
              <a:t>Vezir Mustafa Paşa'ya hüküm: </a:t>
            </a:r>
            <a:r>
              <a:rPr lang="tr-TR" sz="2800" i="1" dirty="0"/>
              <a:t>Kastamonu ve Taşköprü kazalarının </a:t>
            </a:r>
            <a:r>
              <a:rPr lang="tr-TR" sz="2800" b="1" i="1" dirty="0"/>
              <a:t>kendir</a:t>
            </a:r>
            <a:r>
              <a:rPr lang="tr-TR" sz="2800" i="1" dirty="0"/>
              <a:t> emini olan Ali'nin adamı Müyesser kendi koyduğu narh ile </a:t>
            </a:r>
            <a:r>
              <a:rPr lang="tr-TR" sz="2800" i="1" dirty="0" err="1"/>
              <a:t>halkdan</a:t>
            </a:r>
            <a:r>
              <a:rPr lang="tr-TR" sz="2800" i="1" dirty="0"/>
              <a:t> cem eylediği </a:t>
            </a:r>
            <a:r>
              <a:rPr lang="tr-TR" sz="2800" b="1" i="1" dirty="0"/>
              <a:t>kendir</a:t>
            </a:r>
            <a:r>
              <a:rPr lang="tr-TR" sz="2800" i="1" dirty="0"/>
              <a:t>i, madrabazlara iki üç misline satıp fazlasını kendi yediği bildirilmekle, işe başladığı zamandan itibaren hesabı tetkik olunup halkın ve mirinin tahakkuk edecek hakkının kusursuz tahsil </a:t>
            </a:r>
            <a:r>
              <a:rPr lang="tr-TR" sz="2800" i="1" dirty="0" smtClean="0"/>
              <a:t>etmesi.H-23-09-979 </a:t>
            </a:r>
            <a:r>
              <a:rPr lang="tr-TR" sz="2800" i="1" dirty="0"/>
              <a:t>(</a:t>
            </a:r>
            <a:r>
              <a:rPr lang="tr-TR" sz="2800" i="1" dirty="0" smtClean="0"/>
              <a:t>Osmanlı A</a:t>
            </a:r>
            <a:r>
              <a:rPr lang="tr-TR" sz="2800" i="1" dirty="0"/>
              <a:t>.{</a:t>
            </a:r>
            <a:r>
              <a:rPr lang="tr-TR" sz="2800" i="1" dirty="0" err="1"/>
              <a:t>DVNSMHM.d</a:t>
            </a:r>
            <a:r>
              <a:rPr lang="tr-TR" sz="2800" i="1" dirty="0"/>
              <a:t>...18.11.0</a:t>
            </a:r>
            <a:r>
              <a:rPr lang="tr-TR" sz="2800" i="1" dirty="0" smtClean="0"/>
              <a:t>)</a:t>
            </a:r>
          </a:p>
          <a:p>
            <a:pPr marL="0" lvl="0" indent="0">
              <a:buNone/>
            </a:pPr>
            <a:r>
              <a:rPr lang="tr-TR" sz="2800" i="1" dirty="0"/>
              <a:t>	</a:t>
            </a:r>
            <a:endParaRPr lang="tr-TR" sz="2800" dirty="0"/>
          </a:p>
          <a:p>
            <a:pPr marL="0" indent="0">
              <a:buNone/>
            </a:pPr>
            <a:endParaRPr lang="tr-TR" sz="1600" dirty="0"/>
          </a:p>
        </p:txBody>
      </p:sp>
      <p:sp>
        <p:nvSpPr>
          <p:cNvPr id="4" name="Altbilgi Yer Tutucusu 3"/>
          <p:cNvSpPr>
            <a:spLocks noGrp="1"/>
          </p:cNvSpPr>
          <p:nvPr>
            <p:ph type="ftr" sz="quarter" idx="11"/>
          </p:nvPr>
        </p:nvSpPr>
        <p:spPr/>
        <p:txBody>
          <a:bodyPr/>
          <a:lstStyle/>
          <a:p>
            <a:r>
              <a:rPr lang="en-US" dirty="0" smtClean="0"/>
              <a:t>https://www.booksonturkey.com/</a:t>
            </a:r>
            <a:endParaRPr lang="en-US" dirty="0"/>
          </a:p>
        </p:txBody>
      </p:sp>
    </p:spTree>
    <p:extLst>
      <p:ext uri="{BB962C8B-B14F-4D97-AF65-F5344CB8AC3E}">
        <p14:creationId xmlns:p14="http://schemas.microsoft.com/office/powerpoint/2010/main" val="10102931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274042"/>
          </a:xfrm>
        </p:spPr>
        <p:txBody>
          <a:bodyPr>
            <a:normAutofit fontScale="90000"/>
          </a:bodyPr>
          <a:lstStyle/>
          <a:p>
            <a:r>
              <a:rPr lang="tr-TR" b="1" dirty="0" smtClean="0"/>
              <a:t/>
            </a:r>
            <a:br>
              <a:rPr lang="tr-TR" b="1" dirty="0" smtClean="0"/>
            </a:br>
            <a:r>
              <a:rPr lang="tr-TR" sz="4000" b="1" dirty="0" smtClean="0"/>
              <a:t>ARŞİVLERİMİZDE </a:t>
            </a:r>
            <a:r>
              <a:rPr lang="tr-TR" sz="4000" b="1" dirty="0"/>
              <a:t>KENDİR</a:t>
            </a:r>
            <a:r>
              <a:rPr lang="tr-TR" sz="4000" dirty="0"/>
              <a:t/>
            </a:r>
            <a:br>
              <a:rPr lang="tr-TR" sz="4000" dirty="0"/>
            </a:br>
            <a:endParaRPr lang="tr-TR" sz="4000" dirty="0"/>
          </a:p>
        </p:txBody>
      </p:sp>
      <p:sp>
        <p:nvSpPr>
          <p:cNvPr id="3" name="İçerik Yer Tutucusu 2"/>
          <p:cNvSpPr>
            <a:spLocks noGrp="1"/>
          </p:cNvSpPr>
          <p:nvPr>
            <p:ph idx="1"/>
          </p:nvPr>
        </p:nvSpPr>
        <p:spPr>
          <a:xfrm>
            <a:off x="457200" y="620688"/>
            <a:ext cx="8579296" cy="6120680"/>
          </a:xfrm>
        </p:spPr>
        <p:txBody>
          <a:bodyPr>
            <a:normAutofit fontScale="70000" lnSpcReduction="20000"/>
          </a:bodyPr>
          <a:lstStyle/>
          <a:p>
            <a:pPr marL="0" lvl="0" indent="0">
              <a:buNone/>
            </a:pPr>
            <a:r>
              <a:rPr lang="tr-TR" b="1" i="1" dirty="0"/>
              <a:t>Kendir nazırı olup Satılmış Kadısı olan </a:t>
            </a:r>
            <a:r>
              <a:rPr lang="tr-TR" b="1" i="1" dirty="0" err="1"/>
              <a:t>mevlana</a:t>
            </a:r>
            <a:r>
              <a:rPr lang="tr-TR" b="1" i="1" dirty="0"/>
              <a:t> İbrahim'e ve Kendir Emini Mustafa'ya Hüküm ki: </a:t>
            </a:r>
            <a:r>
              <a:rPr lang="tr-TR" i="1" dirty="0"/>
              <a:t>Hala şehremini olan </a:t>
            </a:r>
            <a:r>
              <a:rPr lang="tr-TR" i="1" dirty="0" err="1"/>
              <a:t>kıdvetü</a:t>
            </a:r>
            <a:r>
              <a:rPr lang="tr-TR" i="1" dirty="0"/>
              <a:t> ala </a:t>
            </a:r>
            <a:r>
              <a:rPr lang="tr-TR" i="1" dirty="0" err="1"/>
              <a:t>zide-mecdihu</a:t>
            </a:r>
            <a:r>
              <a:rPr lang="tr-TR" i="1" dirty="0"/>
              <a:t> tarafından miriye müteallik mühimmat için mühürlü </a:t>
            </a:r>
            <a:r>
              <a:rPr lang="tr-TR" i="1" dirty="0" err="1"/>
              <a:t>temessük</a:t>
            </a:r>
            <a:r>
              <a:rPr lang="tr-TR" i="1" dirty="0"/>
              <a:t> ile adam varmayınca kimesneye </a:t>
            </a:r>
            <a:r>
              <a:rPr lang="tr-TR" b="1" i="1" dirty="0"/>
              <a:t>kendir</a:t>
            </a:r>
            <a:r>
              <a:rPr lang="tr-TR" i="1" dirty="0"/>
              <a:t> </a:t>
            </a:r>
            <a:r>
              <a:rPr lang="tr-TR" i="1" dirty="0" err="1"/>
              <a:t>verilmeyüp</a:t>
            </a:r>
            <a:r>
              <a:rPr lang="tr-TR" i="1" dirty="0"/>
              <a:t> onat </a:t>
            </a:r>
            <a:r>
              <a:rPr lang="tr-TR" i="1" dirty="0" err="1"/>
              <a:t>zabt</a:t>
            </a:r>
            <a:r>
              <a:rPr lang="tr-TR" i="1" dirty="0"/>
              <a:t> ve hıfz olunmasın </a:t>
            </a:r>
            <a:r>
              <a:rPr lang="tr-TR" i="1" dirty="0" err="1"/>
              <a:t>emredüp</a:t>
            </a:r>
            <a:r>
              <a:rPr lang="tr-TR" i="1" dirty="0"/>
              <a:t> buyurdum ki vusul </a:t>
            </a:r>
            <a:r>
              <a:rPr lang="tr-TR" i="1" dirty="0" err="1"/>
              <a:t>buldukda</a:t>
            </a:r>
            <a:r>
              <a:rPr lang="tr-TR" i="1" dirty="0"/>
              <a:t> emrim üzere </a:t>
            </a:r>
            <a:r>
              <a:rPr lang="tr-TR" b="1" i="1" dirty="0"/>
              <a:t>kendir</a:t>
            </a:r>
            <a:r>
              <a:rPr lang="tr-TR" i="1" dirty="0"/>
              <a:t>i onat </a:t>
            </a:r>
            <a:r>
              <a:rPr lang="tr-TR" i="1" dirty="0" err="1"/>
              <a:t>vechile</a:t>
            </a:r>
            <a:r>
              <a:rPr lang="tr-TR" i="1" dirty="0"/>
              <a:t> </a:t>
            </a:r>
            <a:r>
              <a:rPr lang="tr-TR" i="1" dirty="0" err="1"/>
              <a:t>zabt</a:t>
            </a:r>
            <a:r>
              <a:rPr lang="tr-TR" i="1" dirty="0"/>
              <a:t> ve hıfz </a:t>
            </a:r>
            <a:r>
              <a:rPr lang="tr-TR" i="1" dirty="0" err="1"/>
              <a:t>eyleyüp</a:t>
            </a:r>
            <a:r>
              <a:rPr lang="tr-TR" i="1" dirty="0"/>
              <a:t> miri mühimmat için müşarünileyh tarafından </a:t>
            </a:r>
            <a:r>
              <a:rPr lang="tr-TR" i="1" dirty="0" err="1"/>
              <a:t>hükm</a:t>
            </a:r>
            <a:r>
              <a:rPr lang="tr-TR" i="1" dirty="0"/>
              <a:t>-i hümayunumla ve yahut mühürlü </a:t>
            </a:r>
            <a:r>
              <a:rPr lang="tr-TR" i="1" dirty="0" err="1"/>
              <a:t>temessük</a:t>
            </a:r>
            <a:r>
              <a:rPr lang="tr-TR" i="1" dirty="0"/>
              <a:t> ile adam varmayınca asla kimesneye </a:t>
            </a:r>
            <a:r>
              <a:rPr lang="tr-TR" b="1" i="1" dirty="0"/>
              <a:t>kendir</a:t>
            </a:r>
            <a:r>
              <a:rPr lang="tr-TR" i="1" dirty="0"/>
              <a:t> vermeyesin ve müşarünileyh tarafından </a:t>
            </a:r>
            <a:r>
              <a:rPr lang="tr-TR" i="1" dirty="0" err="1"/>
              <a:t>temessük</a:t>
            </a:r>
            <a:r>
              <a:rPr lang="tr-TR" i="1" dirty="0"/>
              <a:t> ile varanlara dahi ne </a:t>
            </a:r>
            <a:r>
              <a:rPr lang="tr-TR" i="1" dirty="0" err="1"/>
              <a:t>mikdar</a:t>
            </a:r>
            <a:r>
              <a:rPr lang="tr-TR" i="1" dirty="0"/>
              <a:t> </a:t>
            </a:r>
            <a:r>
              <a:rPr lang="tr-TR" b="1" i="1" dirty="0"/>
              <a:t>kendir</a:t>
            </a:r>
            <a:r>
              <a:rPr lang="tr-TR" i="1" dirty="0"/>
              <a:t> verilip teslim olunursa başka defter </a:t>
            </a:r>
            <a:r>
              <a:rPr lang="tr-TR" i="1" dirty="0" err="1"/>
              <a:t>eyleyüp</a:t>
            </a:r>
            <a:r>
              <a:rPr lang="tr-TR" i="1" dirty="0"/>
              <a:t> </a:t>
            </a:r>
            <a:r>
              <a:rPr lang="tr-TR" i="1" dirty="0" err="1"/>
              <a:t>südde</a:t>
            </a:r>
            <a:r>
              <a:rPr lang="tr-TR" i="1" dirty="0"/>
              <a:t>-i saadetime </a:t>
            </a:r>
            <a:r>
              <a:rPr lang="tr-TR" i="1" dirty="0" err="1"/>
              <a:t>gönderesiz</a:t>
            </a:r>
            <a:r>
              <a:rPr lang="tr-TR" i="1" dirty="0"/>
              <a:t> (Osmanlı A.{DVNSMHM.d.14.6590)		</a:t>
            </a:r>
            <a:endParaRPr lang="tr-TR" dirty="0"/>
          </a:p>
          <a:p>
            <a:pPr marL="0" lvl="0" indent="0">
              <a:buNone/>
            </a:pPr>
            <a:r>
              <a:rPr lang="tr-TR" b="1" i="1" dirty="0"/>
              <a:t>Canik sancağında vaki olan kadılara hüküm ki: </a:t>
            </a:r>
            <a:r>
              <a:rPr lang="tr-TR" i="1" dirty="0"/>
              <a:t>Hala taht-ı kazanızda işlenmesi ferman olunan </a:t>
            </a:r>
            <a:r>
              <a:rPr lang="tr-TR" b="1" i="1" dirty="0"/>
              <a:t>kendir</a:t>
            </a:r>
            <a:r>
              <a:rPr lang="tr-TR" i="1" dirty="0"/>
              <a:t> urganları </a:t>
            </a:r>
            <a:r>
              <a:rPr lang="tr-TR" i="1" dirty="0" err="1"/>
              <a:t>muaccelen</a:t>
            </a:r>
            <a:r>
              <a:rPr lang="tr-TR" i="1" dirty="0"/>
              <a:t> </a:t>
            </a:r>
            <a:r>
              <a:rPr lang="tr-TR" i="1" dirty="0" err="1"/>
              <a:t>erişüp</a:t>
            </a:r>
            <a:r>
              <a:rPr lang="tr-TR" i="1" dirty="0"/>
              <a:t> tamam olması lazım </a:t>
            </a:r>
            <a:r>
              <a:rPr lang="tr-TR" i="1" dirty="0" err="1"/>
              <a:t>olmağın</a:t>
            </a:r>
            <a:r>
              <a:rPr lang="tr-TR" i="1" dirty="0"/>
              <a:t> buyurdum ki vusul </a:t>
            </a:r>
            <a:r>
              <a:rPr lang="tr-TR" i="1" dirty="0" err="1"/>
              <a:t>buldukda</a:t>
            </a:r>
            <a:r>
              <a:rPr lang="tr-TR" i="1" dirty="0"/>
              <a:t> bu </a:t>
            </a:r>
            <a:r>
              <a:rPr lang="tr-TR" i="1" dirty="0" err="1"/>
              <a:t>babda</a:t>
            </a:r>
            <a:r>
              <a:rPr lang="tr-TR" i="1" dirty="0"/>
              <a:t> her </a:t>
            </a:r>
            <a:r>
              <a:rPr lang="tr-TR" i="1" dirty="0" err="1"/>
              <a:t>birinuz</a:t>
            </a:r>
            <a:r>
              <a:rPr lang="tr-TR" i="1" dirty="0"/>
              <a:t> </a:t>
            </a:r>
            <a:r>
              <a:rPr lang="tr-TR" i="1" dirty="0" err="1"/>
              <a:t>mukayyed</a:t>
            </a:r>
            <a:r>
              <a:rPr lang="tr-TR" i="1" dirty="0"/>
              <a:t> olup </a:t>
            </a:r>
            <a:r>
              <a:rPr lang="tr-TR" i="1" dirty="0" err="1"/>
              <a:t>emr</a:t>
            </a:r>
            <a:r>
              <a:rPr lang="tr-TR" i="1" dirty="0"/>
              <a:t>-i şerif-i sabıkım </a:t>
            </a:r>
            <a:r>
              <a:rPr lang="tr-TR" i="1" dirty="0" err="1"/>
              <a:t>mucebince</a:t>
            </a:r>
            <a:r>
              <a:rPr lang="tr-TR" i="1" dirty="0"/>
              <a:t> işlenmesi ferman olunan </a:t>
            </a:r>
            <a:r>
              <a:rPr lang="tr-TR" b="1" i="1" dirty="0"/>
              <a:t>kendir</a:t>
            </a:r>
            <a:r>
              <a:rPr lang="tr-TR" i="1" dirty="0"/>
              <a:t> urganları </a:t>
            </a:r>
            <a:r>
              <a:rPr lang="tr-TR" i="1" dirty="0" err="1"/>
              <a:t>muaccelen</a:t>
            </a:r>
            <a:r>
              <a:rPr lang="tr-TR" i="1" dirty="0"/>
              <a:t> </a:t>
            </a:r>
            <a:r>
              <a:rPr lang="tr-TR" i="1" dirty="0" err="1"/>
              <a:t>işledüp</a:t>
            </a:r>
            <a:r>
              <a:rPr lang="tr-TR" i="1" dirty="0"/>
              <a:t> itmama </a:t>
            </a:r>
            <a:r>
              <a:rPr lang="tr-TR" i="1" dirty="0" err="1"/>
              <a:t>erişdirmek</a:t>
            </a:r>
            <a:r>
              <a:rPr lang="tr-TR" i="1" dirty="0"/>
              <a:t> babında </a:t>
            </a:r>
            <a:r>
              <a:rPr lang="tr-TR" i="1" dirty="0" err="1"/>
              <a:t>envai</a:t>
            </a:r>
            <a:r>
              <a:rPr lang="tr-TR" i="1" dirty="0"/>
              <a:t> </a:t>
            </a:r>
            <a:r>
              <a:rPr lang="tr-TR" i="1" dirty="0" err="1"/>
              <a:t>sai</a:t>
            </a:r>
            <a:r>
              <a:rPr lang="tr-TR" i="1" dirty="0"/>
              <a:t> ve ihtimam </a:t>
            </a:r>
            <a:r>
              <a:rPr lang="tr-TR" i="1" dirty="0" err="1"/>
              <a:t>eyleyüp</a:t>
            </a:r>
            <a:r>
              <a:rPr lang="tr-TR" i="1" dirty="0"/>
              <a:t> ihmalden </a:t>
            </a:r>
            <a:r>
              <a:rPr lang="tr-TR" i="1" dirty="0" err="1"/>
              <a:t>hazer</a:t>
            </a:r>
            <a:r>
              <a:rPr lang="tr-TR" i="1" dirty="0"/>
              <a:t> </a:t>
            </a:r>
            <a:r>
              <a:rPr lang="tr-TR" i="1" dirty="0" err="1"/>
              <a:t>eyleyesiz</a:t>
            </a:r>
            <a:r>
              <a:rPr lang="tr-TR" i="1" dirty="0"/>
              <a:t> şöyle ki </a:t>
            </a:r>
            <a:r>
              <a:rPr lang="tr-TR" i="1" dirty="0" err="1"/>
              <a:t>emrolunan</a:t>
            </a:r>
            <a:r>
              <a:rPr lang="tr-TR" i="1" dirty="0"/>
              <a:t> urgan vakti ile </a:t>
            </a:r>
            <a:r>
              <a:rPr lang="tr-TR" i="1" dirty="0" err="1"/>
              <a:t>erişmeyüp</a:t>
            </a:r>
            <a:r>
              <a:rPr lang="tr-TR" i="1" dirty="0"/>
              <a:t> </a:t>
            </a:r>
            <a:r>
              <a:rPr lang="tr-TR" i="1" dirty="0" err="1"/>
              <a:t>avkolunmakla</a:t>
            </a:r>
            <a:r>
              <a:rPr lang="tr-TR" i="1" dirty="0"/>
              <a:t> teehhür lazım gele bu </a:t>
            </a:r>
            <a:r>
              <a:rPr lang="tr-TR" i="1" dirty="0" err="1"/>
              <a:t>babda</a:t>
            </a:r>
            <a:r>
              <a:rPr lang="tr-TR" i="1" dirty="0"/>
              <a:t> ihmalleri zahir olanların beyan edecek özürleri makbul </a:t>
            </a:r>
            <a:r>
              <a:rPr lang="tr-TR" i="1" dirty="0" err="1"/>
              <a:t>olmayup</a:t>
            </a:r>
            <a:r>
              <a:rPr lang="tr-TR" i="1" dirty="0"/>
              <a:t> </a:t>
            </a:r>
            <a:r>
              <a:rPr lang="tr-TR" i="1" dirty="0" err="1"/>
              <a:t>azl</a:t>
            </a:r>
            <a:r>
              <a:rPr lang="tr-TR" i="1" dirty="0"/>
              <a:t> ile </a:t>
            </a:r>
            <a:r>
              <a:rPr lang="tr-TR" i="1" dirty="0" err="1"/>
              <a:t>konuşmayup</a:t>
            </a:r>
            <a:r>
              <a:rPr lang="tr-TR" i="1" dirty="0"/>
              <a:t> </a:t>
            </a:r>
            <a:r>
              <a:rPr lang="tr-TR" i="1" dirty="0" err="1"/>
              <a:t>envai</a:t>
            </a:r>
            <a:r>
              <a:rPr lang="tr-TR" i="1" dirty="0"/>
              <a:t> </a:t>
            </a:r>
            <a:r>
              <a:rPr lang="tr-TR" i="1" dirty="0" err="1"/>
              <a:t>itab</a:t>
            </a:r>
            <a:r>
              <a:rPr lang="tr-TR" i="1" dirty="0"/>
              <a:t> ve </a:t>
            </a:r>
            <a:r>
              <a:rPr lang="tr-TR" i="1" dirty="0" err="1"/>
              <a:t>ikaba</a:t>
            </a:r>
            <a:r>
              <a:rPr lang="tr-TR" i="1" dirty="0"/>
              <a:t> mazhar olmaları mukarrerdir ana göre basiret üzere </a:t>
            </a:r>
            <a:r>
              <a:rPr lang="tr-TR" i="1" dirty="0" err="1"/>
              <a:t>olasız</a:t>
            </a:r>
            <a:r>
              <a:rPr lang="tr-TR" i="1" dirty="0"/>
              <a:t>. (Aynen) (Osmanlı A.{</a:t>
            </a:r>
            <a:r>
              <a:rPr lang="tr-TR" i="1" dirty="0" err="1"/>
              <a:t>DVNSMHM.d</a:t>
            </a:r>
            <a:r>
              <a:rPr lang="tr-TR" i="1" dirty="0"/>
              <a:t>...14.856.0)	</a:t>
            </a:r>
            <a:endParaRPr lang="tr-TR" dirty="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2360185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r>
              <a:rPr lang="tr-TR" sz="5400" b="1" dirty="0" smtClean="0">
                <a:solidFill>
                  <a:srgbClr val="FF0000"/>
                </a:solidFill>
              </a:rPr>
              <a:t>KITALAR</a:t>
            </a:r>
          </a:p>
          <a:p>
            <a:pPr marL="0" indent="0" algn="ctr">
              <a:buNone/>
            </a:pPr>
            <a:r>
              <a:rPr lang="tr-TR" sz="5400" b="1" dirty="0" smtClean="0">
                <a:solidFill>
                  <a:srgbClr val="FF0000"/>
                </a:solidFill>
              </a:rPr>
              <a:t>ve</a:t>
            </a:r>
          </a:p>
          <a:p>
            <a:pPr marL="0" indent="0" algn="ctr">
              <a:buNone/>
            </a:pPr>
            <a:r>
              <a:rPr lang="tr-TR" sz="5400" b="1" dirty="0" smtClean="0">
                <a:solidFill>
                  <a:srgbClr val="FF0000"/>
                </a:solidFill>
              </a:rPr>
              <a:t>BÖLGELER</a:t>
            </a:r>
            <a:endParaRPr lang="tr-TR" sz="5400" b="1" dirty="0">
              <a:solidFill>
                <a:srgbClr val="FF0000"/>
              </a:solidFill>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4937279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i="1" cap="all" dirty="0"/>
              <a:t>(BÜYÜK ASYA)</a:t>
            </a:r>
            <a:r>
              <a:rPr lang="tr-TR" dirty="0"/>
              <a:t/>
            </a:r>
            <a:br>
              <a:rPr lang="tr-TR" dirty="0"/>
            </a:br>
            <a:endParaRPr lang="tr-TR" dirty="0"/>
          </a:p>
        </p:txBody>
      </p:sp>
      <p:sp>
        <p:nvSpPr>
          <p:cNvPr id="3" name="İçerik Yer Tutucusu 2"/>
          <p:cNvSpPr>
            <a:spLocks noGrp="1"/>
          </p:cNvSpPr>
          <p:nvPr>
            <p:ph idx="1"/>
          </p:nvPr>
        </p:nvSpPr>
        <p:spPr>
          <a:xfrm>
            <a:off x="457200" y="116632"/>
            <a:ext cx="8229600" cy="6741368"/>
          </a:xfrm>
        </p:spPr>
        <p:txBody>
          <a:bodyPr>
            <a:normAutofit fontScale="70000" lnSpcReduction="20000"/>
          </a:bodyPr>
          <a:lstStyle/>
          <a:p>
            <a:pPr lvl="0"/>
            <a:r>
              <a:rPr lang="tr-TR" dirty="0" smtClean="0"/>
              <a:t>Hunlar</a:t>
            </a:r>
            <a:endParaRPr lang="tr-TR" dirty="0"/>
          </a:p>
          <a:p>
            <a:pPr lvl="0"/>
            <a:r>
              <a:rPr lang="tr-TR" dirty="0" err="1"/>
              <a:t>Pazırık</a:t>
            </a:r>
            <a:endParaRPr lang="tr-TR" dirty="0"/>
          </a:p>
          <a:p>
            <a:pPr lvl="0"/>
            <a:r>
              <a:rPr lang="tr-TR" dirty="0" err="1"/>
              <a:t>Haoma</a:t>
            </a:r>
            <a:r>
              <a:rPr lang="tr-TR" dirty="0"/>
              <a:t> içen Sakalar</a:t>
            </a:r>
          </a:p>
          <a:p>
            <a:pPr lvl="0"/>
            <a:r>
              <a:rPr lang="tr-TR" dirty="0"/>
              <a:t>Göçebeler</a:t>
            </a:r>
          </a:p>
          <a:p>
            <a:pPr lvl="0"/>
            <a:r>
              <a:rPr lang="tr-TR" dirty="0" err="1"/>
              <a:t>Himalayalar’dan</a:t>
            </a:r>
            <a:r>
              <a:rPr lang="tr-TR" dirty="0"/>
              <a:t> Hindistan’a</a:t>
            </a:r>
          </a:p>
          <a:p>
            <a:pPr lvl="0"/>
            <a:r>
              <a:rPr lang="tr-TR" dirty="0"/>
              <a:t>Atlı Göçebeler</a:t>
            </a:r>
          </a:p>
          <a:p>
            <a:pPr lvl="0"/>
            <a:r>
              <a:rPr lang="tr-TR" dirty="0"/>
              <a:t>Trakyalılar</a:t>
            </a:r>
          </a:p>
          <a:p>
            <a:pPr lvl="0"/>
            <a:r>
              <a:rPr lang="tr-TR" dirty="0"/>
              <a:t>Sümerler</a:t>
            </a:r>
          </a:p>
          <a:p>
            <a:pPr lvl="0"/>
            <a:r>
              <a:rPr lang="tr-TR" dirty="0"/>
              <a:t>Macar Ovaları</a:t>
            </a:r>
          </a:p>
          <a:p>
            <a:pPr lvl="0"/>
            <a:r>
              <a:rPr lang="tr-TR" dirty="0"/>
              <a:t>Altay Türkleri</a:t>
            </a:r>
          </a:p>
          <a:p>
            <a:pPr lvl="0"/>
            <a:r>
              <a:rPr lang="tr-TR" dirty="0"/>
              <a:t>Altay Şamanları</a:t>
            </a:r>
          </a:p>
          <a:p>
            <a:pPr lvl="0"/>
            <a:r>
              <a:rPr lang="tr-TR" dirty="0"/>
              <a:t>Kendirimiz</a:t>
            </a:r>
          </a:p>
          <a:p>
            <a:pPr lvl="0"/>
            <a:r>
              <a:rPr lang="tr-TR" dirty="0"/>
              <a:t>Kendir </a:t>
            </a:r>
            <a:r>
              <a:rPr lang="tr-TR" dirty="0" err="1"/>
              <a:t>Kendir</a:t>
            </a:r>
            <a:endParaRPr lang="tr-TR" dirty="0"/>
          </a:p>
          <a:p>
            <a:pPr lvl="0"/>
            <a:r>
              <a:rPr lang="tr-TR" dirty="0"/>
              <a:t>Türkiye</a:t>
            </a:r>
          </a:p>
          <a:p>
            <a:pPr lvl="0"/>
            <a:r>
              <a:rPr lang="tr-TR" dirty="0"/>
              <a:t>Türk Kendiri</a:t>
            </a:r>
          </a:p>
          <a:p>
            <a:pPr lvl="0"/>
            <a:r>
              <a:rPr lang="tr-TR" dirty="0" err="1"/>
              <a:t>Kend</a:t>
            </a:r>
            <a:r>
              <a:rPr lang="tr-TR" dirty="0"/>
              <a:t> (ir)</a:t>
            </a:r>
          </a:p>
          <a:p>
            <a:pPr marL="0" indent="0">
              <a:buNone/>
            </a:pPr>
            <a:r>
              <a:rPr lang="tr-TR" dirty="0"/>
              <a:t> </a:t>
            </a:r>
            <a:endParaRPr lang="tr-TR" dirty="0" smtClean="0"/>
          </a:p>
          <a:p>
            <a:endParaRPr lang="tr-TR" dirty="0"/>
          </a:p>
          <a:p>
            <a:pPr lvl="0"/>
            <a:r>
              <a:rPr lang="tr-TR" dirty="0"/>
              <a:t>Kandahar</a:t>
            </a:r>
          </a:p>
          <a:p>
            <a:pPr lvl="0"/>
            <a:r>
              <a:rPr lang="tr-TR" dirty="0"/>
              <a:t>Dar Üs Sınai, Arsenal</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2592682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b="1" i="1" cap="all" dirty="0" smtClean="0"/>
              <a:t/>
            </a:r>
            <a:br>
              <a:rPr lang="tr-TR" b="1" i="1" cap="all" dirty="0" smtClean="0"/>
            </a:br>
            <a:r>
              <a:rPr lang="tr-TR" b="1" i="1" cap="all" dirty="0" smtClean="0"/>
              <a:t>(</a:t>
            </a:r>
            <a:r>
              <a:rPr lang="tr-TR" b="1" i="1" cap="all" dirty="0"/>
              <a:t>KÜÇÜK ASYA)</a:t>
            </a:r>
            <a:r>
              <a:rPr lang="tr-TR" dirty="0"/>
              <a:t/>
            </a:r>
            <a:br>
              <a:rPr lang="tr-TR" dirty="0"/>
            </a:br>
            <a:endParaRPr lang="tr-TR" dirty="0"/>
          </a:p>
        </p:txBody>
      </p:sp>
      <p:sp>
        <p:nvSpPr>
          <p:cNvPr id="3" name="İçerik Yer Tutucusu 2"/>
          <p:cNvSpPr>
            <a:spLocks noGrp="1"/>
          </p:cNvSpPr>
          <p:nvPr>
            <p:ph idx="1"/>
          </p:nvPr>
        </p:nvSpPr>
        <p:spPr>
          <a:xfrm>
            <a:off x="457200" y="908720"/>
            <a:ext cx="8229600" cy="5832648"/>
          </a:xfrm>
        </p:spPr>
        <p:txBody>
          <a:bodyPr>
            <a:normAutofit fontScale="55000" lnSpcReduction="20000"/>
          </a:bodyPr>
          <a:lstStyle/>
          <a:p>
            <a:pPr lvl="0"/>
            <a:r>
              <a:rPr lang="tr-TR" dirty="0" smtClean="0"/>
              <a:t>Çatalhöyük</a:t>
            </a:r>
            <a:endParaRPr lang="tr-TR" dirty="0"/>
          </a:p>
          <a:p>
            <a:pPr lvl="0"/>
            <a:r>
              <a:rPr lang="tr-TR" dirty="0"/>
              <a:t>Anadolu’da Hititler</a:t>
            </a:r>
          </a:p>
          <a:p>
            <a:pPr lvl="0"/>
            <a:r>
              <a:rPr lang="tr-TR" dirty="0" err="1"/>
              <a:t>Karya</a:t>
            </a:r>
            <a:endParaRPr lang="tr-TR" dirty="0"/>
          </a:p>
          <a:p>
            <a:pPr lvl="0"/>
            <a:r>
              <a:rPr lang="tr-TR" dirty="0"/>
              <a:t>Milet, Milas</a:t>
            </a:r>
          </a:p>
          <a:p>
            <a:pPr lvl="0"/>
            <a:r>
              <a:rPr lang="tr-TR" dirty="0"/>
              <a:t>Kilikya</a:t>
            </a:r>
          </a:p>
          <a:p>
            <a:pPr lvl="0"/>
            <a:r>
              <a:rPr lang="tr-TR" dirty="0"/>
              <a:t>Bergama</a:t>
            </a:r>
          </a:p>
          <a:p>
            <a:pPr lvl="0"/>
            <a:r>
              <a:rPr lang="tr-TR" dirty="0" err="1"/>
              <a:t>Frigya</a:t>
            </a:r>
            <a:endParaRPr lang="tr-TR" dirty="0"/>
          </a:p>
          <a:p>
            <a:pPr lvl="0"/>
            <a:r>
              <a:rPr lang="tr-TR" dirty="0" err="1"/>
              <a:t>Galatya</a:t>
            </a:r>
            <a:endParaRPr lang="tr-TR" dirty="0"/>
          </a:p>
          <a:p>
            <a:pPr lvl="0"/>
            <a:r>
              <a:rPr lang="tr-TR" dirty="0"/>
              <a:t>Küçük Asya</a:t>
            </a:r>
          </a:p>
          <a:p>
            <a:pPr lvl="0"/>
            <a:r>
              <a:rPr lang="tr-TR" dirty="0"/>
              <a:t>Anadolu’ya Göçler</a:t>
            </a:r>
          </a:p>
          <a:p>
            <a:pPr lvl="0"/>
            <a:r>
              <a:rPr lang="tr-TR" dirty="0"/>
              <a:t>Kantar </a:t>
            </a:r>
            <a:r>
              <a:rPr lang="tr-TR" dirty="0" err="1"/>
              <a:t>Kantar</a:t>
            </a:r>
            <a:endParaRPr lang="tr-TR" dirty="0"/>
          </a:p>
          <a:p>
            <a:pPr lvl="0"/>
            <a:r>
              <a:rPr lang="tr-TR" dirty="0"/>
              <a:t>Merzifon’un Çadırları</a:t>
            </a:r>
          </a:p>
          <a:p>
            <a:pPr lvl="0"/>
            <a:r>
              <a:rPr lang="tr-TR" dirty="0"/>
              <a:t>Karadeniz</a:t>
            </a:r>
          </a:p>
          <a:p>
            <a:pPr lvl="0"/>
            <a:r>
              <a:rPr lang="tr-TR" dirty="0"/>
              <a:t>Fırat Boyları</a:t>
            </a:r>
          </a:p>
          <a:p>
            <a:pPr lvl="0"/>
            <a:r>
              <a:rPr lang="tr-TR" dirty="0"/>
              <a:t>Rastgele!</a:t>
            </a:r>
          </a:p>
          <a:p>
            <a:pPr lvl="0"/>
            <a:r>
              <a:rPr lang="tr-TR" dirty="0" err="1"/>
              <a:t>Harik</a:t>
            </a:r>
            <a:r>
              <a:rPr lang="tr-TR" dirty="0"/>
              <a:t> Ayakkabılar</a:t>
            </a:r>
          </a:p>
          <a:p>
            <a:pPr lvl="0"/>
            <a:r>
              <a:rPr lang="tr-TR" dirty="0"/>
              <a:t>Antep Mağaraları</a:t>
            </a:r>
          </a:p>
          <a:p>
            <a:pPr lvl="0"/>
            <a:r>
              <a:rPr lang="tr-TR" dirty="0"/>
              <a:t>Kendirli Kilisesi</a:t>
            </a:r>
          </a:p>
          <a:p>
            <a:pPr lvl="0"/>
            <a:r>
              <a:rPr lang="tr-TR" dirty="0"/>
              <a:t>Gelibolu Yelkeni</a:t>
            </a:r>
          </a:p>
          <a:p>
            <a:pPr marL="0" indent="0">
              <a:buNone/>
            </a:pPr>
            <a:r>
              <a:rPr lang="tr-TR" dirty="0"/>
              <a:t> </a:t>
            </a:r>
          </a:p>
          <a:p>
            <a:pPr marL="0" indent="0">
              <a:buNone/>
            </a:pPr>
            <a:r>
              <a:rPr lang="tr-TR" dirty="0"/>
              <a:t> </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8155557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792088"/>
          </a:xfrm>
        </p:spPr>
        <p:txBody>
          <a:bodyPr>
            <a:normAutofit fontScale="90000"/>
          </a:bodyPr>
          <a:lstStyle/>
          <a:p>
            <a:r>
              <a:rPr lang="tr-TR" b="1" i="1" cap="all" dirty="0" smtClean="0"/>
              <a:t/>
            </a:r>
            <a:br>
              <a:rPr lang="tr-TR" b="1" i="1" cap="all" dirty="0" smtClean="0"/>
            </a:br>
            <a:r>
              <a:rPr lang="tr-TR" b="1" i="1" cap="all" dirty="0" smtClean="0"/>
              <a:t>(</a:t>
            </a:r>
            <a:r>
              <a:rPr lang="tr-TR" b="1" i="1" cap="all" dirty="0"/>
              <a:t>KÜÇÜK ASYA)</a:t>
            </a:r>
            <a:r>
              <a:rPr lang="tr-TR" dirty="0"/>
              <a:t/>
            </a:r>
            <a:br>
              <a:rPr lang="tr-TR" dirty="0"/>
            </a:br>
            <a:endParaRPr lang="tr-TR" dirty="0"/>
          </a:p>
        </p:txBody>
      </p:sp>
      <p:sp>
        <p:nvSpPr>
          <p:cNvPr id="3" name="İçerik Yer Tutucusu 2"/>
          <p:cNvSpPr>
            <a:spLocks noGrp="1"/>
          </p:cNvSpPr>
          <p:nvPr>
            <p:ph idx="1"/>
          </p:nvPr>
        </p:nvSpPr>
        <p:spPr>
          <a:xfrm>
            <a:off x="457200" y="836712"/>
            <a:ext cx="8229600" cy="5832648"/>
          </a:xfrm>
        </p:spPr>
        <p:txBody>
          <a:bodyPr>
            <a:normAutofit fontScale="85000" lnSpcReduction="20000"/>
          </a:bodyPr>
          <a:lstStyle/>
          <a:p>
            <a:pPr marL="0" indent="0">
              <a:buNone/>
            </a:pPr>
            <a:endParaRPr lang="tr-TR" dirty="0"/>
          </a:p>
          <a:p>
            <a:pPr lvl="0"/>
            <a:r>
              <a:rPr lang="tr-TR" dirty="0"/>
              <a:t>Afyonkarahisar, Kandahar</a:t>
            </a:r>
          </a:p>
          <a:p>
            <a:pPr lvl="0"/>
            <a:r>
              <a:rPr lang="tr-TR" dirty="0"/>
              <a:t>Alabanda, Milas, </a:t>
            </a:r>
            <a:r>
              <a:rPr lang="tr-TR" dirty="0" err="1"/>
              <a:t>Karya</a:t>
            </a:r>
            <a:endParaRPr lang="tr-TR" dirty="0"/>
          </a:p>
          <a:p>
            <a:pPr lvl="0"/>
            <a:r>
              <a:rPr lang="tr-TR" dirty="0" err="1"/>
              <a:t>Livâ</a:t>
            </a:r>
            <a:r>
              <a:rPr lang="tr-TR" dirty="0"/>
              <a:t>-i Aydın</a:t>
            </a:r>
          </a:p>
          <a:p>
            <a:pPr lvl="0"/>
            <a:r>
              <a:rPr lang="tr-TR" dirty="0"/>
              <a:t>Aydın</a:t>
            </a:r>
          </a:p>
          <a:p>
            <a:pPr lvl="0"/>
            <a:r>
              <a:rPr lang="tr-TR" dirty="0"/>
              <a:t>İzmir</a:t>
            </a:r>
          </a:p>
          <a:p>
            <a:pPr lvl="0"/>
            <a:r>
              <a:rPr lang="tr-TR" dirty="0"/>
              <a:t>Tire</a:t>
            </a:r>
          </a:p>
          <a:p>
            <a:pPr lvl="0"/>
            <a:r>
              <a:rPr lang="tr-TR" dirty="0"/>
              <a:t>Menteşe</a:t>
            </a:r>
          </a:p>
          <a:p>
            <a:pPr marL="0" indent="0">
              <a:buNone/>
            </a:pPr>
            <a:r>
              <a:rPr lang="tr-TR" dirty="0"/>
              <a:t> </a:t>
            </a:r>
          </a:p>
          <a:p>
            <a:pPr lvl="0"/>
            <a:r>
              <a:rPr lang="tr-TR" dirty="0"/>
              <a:t>İç İl </a:t>
            </a:r>
            <a:r>
              <a:rPr lang="tr-TR" dirty="0" err="1"/>
              <a:t>Livâsı</a:t>
            </a:r>
            <a:endParaRPr lang="tr-TR" dirty="0"/>
          </a:p>
          <a:p>
            <a:pPr lvl="0"/>
            <a:r>
              <a:rPr lang="tr-TR" dirty="0"/>
              <a:t>Maraş</a:t>
            </a:r>
          </a:p>
          <a:p>
            <a:pPr lvl="0"/>
            <a:r>
              <a:rPr lang="tr-TR" dirty="0"/>
              <a:t>Adana</a:t>
            </a:r>
          </a:p>
          <a:p>
            <a:pPr lvl="0"/>
            <a:r>
              <a:rPr lang="tr-TR" dirty="0"/>
              <a:t>Diyarbakır</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67673622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b="1" i="1" cap="all" dirty="0"/>
              <a:t>(KÜÇÜK ASYA)</a:t>
            </a:r>
            <a:r>
              <a:rPr lang="tr-TR" dirty="0"/>
              <a:t/>
            </a:r>
            <a:br>
              <a:rPr lang="tr-TR" dirty="0"/>
            </a:br>
            <a:endParaRPr lang="tr-TR" dirty="0"/>
          </a:p>
        </p:txBody>
      </p:sp>
      <p:sp>
        <p:nvSpPr>
          <p:cNvPr id="3" name="İçerik Yer Tutucusu 2"/>
          <p:cNvSpPr>
            <a:spLocks noGrp="1"/>
          </p:cNvSpPr>
          <p:nvPr>
            <p:ph idx="1"/>
          </p:nvPr>
        </p:nvSpPr>
        <p:spPr>
          <a:xfrm>
            <a:off x="457200" y="44624"/>
            <a:ext cx="8229600" cy="6813376"/>
          </a:xfrm>
        </p:spPr>
        <p:txBody>
          <a:bodyPr>
            <a:normAutofit fontScale="32500" lnSpcReduction="20000"/>
          </a:bodyPr>
          <a:lstStyle/>
          <a:p>
            <a:pPr marL="0" indent="0">
              <a:buNone/>
            </a:pPr>
            <a:r>
              <a:rPr lang="tr-TR" dirty="0"/>
              <a:t> </a:t>
            </a:r>
          </a:p>
          <a:p>
            <a:pPr lvl="0"/>
            <a:r>
              <a:rPr lang="tr-TR" sz="5200" dirty="0" err="1"/>
              <a:t>Sinob</a:t>
            </a:r>
            <a:endParaRPr lang="tr-TR" sz="5200" dirty="0"/>
          </a:p>
          <a:p>
            <a:pPr marL="0" indent="0">
              <a:buNone/>
            </a:pPr>
            <a:r>
              <a:rPr lang="tr-TR" sz="5200" dirty="0"/>
              <a:t> </a:t>
            </a:r>
          </a:p>
          <a:p>
            <a:pPr lvl="0"/>
            <a:r>
              <a:rPr lang="tr-TR" sz="5200" dirty="0"/>
              <a:t>Canik</a:t>
            </a:r>
          </a:p>
          <a:p>
            <a:pPr lvl="0"/>
            <a:r>
              <a:rPr lang="tr-TR" sz="5200" dirty="0"/>
              <a:t>Samsun’un dağları</a:t>
            </a:r>
          </a:p>
          <a:p>
            <a:pPr lvl="0"/>
            <a:r>
              <a:rPr lang="tr-TR" sz="5200" dirty="0"/>
              <a:t>Samsun</a:t>
            </a:r>
          </a:p>
          <a:p>
            <a:pPr lvl="0"/>
            <a:r>
              <a:rPr lang="tr-TR" sz="5200" dirty="0"/>
              <a:t>Bafra</a:t>
            </a:r>
          </a:p>
          <a:p>
            <a:pPr lvl="0"/>
            <a:r>
              <a:rPr lang="tr-TR" sz="5200" dirty="0"/>
              <a:t>Terme</a:t>
            </a:r>
          </a:p>
          <a:p>
            <a:pPr lvl="0"/>
            <a:r>
              <a:rPr lang="tr-TR" sz="5200" dirty="0"/>
              <a:t>Amasra</a:t>
            </a:r>
          </a:p>
          <a:p>
            <a:r>
              <a:rPr lang="tr-TR" sz="5200" dirty="0"/>
              <a:t> </a:t>
            </a:r>
          </a:p>
          <a:p>
            <a:pPr lvl="0"/>
            <a:r>
              <a:rPr lang="tr-TR" sz="5200" dirty="0"/>
              <a:t>Bartın</a:t>
            </a:r>
          </a:p>
          <a:p>
            <a:pPr marL="0" indent="0">
              <a:buNone/>
            </a:pPr>
            <a:r>
              <a:rPr lang="tr-TR" sz="5200" dirty="0"/>
              <a:t> </a:t>
            </a:r>
          </a:p>
          <a:p>
            <a:pPr lvl="0"/>
            <a:r>
              <a:rPr lang="tr-TR" sz="5200" dirty="0"/>
              <a:t>Kastamonu</a:t>
            </a:r>
          </a:p>
          <a:p>
            <a:pPr lvl="0"/>
            <a:r>
              <a:rPr lang="tr-TR" sz="5200" dirty="0"/>
              <a:t>Taşköprü</a:t>
            </a:r>
          </a:p>
          <a:p>
            <a:pPr lvl="0"/>
            <a:r>
              <a:rPr lang="tr-TR" sz="5200" dirty="0"/>
              <a:t>İnebolu</a:t>
            </a:r>
          </a:p>
          <a:p>
            <a:pPr marL="0" indent="0">
              <a:buNone/>
            </a:pPr>
            <a:r>
              <a:rPr lang="tr-TR" sz="5200" dirty="0"/>
              <a:t> </a:t>
            </a:r>
          </a:p>
          <a:p>
            <a:pPr lvl="0"/>
            <a:r>
              <a:rPr lang="tr-TR" sz="5200" dirty="0"/>
              <a:t>Ordu</a:t>
            </a:r>
          </a:p>
          <a:p>
            <a:pPr lvl="0"/>
            <a:r>
              <a:rPr lang="tr-TR" sz="5200" dirty="0"/>
              <a:t>Fatsa</a:t>
            </a:r>
          </a:p>
          <a:p>
            <a:pPr lvl="0"/>
            <a:r>
              <a:rPr lang="tr-TR" sz="5200" dirty="0"/>
              <a:t>Ünye</a:t>
            </a:r>
          </a:p>
          <a:p>
            <a:pPr marL="0" indent="0">
              <a:buNone/>
            </a:pPr>
            <a:r>
              <a:rPr lang="tr-TR" sz="5200" dirty="0"/>
              <a:t> </a:t>
            </a:r>
          </a:p>
          <a:p>
            <a:pPr lvl="0"/>
            <a:r>
              <a:rPr lang="tr-TR" sz="5200" dirty="0"/>
              <a:t>Trabzon</a:t>
            </a:r>
          </a:p>
          <a:p>
            <a:pPr lvl="0"/>
            <a:r>
              <a:rPr lang="tr-TR" sz="5200" dirty="0"/>
              <a:t>Of, Sürmene, Şalpazarı</a:t>
            </a:r>
          </a:p>
          <a:p>
            <a:pPr lvl="0"/>
            <a:r>
              <a:rPr lang="tr-TR" sz="5200" dirty="0" err="1"/>
              <a:t>Trabosan</a:t>
            </a:r>
            <a:r>
              <a:rPr lang="tr-TR" sz="5200" dirty="0"/>
              <a:t> beşleri</a:t>
            </a:r>
          </a:p>
          <a:p>
            <a:pPr marL="0" indent="0">
              <a:buNone/>
            </a:pPr>
            <a:r>
              <a:rPr lang="tr-TR" sz="5200" dirty="0"/>
              <a:t> </a:t>
            </a:r>
          </a:p>
          <a:p>
            <a:pPr lvl="0"/>
            <a:r>
              <a:rPr lang="tr-TR" sz="5200" dirty="0"/>
              <a:t>Sivas</a:t>
            </a:r>
          </a:p>
          <a:p>
            <a:pPr marL="0" indent="0">
              <a:buNone/>
            </a:pPr>
            <a:r>
              <a:rPr lang="tr-TR" sz="5200" dirty="0"/>
              <a:t> </a:t>
            </a:r>
          </a:p>
          <a:p>
            <a:pPr marL="0" indent="0">
              <a:buNone/>
            </a:pPr>
            <a:endParaRPr lang="tr-TR" sz="38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0863757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274042"/>
          </a:xfrm>
        </p:spPr>
        <p:txBody>
          <a:bodyPr>
            <a:normAutofit fontScale="90000"/>
          </a:bodyPr>
          <a:lstStyle/>
          <a:p>
            <a:r>
              <a:rPr lang="tr-TR" b="1" i="1" cap="all" dirty="0" smtClean="0"/>
              <a:t/>
            </a:r>
            <a:br>
              <a:rPr lang="tr-TR" b="1" i="1" cap="all" dirty="0" smtClean="0"/>
            </a:br>
            <a:r>
              <a:rPr lang="tr-TR" b="1" i="1" cap="all" dirty="0" smtClean="0"/>
              <a:t>RUMELİ</a:t>
            </a:r>
            <a:r>
              <a:rPr lang="tr-TR" dirty="0"/>
              <a:t/>
            </a:r>
            <a:br>
              <a:rPr lang="tr-TR" dirty="0"/>
            </a:br>
            <a:endParaRPr lang="tr-TR" dirty="0"/>
          </a:p>
        </p:txBody>
      </p:sp>
      <p:sp>
        <p:nvSpPr>
          <p:cNvPr id="3" name="İçerik Yer Tutucusu 2"/>
          <p:cNvSpPr>
            <a:spLocks noGrp="1"/>
          </p:cNvSpPr>
          <p:nvPr>
            <p:ph idx="1"/>
          </p:nvPr>
        </p:nvSpPr>
        <p:spPr>
          <a:xfrm>
            <a:off x="457200" y="116632"/>
            <a:ext cx="8229600" cy="6741368"/>
          </a:xfrm>
        </p:spPr>
        <p:txBody>
          <a:bodyPr>
            <a:normAutofit fontScale="32500" lnSpcReduction="20000"/>
          </a:bodyPr>
          <a:lstStyle/>
          <a:p>
            <a:r>
              <a:rPr lang="tr-TR" sz="4300" dirty="0"/>
              <a:t> </a:t>
            </a:r>
            <a:r>
              <a:rPr lang="tr-TR" sz="4300" dirty="0" smtClean="0"/>
              <a:t>İskele </a:t>
            </a:r>
            <a:r>
              <a:rPr lang="tr-TR" sz="4300" dirty="0"/>
              <a:t>i Budun ve Estergon</a:t>
            </a:r>
          </a:p>
          <a:p>
            <a:pPr marL="0" indent="0">
              <a:buNone/>
            </a:pPr>
            <a:r>
              <a:rPr lang="tr-TR" sz="4300" dirty="0"/>
              <a:t> </a:t>
            </a:r>
          </a:p>
          <a:p>
            <a:pPr lvl="0"/>
            <a:r>
              <a:rPr lang="tr-TR" sz="4300" dirty="0"/>
              <a:t>Eyalet-i Uyvar</a:t>
            </a:r>
          </a:p>
          <a:p>
            <a:pPr lvl="0"/>
            <a:r>
              <a:rPr lang="tr-TR" sz="4300" dirty="0"/>
              <a:t>Eflak</a:t>
            </a:r>
          </a:p>
          <a:p>
            <a:pPr lvl="0"/>
            <a:r>
              <a:rPr lang="tr-TR" sz="4300" dirty="0" err="1"/>
              <a:t>Tımışvar</a:t>
            </a:r>
            <a:endParaRPr lang="tr-TR" sz="4300" dirty="0"/>
          </a:p>
          <a:p>
            <a:pPr lvl="0"/>
            <a:r>
              <a:rPr lang="tr-TR" sz="4300" dirty="0"/>
              <a:t>Erdel</a:t>
            </a:r>
          </a:p>
          <a:p>
            <a:pPr lvl="0"/>
            <a:r>
              <a:rPr lang="tr-TR" sz="4300" dirty="0" err="1"/>
              <a:t>Boğdan</a:t>
            </a:r>
            <a:endParaRPr lang="tr-TR" sz="4300" dirty="0"/>
          </a:p>
          <a:p>
            <a:pPr marL="0" indent="0">
              <a:buNone/>
            </a:pPr>
            <a:r>
              <a:rPr lang="tr-TR" sz="4300" dirty="0"/>
              <a:t> </a:t>
            </a:r>
          </a:p>
          <a:p>
            <a:pPr lvl="0"/>
            <a:r>
              <a:rPr lang="tr-TR" sz="4300" dirty="0"/>
              <a:t>Belgrad</a:t>
            </a:r>
          </a:p>
          <a:p>
            <a:pPr lvl="0"/>
            <a:r>
              <a:rPr lang="tr-TR" sz="4300" dirty="0"/>
              <a:t>Niş</a:t>
            </a:r>
          </a:p>
          <a:p>
            <a:pPr lvl="0"/>
            <a:r>
              <a:rPr lang="tr-TR" sz="4300" dirty="0" err="1"/>
              <a:t>Buyanofçe</a:t>
            </a:r>
            <a:endParaRPr lang="tr-TR" sz="4300" dirty="0"/>
          </a:p>
          <a:p>
            <a:pPr marL="0" indent="0">
              <a:buNone/>
            </a:pPr>
            <a:r>
              <a:rPr lang="tr-TR" sz="4300" dirty="0"/>
              <a:t> </a:t>
            </a:r>
          </a:p>
          <a:p>
            <a:pPr lvl="0"/>
            <a:r>
              <a:rPr lang="tr-TR" sz="4300" dirty="0" err="1"/>
              <a:t>Bladçe</a:t>
            </a:r>
            <a:endParaRPr lang="tr-TR" sz="4300" dirty="0"/>
          </a:p>
          <a:p>
            <a:pPr marL="0" indent="0">
              <a:buNone/>
            </a:pPr>
            <a:r>
              <a:rPr lang="tr-TR" sz="4300" dirty="0"/>
              <a:t> </a:t>
            </a:r>
          </a:p>
          <a:p>
            <a:pPr lvl="0"/>
            <a:r>
              <a:rPr lang="tr-TR" sz="4300" dirty="0"/>
              <a:t>Görice</a:t>
            </a:r>
          </a:p>
          <a:p>
            <a:pPr marL="0" indent="0">
              <a:buNone/>
            </a:pPr>
            <a:r>
              <a:rPr lang="tr-TR" sz="4300" dirty="0"/>
              <a:t> </a:t>
            </a:r>
          </a:p>
          <a:p>
            <a:pPr lvl="0"/>
            <a:r>
              <a:rPr lang="tr-TR" sz="4300" dirty="0"/>
              <a:t>Ohri</a:t>
            </a:r>
          </a:p>
          <a:p>
            <a:pPr marL="0" indent="0">
              <a:buNone/>
            </a:pPr>
            <a:r>
              <a:rPr lang="tr-TR" sz="4300" dirty="0"/>
              <a:t> </a:t>
            </a:r>
          </a:p>
          <a:p>
            <a:pPr lvl="0"/>
            <a:r>
              <a:rPr lang="tr-TR" sz="4300" dirty="0"/>
              <a:t>Varna</a:t>
            </a:r>
          </a:p>
          <a:p>
            <a:pPr lvl="0"/>
            <a:r>
              <a:rPr lang="tr-TR" sz="4300" dirty="0" err="1"/>
              <a:t>Ruscuk</a:t>
            </a:r>
            <a:endParaRPr lang="tr-TR" sz="4300" dirty="0"/>
          </a:p>
          <a:p>
            <a:pPr lvl="0"/>
            <a:r>
              <a:rPr lang="tr-TR" sz="4300" dirty="0" err="1"/>
              <a:t>Ahyolu</a:t>
            </a:r>
            <a:endParaRPr lang="tr-TR" sz="4300" dirty="0"/>
          </a:p>
          <a:p>
            <a:pPr lvl="0"/>
            <a:r>
              <a:rPr lang="tr-TR" sz="4300" dirty="0" err="1"/>
              <a:t>Çernovi</a:t>
            </a:r>
            <a:endParaRPr lang="tr-TR" sz="4300" dirty="0"/>
          </a:p>
          <a:p>
            <a:pPr lvl="0"/>
            <a:r>
              <a:rPr lang="tr-TR" sz="4300" dirty="0"/>
              <a:t>Niğbolu</a:t>
            </a:r>
          </a:p>
          <a:p>
            <a:pPr lvl="0"/>
            <a:r>
              <a:rPr lang="tr-TR" sz="4300" dirty="0" err="1"/>
              <a:t>Vidin</a:t>
            </a:r>
            <a:r>
              <a:rPr lang="tr-TR" sz="4300" dirty="0"/>
              <a:t> Bey’ine</a:t>
            </a:r>
          </a:p>
          <a:p>
            <a:pPr lvl="0"/>
            <a:r>
              <a:rPr lang="tr-TR" sz="4300" dirty="0"/>
              <a:t>Kadılar</a:t>
            </a:r>
          </a:p>
          <a:p>
            <a:pPr lvl="0"/>
            <a:r>
              <a:rPr lang="tr-TR" sz="4300" dirty="0"/>
              <a:t>Bana Kazası</a:t>
            </a:r>
          </a:p>
          <a:p>
            <a:pPr lvl="0"/>
            <a:r>
              <a:rPr lang="tr-TR" sz="4300" dirty="0" err="1"/>
              <a:t>Köstendil</a:t>
            </a:r>
            <a:r>
              <a:rPr lang="tr-TR" sz="4300" dirty="0"/>
              <a:t> Livası</a:t>
            </a:r>
          </a:p>
          <a:p>
            <a:pPr lvl="0"/>
            <a:r>
              <a:rPr lang="tr-TR" sz="4300" dirty="0" err="1"/>
              <a:t>Berkofça</a:t>
            </a:r>
            <a:endParaRPr lang="tr-TR" sz="4300" dirty="0"/>
          </a:p>
          <a:p>
            <a:pPr lvl="0"/>
            <a:r>
              <a:rPr lang="tr-TR" sz="4300" dirty="0" err="1"/>
              <a:t>Petriç</a:t>
            </a:r>
            <a:r>
              <a:rPr lang="tr-TR" sz="4300" dirty="0"/>
              <a:t> kazası</a:t>
            </a:r>
          </a:p>
          <a:p>
            <a:pPr lvl="0"/>
            <a:r>
              <a:rPr lang="tr-TR" sz="4300" dirty="0"/>
              <a:t>Sofya</a:t>
            </a:r>
          </a:p>
          <a:p>
            <a:pPr marL="0" indent="0">
              <a:buNone/>
            </a:pPr>
            <a:r>
              <a:rPr lang="tr-TR" sz="4300" dirty="0"/>
              <a:t> </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877145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27590</TotalTime>
  <Words>3208</Words>
  <Application>Microsoft Office PowerPoint</Application>
  <PresentationFormat>Ekran Gösterisi (4:3)</PresentationFormat>
  <Paragraphs>1213</Paragraphs>
  <Slides>108</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108</vt:i4>
      </vt:variant>
    </vt:vector>
  </HeadingPairs>
  <TitlesOfParts>
    <vt:vector size="113" baseType="lpstr">
      <vt:lpstr>Arial</vt:lpstr>
      <vt:lpstr>Calibri</vt:lpstr>
      <vt:lpstr>Lucida Sans Typewriter</vt:lpstr>
      <vt:lpstr>Times New Roman</vt:lpstr>
      <vt:lpstr>Ofis Teması</vt:lpstr>
      <vt:lpstr>         KENEVİR YOLU TÜRKİSTAN KENEVİRİN ANAVATANIDIR  Sulak Alanlar ve Nehir Boyları</vt:lpstr>
      <vt:lpstr>Levent Ağaoğlu</vt:lpstr>
      <vt:lpstr>Uygur Hikayesi. MS 1000</vt:lpstr>
      <vt:lpstr> Yer Adlarında Kendir: Türkistan</vt:lpstr>
      <vt:lpstr> TÜRKİSTAN SU KUŞAĞI ve KENEVİR</vt:lpstr>
      <vt:lpstr> Avcılık, toplayıcılık ve balıkçılığı tarımla birleştirmek için nehir ortamlarını kullanan insanlar </vt:lpstr>
      <vt:lpstr> Baykal Gölü </vt:lpstr>
      <vt:lpstr>Baykal Gölü </vt:lpstr>
      <vt:lpstr> Güney Sibirya </vt:lpstr>
      <vt:lpstr>Hazar Denizi’nin güneyi</vt:lpstr>
      <vt:lpstr> İrtiş Nehri  </vt:lpstr>
      <vt:lpstr>Nehir Ortamları ile ilişkili kültür ve uygarlıklar </vt:lpstr>
      <vt:lpstr> Nehir vadilerinde olgun ormanlık alan, çalılık ve çayırlardan oluşan sulak alanlarla ilişkili ekolojik topluluklar </vt:lpstr>
      <vt:lpstr> Sir Derya ve Amu Derya Nehir sistemlerinin boşalttığı alanda gelişen Maveraünnehir (Oxus) Uygarlığı </vt:lpstr>
      <vt:lpstr> Sir Derya ve Amu Derya Nehir sistemlerinin boşalttığı alanda gelişen Maveraünnehir (Oxus) Uygarlığı </vt:lpstr>
      <vt:lpstr>Su Yolları </vt:lpstr>
      <vt:lpstr>Sulak ortamlar (akarsular, nehirler, göller ve diğer sulak alanlar) </vt:lpstr>
      <vt:lpstr> Tatlı suya yakın bölgeler  </vt:lpstr>
      <vt:lpstr> Kenevir Yolları</vt:lpstr>
      <vt:lpstr>Kenevir Yolları</vt:lpstr>
      <vt:lpstr>Kenevir: Kıtalara Yolculuk</vt:lpstr>
      <vt:lpstr>Sulak Alanlar</vt:lpstr>
      <vt:lpstr>«Bir Kendirden, İki Kendinden»</vt:lpstr>
      <vt:lpstr>Dokumacılıkta Kenevir, Keten, Pamuk, İpek, Yün</vt:lpstr>
      <vt:lpstr>Kendir Yer Adlarının Bulunduğu Ülkeler</vt:lpstr>
      <vt:lpstr> Kenevir Yer adlarının Bulunduğu Ülkeler </vt:lpstr>
      <vt:lpstr>Kenevir Yer Adları, Avrupa</vt:lpstr>
      <vt:lpstr>Yer Adlarında Kendir Türkiye</vt:lpstr>
      <vt:lpstr>Sözlük</vt:lpstr>
      <vt:lpstr>Sözlük</vt:lpstr>
      <vt:lpstr>İÇİNDEKİLER</vt:lpstr>
      <vt:lpstr>PowerPoint Sunusu</vt:lpstr>
      <vt:lpstr>  KENDİR YOLLARINDA  </vt:lpstr>
      <vt:lpstr>12,000 Yıl Önce</vt:lpstr>
      <vt:lpstr>Köken Coğrafyalar</vt:lpstr>
      <vt:lpstr>Kenevir’in Doğal Kökeni</vt:lpstr>
      <vt:lpstr>İnsanın ilk Yayılma Alanları</vt:lpstr>
      <vt:lpstr>Orta Asya Koridoru</vt:lpstr>
      <vt:lpstr>Erken Avcılık ve Toplayıcılık Akınları</vt:lpstr>
      <vt:lpstr>Kenevir’in Orta Asya’dan Coğrafi Yayılımı</vt:lpstr>
      <vt:lpstr>Sulak Alanlar</vt:lpstr>
      <vt:lpstr>Nehir Ortamları ile ilişkili kültür ve uygarlıklar</vt:lpstr>
      <vt:lpstr>Kenevir lifinden Kağıt Üretimi</vt:lpstr>
      <vt:lpstr>Genel Kabul</vt:lpstr>
      <vt:lpstr>PowerPoint Sunusu</vt:lpstr>
      <vt:lpstr>Kenevir Ülkeleri</vt:lpstr>
      <vt:lpstr>Kender Yeradları </vt:lpstr>
      <vt:lpstr>Macaristan Kender Yer Adları</vt:lpstr>
      <vt:lpstr>Kender Yer Adları</vt:lpstr>
      <vt:lpstr>Kendir Yeradları</vt:lpstr>
      <vt:lpstr>Kendy Yeradları</vt:lpstr>
      <vt:lpstr> Kandahar Yeradları </vt:lpstr>
      <vt:lpstr>Yeradlarında Kendir Türkiye</vt:lpstr>
      <vt:lpstr>Türkiye Kendir Yer Adları</vt:lpstr>
      <vt:lpstr> Yer Adlarında Kendir: Türkistan</vt:lpstr>
      <vt:lpstr>Yer Adlarında Kendir, Avrupa</vt:lpstr>
      <vt:lpstr>Yer Adlarında Kendir, Asya</vt:lpstr>
      <vt:lpstr>Yeradlarında Kendir, Afrika</vt:lpstr>
      <vt:lpstr>Türk Keneviri</vt:lpstr>
      <vt:lpstr>Kenevir Yetiştiricliği yapılabilir 19 İl </vt:lpstr>
      <vt:lpstr>PowerPoint Sunusu</vt:lpstr>
      <vt:lpstr>Kenevir bezi yelkenleri bulunan 19.yy ticari sürat yelkenlisi</vt:lpstr>
      <vt:lpstr>Sanayi Kenevirinden Kağıt</vt:lpstr>
      <vt:lpstr>Kenevir bazlı yalıtım malzemesi</vt:lpstr>
      <vt:lpstr>Kenevir bazlı kağıda yazılan ABD Anayasası </vt:lpstr>
      <vt:lpstr>Endüstriyel Kenevir Kullanım Alanları</vt:lpstr>
      <vt:lpstr>Kendir İpinin Geleneksel Üretimi</vt:lpstr>
      <vt:lpstr>Kenevir THC – Tetraidrocannabinolo</vt:lpstr>
      <vt:lpstr>Kenevir Selülozu</vt:lpstr>
      <vt:lpstr>Kenevir Kökü</vt:lpstr>
      <vt:lpstr>PowerPoint Sunusu</vt:lpstr>
      <vt:lpstr> Dil, Tarih, Coğrafya: Kutadgu Bilig </vt:lpstr>
      <vt:lpstr>Dil, Tarih, Coğrafya: Kutadgu Bilig </vt:lpstr>
      <vt:lpstr>Stratejik bir Ürün: Kendir</vt:lpstr>
      <vt:lpstr>Savaş zamanının ansızın doğan stratejik mal ihtiyaçları (Osmanlı İmp.)</vt:lpstr>
      <vt:lpstr>Osmanlı gemi üretiminin önemli hammaddelerinden birisi kendir ürünleriydi </vt:lpstr>
      <vt:lpstr>PowerPoint Sunusu</vt:lpstr>
      <vt:lpstr>Osmanlı Gemi Sanayiinde Kendir</vt:lpstr>
      <vt:lpstr> SAMSUN </vt:lpstr>
      <vt:lpstr>GELİBOLU </vt:lpstr>
      <vt:lpstr>PowerPoint Sunusu</vt:lpstr>
      <vt:lpstr> “Türkistan beldelerinden günümüze          6000 yıllık bir yolculuk” </vt:lpstr>
      <vt:lpstr>PowerPoint Sunusu</vt:lpstr>
      <vt:lpstr>PowerPoint Sunusu</vt:lpstr>
      <vt:lpstr> T  Ü  R K İ S T A N DÜNYADA KENDİR VE KENEVİR ÜRETİMİ  </vt:lpstr>
      <vt:lpstr>TÜRKİYE</vt:lpstr>
      <vt:lpstr>(ORTA ASYA) </vt:lpstr>
      <vt:lpstr> SÖZLÜKLERİMİZDE KENEVİR KÜLTÜRÜ </vt:lpstr>
      <vt:lpstr>ÖNERİLER</vt:lpstr>
      <vt:lpstr>TÜRKÜLERDE, ŞİİRLERDE KENDİR </vt:lpstr>
      <vt:lpstr>Türk Keneviri Öneriler</vt:lpstr>
      <vt:lpstr>  ARŞİVLERİMİZDE KENDİR </vt:lpstr>
      <vt:lpstr> ARŞİVLERİMİZDE KENDİR </vt:lpstr>
      <vt:lpstr>PowerPoint Sunusu</vt:lpstr>
      <vt:lpstr>(BÜYÜK ASYA) </vt:lpstr>
      <vt:lpstr> (KÜÇÜK ASYA) </vt:lpstr>
      <vt:lpstr> (KÜÇÜK ASYA) </vt:lpstr>
      <vt:lpstr>(KÜÇÜK ASYA) </vt:lpstr>
      <vt:lpstr> RUMELİ </vt:lpstr>
      <vt:lpstr>RUMELİ </vt:lpstr>
      <vt:lpstr> LEVAND </vt:lpstr>
      <vt:lpstr> DIŞ DÜNYA </vt:lpstr>
      <vt:lpstr> DIŞ DÜNYA</vt:lpstr>
      <vt:lpstr> KENDİN </vt:lpstr>
      <vt:lpstr> KENDİRCİLER </vt:lpstr>
      <vt:lpstr>Kaynaklar</vt:lpstr>
      <vt:lpstr>Kaynaklar, Yer Adları</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 ve Deniz</dc:title>
  <dc:creator>Administrator</dc:creator>
  <cp:lastModifiedBy>USER</cp:lastModifiedBy>
  <cp:revision>946</cp:revision>
  <dcterms:created xsi:type="dcterms:W3CDTF">2024-09-23T07:32:41Z</dcterms:created>
  <dcterms:modified xsi:type="dcterms:W3CDTF">2025-01-13T08:59:34Z</dcterms:modified>
</cp:coreProperties>
</file>